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1"/>
    <p:sldMasterId id="2147483685" r:id="rId2"/>
    <p:sldMasterId id="2147483691" r:id="rId3"/>
    <p:sldMasterId id="2147483694" r:id="rId4"/>
    <p:sldMasterId id="2147483697" r:id="rId5"/>
    <p:sldMasterId id="2147483687" r:id="rId6"/>
    <p:sldMasterId id="2147483709" r:id="rId7"/>
  </p:sldMasterIdLst>
  <p:notesMasterIdLst>
    <p:notesMasterId r:id="rId43"/>
  </p:notesMasterIdLst>
  <p:handoutMasterIdLst>
    <p:handoutMasterId r:id="rId44"/>
  </p:handoutMasterIdLst>
  <p:sldIdLst>
    <p:sldId id="267" r:id="rId8"/>
    <p:sldId id="276"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300" r:id="rId26"/>
    <p:sldId id="302" r:id="rId27"/>
    <p:sldId id="303" r:id="rId28"/>
    <p:sldId id="304" r:id="rId29"/>
    <p:sldId id="305" r:id="rId30"/>
    <p:sldId id="306" r:id="rId31"/>
    <p:sldId id="308" r:id="rId32"/>
    <p:sldId id="309" r:id="rId33"/>
    <p:sldId id="314" r:id="rId34"/>
    <p:sldId id="310" r:id="rId35"/>
    <p:sldId id="311" r:id="rId36"/>
    <p:sldId id="312" r:id="rId37"/>
    <p:sldId id="313" r:id="rId38"/>
    <p:sldId id="280" r:id="rId39"/>
    <p:sldId id="279" r:id="rId40"/>
    <p:sldId id="281" r:id="rId41"/>
    <p:sldId id="274"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pos="5420" userDrawn="1">
          <p15:clr>
            <a:srgbClr val="A4A3A4"/>
          </p15:clr>
        </p15:guide>
        <p15:guide id="4" pos="340" userDrawn="1">
          <p15:clr>
            <a:srgbClr val="A4A3A4"/>
          </p15:clr>
        </p15:guide>
        <p15:guide id="5" orient="horz" pos="3974" userDrawn="1">
          <p15:clr>
            <a:srgbClr val="A4A3A4"/>
          </p15:clr>
        </p15:guide>
        <p15:guide id="6" orient="horz" pos="341">
          <p15:clr>
            <a:srgbClr val="A4A3A4"/>
          </p15:clr>
        </p15:guide>
        <p15:guide id="7" orient="horz" pos="3979">
          <p15:clr>
            <a:srgbClr val="A4A3A4"/>
          </p15:clr>
        </p15:guide>
        <p15:guide id="8" orient="horz" pos="1248">
          <p15:clr>
            <a:srgbClr val="A4A3A4"/>
          </p15:clr>
        </p15:guide>
        <p15:guide id="9" orient="horz" pos="1839">
          <p15:clr>
            <a:srgbClr val="A4A3A4"/>
          </p15:clr>
        </p15:guide>
        <p15:guide id="10" orient="horz" pos="2745">
          <p15:clr>
            <a:srgbClr val="A4A3A4"/>
          </p15:clr>
        </p15:guide>
        <p15:guide id="11" orient="horz" pos="3542">
          <p15:clr>
            <a:srgbClr val="A4A3A4"/>
          </p15:clr>
        </p15:guide>
        <p15:guide id="12" orient="horz" pos="945">
          <p15:clr>
            <a:srgbClr val="A4A3A4"/>
          </p15:clr>
        </p15:guide>
        <p15:guide id="13" orient="horz" pos="866">
          <p15:clr>
            <a:srgbClr val="A4A3A4"/>
          </p15:clr>
        </p15:guide>
        <p15:guide id="14" orient="horz" pos="556">
          <p15:clr>
            <a:srgbClr val="A4A3A4"/>
          </p15:clr>
        </p15:guide>
        <p15:guide id="15" orient="horz" pos="285">
          <p15:clr>
            <a:srgbClr val="A4A3A4"/>
          </p15:clr>
        </p15:guide>
        <p15:guide id="16" pos="2959">
          <p15:clr>
            <a:srgbClr val="A4A3A4"/>
          </p15:clr>
        </p15:guide>
        <p15:guide id="17" pos="5421">
          <p15:clr>
            <a:srgbClr val="A4A3A4"/>
          </p15:clr>
        </p15:guide>
        <p15:guide id="18" pos="703">
          <p15:clr>
            <a:srgbClr val="A4A3A4"/>
          </p15:clr>
        </p15:guide>
        <p15:guide id="19" pos="864">
          <p15:clr>
            <a:srgbClr val="A4A3A4"/>
          </p15:clr>
        </p15:guide>
        <p15:guide id="20" pos="1227">
          <p15:clr>
            <a:srgbClr val="A4A3A4"/>
          </p15:clr>
        </p15:guide>
        <p15:guide id="21" pos="1388">
          <p15:clr>
            <a:srgbClr val="A4A3A4"/>
          </p15:clr>
        </p15:guide>
        <p15:guide id="22" pos="1750">
          <p15:clr>
            <a:srgbClr val="A4A3A4"/>
          </p15:clr>
        </p15:guide>
        <p15:guide id="23" pos="1911">
          <p15:clr>
            <a:srgbClr val="A4A3A4"/>
          </p15:clr>
        </p15:guide>
        <p15:guide id="24" pos="2275">
          <p15:clr>
            <a:srgbClr val="A4A3A4"/>
          </p15:clr>
        </p15:guide>
        <p15:guide id="25" pos="2435">
          <p15:clr>
            <a:srgbClr val="A4A3A4"/>
          </p15:clr>
        </p15:guide>
        <p15:guide id="26" pos="2799">
          <p15:clr>
            <a:srgbClr val="A4A3A4"/>
          </p15:clr>
        </p15:guide>
        <p15:guide id="27" pos="3322">
          <p15:clr>
            <a:srgbClr val="A4A3A4"/>
          </p15:clr>
        </p15:guide>
        <p15:guide id="28" pos="3483">
          <p15:clr>
            <a:srgbClr val="A4A3A4"/>
          </p15:clr>
        </p15:guide>
        <p15:guide id="29" pos="3847">
          <p15:clr>
            <a:srgbClr val="A4A3A4"/>
          </p15:clr>
        </p15:guide>
        <p15:guide id="30" pos="4008">
          <p15:clr>
            <a:srgbClr val="A4A3A4"/>
          </p15:clr>
        </p15:guide>
        <p15:guide id="31" pos="4371">
          <p15:clr>
            <a:srgbClr val="A4A3A4"/>
          </p15:clr>
        </p15:guide>
        <p15:guide id="32" pos="4530">
          <p15:clr>
            <a:srgbClr val="A4A3A4"/>
          </p15:clr>
        </p15:guide>
        <p15:guide id="33" pos="4895">
          <p15:clr>
            <a:srgbClr val="A4A3A4"/>
          </p15:clr>
        </p15:guide>
        <p15:guide id="34" pos="5056">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94680"/>
  </p:normalViewPr>
  <p:slideViewPr>
    <p:cSldViewPr snapToGrid="0">
      <p:cViewPr varScale="1">
        <p:scale>
          <a:sx n="69" d="100"/>
          <a:sy n="69" d="100"/>
        </p:scale>
        <p:origin x="-1248" y="-96"/>
      </p:cViewPr>
      <p:guideLst>
        <p:guide orient="horz" pos="2160"/>
        <p:guide orient="horz" pos="3974"/>
        <p:guide orient="horz" pos="341"/>
        <p:guide orient="horz" pos="3979"/>
        <p:guide orient="horz" pos="1248"/>
        <p:guide orient="horz" pos="1839"/>
        <p:guide orient="horz" pos="2745"/>
        <p:guide orient="horz" pos="3542"/>
        <p:guide orient="horz" pos="945"/>
        <p:guide orient="horz" pos="866"/>
        <p:guide orient="horz" pos="556"/>
        <p:guide orient="horz" pos="285"/>
        <p:guide pos="2880"/>
        <p:guide pos="5420"/>
        <p:guide pos="340"/>
        <p:guide pos="2959"/>
        <p:guide pos="5421"/>
        <p:guide pos="703"/>
        <p:guide pos="864"/>
        <p:guide pos="1227"/>
        <p:guide pos="1388"/>
        <p:guide pos="1750"/>
        <p:guide pos="1911"/>
        <p:guide pos="2275"/>
        <p:guide pos="2435"/>
        <p:guide pos="2799"/>
        <p:guide pos="3322"/>
        <p:guide pos="3483"/>
        <p:guide pos="3847"/>
        <p:guide pos="4008"/>
        <p:guide pos="4371"/>
        <p:guide pos="4530"/>
        <p:guide pos="4895"/>
        <p:guide pos="5056"/>
      </p:guideLst>
    </p:cSldViewPr>
  </p:slideViewPr>
  <p:notesTextViewPr>
    <p:cViewPr>
      <p:scale>
        <a:sx n="100" d="100"/>
        <a:sy n="100" d="100"/>
      </p:scale>
      <p:origin x="0" y="0"/>
    </p:cViewPr>
  </p:notesTextViewPr>
  <p:sorterViewPr>
    <p:cViewPr>
      <p:scale>
        <a:sx n="110" d="100"/>
        <a:sy n="110" d="100"/>
      </p:scale>
      <p:origin x="0" y="0"/>
    </p:cViewPr>
  </p:sorterViewPr>
  <p:notesViewPr>
    <p:cSldViewPr snapToGrid="0">
      <p:cViewPr varScale="1">
        <p:scale>
          <a:sx n="88" d="100"/>
          <a:sy n="88" d="100"/>
        </p:scale>
        <p:origin x="3822" y="72"/>
      </p:cViewPr>
      <p:guideLst/>
    </p:cSldViewPr>
  </p:notesViewPr>
  <p:gridSpacing cx="1080136" cy="1080136"/>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54;&#1083;&#1077;&#1075;\Desktop\18%20&#1084;&#1072;&#1103;%20&#1040;&#1058;&#1062;\&#1048;&#1058;&#1054;&#104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1054;&#1083;&#1077;&#1075;\Desktop\18%20&#1084;&#1072;&#1103;%20&#1040;&#1058;&#1062;\&#1048;&#1058;&#1054;&#104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1054;&#1083;&#1077;&#1075;\Desktop\18%20&#1084;&#1072;&#1103;%20&#1040;&#1058;&#1062;\&#1048;&#1058;&#1054;&#104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1054;&#1083;&#1077;&#1075;\Desktop\18%20&#1084;&#1072;&#1103;%20&#1040;&#1058;&#1062;\&#1048;&#1058;&#1054;&#104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1054;&#1083;&#1077;&#1075;\Desktop\18%20&#1084;&#1072;&#1103;%20&#1040;&#1058;&#1062;\&#1048;&#1058;&#1054;&#104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1054;&#1083;&#1077;&#1075;\Desktop\18%20&#1084;&#1072;&#1103;%20&#1040;&#1058;&#1062;\&#1048;&#1058;&#1054;&#104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ru-RU" sz="1800" b="1" i="0" baseline="0" dirty="0" smtClean="0">
                <a:effectLst/>
              </a:rPr>
              <a:t>Распределение </a:t>
            </a:r>
            <a:r>
              <a:rPr lang="ru-RU" sz="1800" b="1" i="0" baseline="0" dirty="0">
                <a:effectLst/>
              </a:rPr>
              <a:t>отправленных грузов РМ по видам транспорта</a:t>
            </a:r>
            <a:endParaRPr lang="ru-RU" dirty="0">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ru-RU" dirty="0"/>
          </a:p>
        </c:rich>
      </c:tx>
      <c:layout>
        <c:manualLayout>
          <c:xMode val="edge"/>
          <c:yMode val="edge"/>
          <c:x val="7.7909415694657452E-2"/>
          <c:y val="3.2334370255156834E-2"/>
        </c:manualLayout>
      </c:layout>
      <c:overlay val="0"/>
    </c:title>
    <c:autoTitleDeleted val="0"/>
    <c:plotArea>
      <c:layout/>
      <c:pieChart>
        <c:varyColors val="1"/>
        <c:ser>
          <c:idx val="0"/>
          <c:order val="0"/>
          <c:dLbls>
            <c:dLbl>
              <c:idx val="0"/>
              <c:tx>
                <c:rich>
                  <a:bodyPr/>
                  <a:lstStyle/>
                  <a:p>
                    <a:r>
                      <a:rPr lang="ru-RU" sz="1200"/>
                      <a:t>Автотранспорт
50% (47638) </a:t>
                    </a:r>
                  </a:p>
                </c:rich>
              </c:tx>
              <c:showLegendKey val="0"/>
              <c:showVal val="0"/>
              <c:showCatName val="1"/>
              <c:showSerName val="0"/>
              <c:showPercent val="1"/>
              <c:showBubbleSize val="0"/>
            </c:dLbl>
            <c:dLbl>
              <c:idx val="1"/>
              <c:tx>
                <c:rich>
                  <a:bodyPr/>
                  <a:lstStyle/>
                  <a:p>
                    <a:r>
                      <a:rPr lang="ru-RU" sz="1200"/>
                      <a:t>ЖД
47% (45608</a:t>
                    </a:r>
                    <a:r>
                      <a:rPr lang="ru-RU"/>
                      <a:t>)</a:t>
                    </a:r>
                  </a:p>
                </c:rich>
              </c:tx>
              <c:showLegendKey val="0"/>
              <c:showVal val="0"/>
              <c:showCatName val="1"/>
              <c:showSerName val="0"/>
              <c:showPercent val="1"/>
              <c:showBubbleSize val="0"/>
            </c:dLbl>
            <c:dLbl>
              <c:idx val="3"/>
              <c:tx>
                <c:rich>
                  <a:bodyPr/>
                  <a:lstStyle/>
                  <a:p>
                    <a:r>
                      <a:rPr lang="ru-RU" sz="1200"/>
                      <a:t>Воздушный
3% (3045</a:t>
                    </a:r>
                    <a:r>
                      <a:rPr lang="ru-RU"/>
                      <a:t>)</a:t>
                    </a:r>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'Сводная отправка'!$C$30:$F$30</c:f>
              <c:strCache>
                <c:ptCount val="4"/>
                <c:pt idx="0">
                  <c:v>Автотранспорт</c:v>
                </c:pt>
                <c:pt idx="1">
                  <c:v>ЖД</c:v>
                </c:pt>
                <c:pt idx="2">
                  <c:v>Морской</c:v>
                </c:pt>
                <c:pt idx="3">
                  <c:v>Воздушный</c:v>
                </c:pt>
              </c:strCache>
            </c:strRef>
          </c:cat>
          <c:val>
            <c:numRef>
              <c:f>'Сводная отправка'!$C$31:$F$31</c:f>
              <c:numCache>
                <c:formatCode>\О\с\н\о\в\н\о\й</c:formatCode>
                <c:ptCount val="4"/>
                <c:pt idx="0">
                  <c:v>47638</c:v>
                </c:pt>
                <c:pt idx="1">
                  <c:v>45608</c:v>
                </c:pt>
                <c:pt idx="2">
                  <c:v>51</c:v>
                </c:pt>
                <c:pt idx="3">
                  <c:v>3045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Распределение </a:t>
            </a:r>
            <a:r>
              <a:rPr lang="ru-RU" dirty="0"/>
              <a:t>принятых грузов РМ по видам транспорта</a:t>
            </a:r>
          </a:p>
        </c:rich>
      </c:tx>
      <c:layout>
        <c:manualLayout>
          <c:xMode val="edge"/>
          <c:yMode val="edge"/>
          <c:x val="0.18329318627896563"/>
          <c:y val="6.3363552244634878E-4"/>
        </c:manualLayout>
      </c:layout>
      <c:overlay val="0"/>
    </c:title>
    <c:autoTitleDeleted val="0"/>
    <c:plotArea>
      <c:layout/>
      <c:pieChart>
        <c:varyColors val="1"/>
        <c:ser>
          <c:idx val="0"/>
          <c:order val="0"/>
          <c:dLbls>
            <c:dLbl>
              <c:idx val="0"/>
              <c:tx>
                <c:rich>
                  <a:bodyPr/>
                  <a:lstStyle/>
                  <a:p>
                    <a:r>
                      <a:rPr lang="ru-RU" sz="1200"/>
                      <a:t>Автотранспорт
27% (18984</a:t>
                    </a:r>
                    <a:r>
                      <a:rPr lang="ru-RU"/>
                      <a:t>)</a:t>
                    </a:r>
                  </a:p>
                </c:rich>
              </c:tx>
              <c:showLegendKey val="0"/>
              <c:showVal val="0"/>
              <c:showCatName val="1"/>
              <c:showSerName val="0"/>
              <c:showPercent val="1"/>
              <c:showBubbleSize val="0"/>
            </c:dLbl>
            <c:dLbl>
              <c:idx val="1"/>
              <c:tx>
                <c:rich>
                  <a:bodyPr/>
                  <a:lstStyle/>
                  <a:p>
                    <a:r>
                      <a:rPr lang="ru-RU" sz="1200"/>
                      <a:t>ЖД
68% (47556</a:t>
                    </a:r>
                    <a:r>
                      <a:rPr lang="ru-RU"/>
                      <a:t>)</a:t>
                    </a:r>
                  </a:p>
                </c:rich>
              </c:tx>
              <c:showLegendKey val="0"/>
              <c:showVal val="0"/>
              <c:showCatName val="1"/>
              <c:showSerName val="0"/>
              <c:showPercent val="1"/>
              <c:showBubbleSize val="0"/>
            </c:dLbl>
            <c:dLbl>
              <c:idx val="3"/>
              <c:layout>
                <c:manualLayout>
                  <c:x val="0.13182946434226253"/>
                  <c:y val="-4.8545330001689901E-3"/>
                </c:manualLayout>
              </c:layout>
              <c:tx>
                <c:rich>
                  <a:bodyPr/>
                  <a:lstStyle/>
                  <a:p>
                    <a:r>
                      <a:rPr lang="ru-RU" sz="1200"/>
                      <a:t>Воздушный
5% (3151)</a:t>
                    </a:r>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'Сводная приемка грузов'!$C$30:$F$30</c:f>
              <c:strCache>
                <c:ptCount val="4"/>
                <c:pt idx="0">
                  <c:v>Автотранспорт</c:v>
                </c:pt>
                <c:pt idx="1">
                  <c:v>ЖД</c:v>
                </c:pt>
                <c:pt idx="2">
                  <c:v>Морской</c:v>
                </c:pt>
                <c:pt idx="3">
                  <c:v>Воздушный</c:v>
                </c:pt>
              </c:strCache>
            </c:strRef>
          </c:cat>
          <c:val>
            <c:numRef>
              <c:f>'Сводная приемка грузов'!$C$31:$F$31</c:f>
              <c:numCache>
                <c:formatCode>\О\с\н\о\в\н\о\й</c:formatCode>
                <c:ptCount val="4"/>
                <c:pt idx="0">
                  <c:v>18984</c:v>
                </c:pt>
                <c:pt idx="1">
                  <c:v>47556</c:v>
                </c:pt>
                <c:pt idx="2">
                  <c:v>3</c:v>
                </c:pt>
                <c:pt idx="3">
                  <c:v>3151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ru-RU" sz="1800" b="1" i="0" baseline="0" dirty="0" smtClean="0">
                <a:effectLst/>
              </a:rPr>
              <a:t>Распределение </a:t>
            </a:r>
            <a:r>
              <a:rPr lang="ru-RU" sz="1800" b="1" i="0" baseline="0" dirty="0">
                <a:effectLst/>
              </a:rPr>
              <a:t>отправленных грузов РМ по типам упаковок</a:t>
            </a:r>
            <a:endParaRPr lang="ru-RU" dirty="0">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ru-RU" dirty="0"/>
          </a:p>
        </c:rich>
      </c:tx>
      <c:overlay val="0"/>
    </c:title>
    <c:autoTitleDeleted val="0"/>
    <c:plotArea>
      <c:layout/>
      <c:pieChart>
        <c:varyColors val="1"/>
        <c:ser>
          <c:idx val="0"/>
          <c:order val="0"/>
          <c:dLbls>
            <c:dLbl>
              <c:idx val="0"/>
              <c:layout>
                <c:manualLayout>
                  <c:x val="1.2136079143953159E-2"/>
                  <c:y val="-8.8935430385779779E-3"/>
                </c:manualLayout>
              </c:layout>
              <c:tx>
                <c:rich>
                  <a:bodyPr/>
                  <a:lstStyle/>
                  <a:p>
                    <a:r>
                      <a:rPr lang="ru-RU"/>
                      <a:t>Освобожденная
19% (15805)</a:t>
                    </a:r>
                  </a:p>
                </c:rich>
              </c:tx>
              <c:showLegendKey val="0"/>
              <c:showVal val="0"/>
              <c:showCatName val="1"/>
              <c:showSerName val="0"/>
              <c:showPercent val="1"/>
              <c:showBubbleSize val="0"/>
            </c:dLbl>
            <c:dLbl>
              <c:idx val="5"/>
              <c:layout>
                <c:manualLayout>
                  <c:x val="-4.5870410696036423E-3"/>
                  <c:y val="2.5839343226655882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'Сводная отправка'!$C$22:$K$22</c:f>
              <c:strCache>
                <c:ptCount val="9"/>
                <c:pt idx="0">
                  <c:v>Освобожденная</c:v>
                </c:pt>
                <c:pt idx="1">
                  <c:v>IP-1</c:v>
                </c:pt>
                <c:pt idx="2">
                  <c:v>IP-2</c:v>
                </c:pt>
                <c:pt idx="3">
                  <c:v>IP-3</c:v>
                </c:pt>
                <c:pt idx="4">
                  <c:v>A</c:v>
                </c:pt>
                <c:pt idx="5">
                  <c:v>B(U)</c:v>
                </c:pt>
                <c:pt idx="6">
                  <c:v>B(M)</c:v>
                </c:pt>
                <c:pt idx="7">
                  <c:v>C</c:v>
                </c:pt>
                <c:pt idx="8">
                  <c:v>UF-6</c:v>
                </c:pt>
              </c:strCache>
            </c:strRef>
          </c:cat>
          <c:val>
            <c:numRef>
              <c:f>'Сводная отправка'!$C$23:$K$23</c:f>
              <c:numCache>
                <c:formatCode>\О\с\н\о\в\н\о\й</c:formatCode>
                <c:ptCount val="9"/>
                <c:pt idx="0">
                  <c:v>15805</c:v>
                </c:pt>
                <c:pt idx="1">
                  <c:v>14422</c:v>
                </c:pt>
                <c:pt idx="2">
                  <c:v>8733</c:v>
                </c:pt>
                <c:pt idx="3">
                  <c:v>33</c:v>
                </c:pt>
                <c:pt idx="4">
                  <c:v>29975</c:v>
                </c:pt>
                <c:pt idx="5">
                  <c:v>7096</c:v>
                </c:pt>
                <c:pt idx="6">
                  <c:v>88</c:v>
                </c:pt>
                <c:pt idx="7">
                  <c:v>0</c:v>
                </c:pt>
                <c:pt idx="8">
                  <c:v>5982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Распределение принятых грузов РМ по т</a:t>
            </a:r>
            <a:r>
              <a:rPr lang="ru-RU" baseline="0" dirty="0" smtClean="0"/>
              <a:t>ипам </a:t>
            </a:r>
            <a:r>
              <a:rPr lang="ru-RU" baseline="0" dirty="0"/>
              <a:t>упаковок  </a:t>
            </a:r>
            <a:endParaRPr lang="ru-RU" dirty="0"/>
          </a:p>
        </c:rich>
      </c:tx>
      <c:layout>
        <c:manualLayout>
          <c:xMode val="edge"/>
          <c:yMode val="edge"/>
          <c:x val="6.4079779230681005E-2"/>
          <c:y val="0"/>
        </c:manualLayout>
      </c:layout>
      <c:overlay val="0"/>
    </c:title>
    <c:autoTitleDeleted val="0"/>
    <c:plotArea>
      <c:layout>
        <c:manualLayout>
          <c:layoutTarget val="inner"/>
          <c:xMode val="edge"/>
          <c:yMode val="edge"/>
          <c:x val="0.21101420014805841"/>
          <c:y val="0.17212091815011829"/>
          <c:w val="0.64421091594319946"/>
          <c:h val="0.82543657402167647"/>
        </c:manualLayout>
      </c:layout>
      <c:pieChart>
        <c:varyColors val="1"/>
        <c:ser>
          <c:idx val="0"/>
          <c:order val="0"/>
          <c:dPt>
            <c:idx val="1"/>
            <c:bubble3D val="0"/>
            <c:explosion val="3"/>
          </c:dPt>
          <c:dLbls>
            <c:dLbl>
              <c:idx val="1"/>
              <c:layout>
                <c:manualLayout>
                  <c:x val="-0.18134699508715257"/>
                  <c:y val="2.3495718066042667E-2"/>
                </c:manualLayout>
              </c:layout>
              <c:showLegendKey val="0"/>
              <c:showVal val="0"/>
              <c:showCatName val="1"/>
              <c:showSerName val="0"/>
              <c:showPercent val="1"/>
              <c:showBubbleSize val="0"/>
            </c:dLbl>
            <c:dLbl>
              <c:idx val="2"/>
              <c:layout>
                <c:manualLayout>
                  <c:x val="0.10646947977656639"/>
                  <c:y val="-0.14537211595983768"/>
                </c:manualLayout>
              </c:layout>
              <c:showLegendKey val="0"/>
              <c:showVal val="0"/>
              <c:showCatName val="1"/>
              <c:showSerName val="0"/>
              <c:showPercent val="1"/>
              <c:showBubbleSize val="0"/>
            </c:dLbl>
            <c:dLbl>
              <c:idx val="4"/>
              <c:layout>
                <c:manualLayout>
                  <c:x val="0.16959889629180971"/>
                  <c:y val="4.4041455803650827E-2"/>
                </c:manualLayout>
              </c:layout>
              <c:showLegendKey val="0"/>
              <c:showVal val="0"/>
              <c:showCatName val="1"/>
              <c:showSerName val="0"/>
              <c:showPercent val="1"/>
              <c:showBubbleSize val="0"/>
            </c:dLbl>
            <c:dLbl>
              <c:idx val="5"/>
              <c:layout>
                <c:manualLayout>
                  <c:x val="6.1616865199542362E-2"/>
                  <c:y val="0.1174292227845236"/>
                </c:manualLayout>
              </c:layout>
              <c:showLegendKey val="0"/>
              <c:showVal val="0"/>
              <c:showCatName val="1"/>
              <c:showSerName val="0"/>
              <c:showPercent val="1"/>
              <c:showBubbleSize val="0"/>
            </c:dLbl>
            <c:dLbl>
              <c:idx val="8"/>
              <c:layout>
                <c:manualLayout>
                  <c:x val="1.6010666935863786E-2"/>
                  <c:y val="0.12924445019321251"/>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'Сводная приемка грузов'!$C$22:$K$22</c:f>
              <c:strCache>
                <c:ptCount val="9"/>
                <c:pt idx="0">
                  <c:v>Освобожденная</c:v>
                </c:pt>
                <c:pt idx="1">
                  <c:v>IP-1</c:v>
                </c:pt>
                <c:pt idx="2">
                  <c:v>IP-2</c:v>
                </c:pt>
                <c:pt idx="3">
                  <c:v>IP-3</c:v>
                </c:pt>
                <c:pt idx="4">
                  <c:v>A</c:v>
                </c:pt>
                <c:pt idx="5">
                  <c:v>B(U)</c:v>
                </c:pt>
                <c:pt idx="6">
                  <c:v>B(M)</c:v>
                </c:pt>
                <c:pt idx="7">
                  <c:v>C</c:v>
                </c:pt>
                <c:pt idx="8">
                  <c:v>UF-6</c:v>
                </c:pt>
              </c:strCache>
            </c:strRef>
          </c:cat>
          <c:val>
            <c:numRef>
              <c:f>'Сводная приемка грузов'!$C$23:$K$23</c:f>
              <c:numCache>
                <c:formatCode>\О\с\н\о\в\н\о\й</c:formatCode>
                <c:ptCount val="9"/>
                <c:pt idx="0">
                  <c:v>1530</c:v>
                </c:pt>
                <c:pt idx="1">
                  <c:v>36181</c:v>
                </c:pt>
                <c:pt idx="2">
                  <c:v>8741</c:v>
                </c:pt>
                <c:pt idx="3">
                  <c:v>108</c:v>
                </c:pt>
                <c:pt idx="4">
                  <c:v>14205</c:v>
                </c:pt>
                <c:pt idx="5">
                  <c:v>4477</c:v>
                </c:pt>
                <c:pt idx="6">
                  <c:v>106</c:v>
                </c:pt>
                <c:pt idx="7">
                  <c:v>0</c:v>
                </c:pt>
                <c:pt idx="8">
                  <c:v>2805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ru-RU" sz="1800" b="1" i="0" baseline="0" dirty="0" smtClean="0">
                <a:effectLst/>
              </a:rPr>
              <a:t>Распределение </a:t>
            </a:r>
            <a:r>
              <a:rPr lang="ru-RU" sz="1800" b="1" i="0" baseline="0" dirty="0">
                <a:effectLst/>
              </a:rPr>
              <a:t>отправленных грузов РМ по областям использования РМ </a:t>
            </a:r>
            <a:endParaRPr lang="ru-RU" dirty="0">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ru-RU" dirty="0"/>
          </a:p>
        </c:rich>
      </c:tx>
      <c:overlay val="0"/>
    </c:title>
    <c:autoTitleDeleted val="0"/>
    <c:plotArea>
      <c:layout/>
      <c:pieChart>
        <c:varyColors val="1"/>
        <c:ser>
          <c:idx val="0"/>
          <c:order val="0"/>
          <c:dLbls>
            <c:dLbl>
              <c:idx val="0"/>
              <c:tx>
                <c:rich>
                  <a:bodyPr/>
                  <a:lstStyle/>
                  <a:p>
                    <a:r>
                      <a:rPr lang="ru-RU" sz="1200"/>
                      <a:t>Медицина
32% (27047)</a:t>
                    </a:r>
                  </a:p>
                </c:rich>
              </c:tx>
              <c:showLegendKey val="0"/>
              <c:showVal val="0"/>
              <c:showCatName val="1"/>
              <c:showSerName val="0"/>
              <c:showPercent val="1"/>
              <c:showBubbleSize val="0"/>
            </c:dLbl>
            <c:dLbl>
              <c:idx val="4"/>
              <c:tx>
                <c:rich>
                  <a:bodyPr/>
                  <a:lstStyle/>
                  <a:p>
                    <a:r>
                      <a:rPr lang="ru-RU" sz="1200"/>
                      <a:t>ядерный топливный цикл
58% (47982</a:t>
                    </a:r>
                    <a:r>
                      <a:rPr lang="ru-RU"/>
                      <a:t>)</a:t>
                    </a:r>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'Сводная отправка'!$C$48:$H$48</c:f>
              <c:strCache>
                <c:ptCount val="6"/>
                <c:pt idx="0">
                  <c:v>Медицина</c:v>
                </c:pt>
                <c:pt idx="1">
                  <c:v>Промышленность </c:v>
                </c:pt>
                <c:pt idx="2">
                  <c:v>Сельское хозяйство</c:v>
                </c:pt>
                <c:pt idx="3">
                  <c:v>Исследования</c:v>
                </c:pt>
                <c:pt idx="4">
                  <c:v>ядерный топливный цикл</c:v>
                </c:pt>
                <c:pt idx="5">
                  <c:v>Другие области</c:v>
                </c:pt>
              </c:strCache>
            </c:strRef>
          </c:cat>
          <c:val>
            <c:numRef>
              <c:f>'Сводная отправка'!$C$49:$H$49</c:f>
              <c:numCache>
                <c:formatCode>\О\с\н\о\в\н\о\й</c:formatCode>
                <c:ptCount val="6"/>
                <c:pt idx="0">
                  <c:v>27047</c:v>
                </c:pt>
                <c:pt idx="1">
                  <c:v>6512</c:v>
                </c:pt>
                <c:pt idx="2">
                  <c:v>7</c:v>
                </c:pt>
                <c:pt idx="3">
                  <c:v>163</c:v>
                </c:pt>
                <c:pt idx="4">
                  <c:v>47982</c:v>
                </c:pt>
                <c:pt idx="5">
                  <c:v>1770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Распределение </a:t>
            </a:r>
            <a:r>
              <a:rPr lang="ru-RU" dirty="0"/>
              <a:t>принятых грузов РМ по областям использования РМ </a:t>
            </a:r>
          </a:p>
        </c:rich>
      </c:tx>
      <c:overlay val="0"/>
    </c:title>
    <c:autoTitleDeleted val="0"/>
    <c:plotArea>
      <c:layout/>
      <c:pieChart>
        <c:varyColors val="1"/>
        <c:ser>
          <c:idx val="0"/>
          <c:order val="0"/>
          <c:dLbls>
            <c:dLbl>
              <c:idx val="0"/>
              <c:tx>
                <c:rich>
                  <a:bodyPr/>
                  <a:lstStyle/>
                  <a:p>
                    <a:r>
                      <a:rPr lang="ru-RU" sz="1200"/>
                      <a:t>Медицина
18% (12446)</a:t>
                    </a:r>
                  </a:p>
                </c:rich>
              </c:tx>
              <c:showLegendKey val="0"/>
              <c:showVal val="0"/>
              <c:showCatName val="1"/>
              <c:showSerName val="0"/>
              <c:showPercent val="1"/>
              <c:showBubbleSize val="0"/>
            </c:dLbl>
            <c:dLbl>
              <c:idx val="4"/>
              <c:tx>
                <c:rich>
                  <a:bodyPr/>
                  <a:lstStyle/>
                  <a:p>
                    <a:r>
                      <a:rPr lang="ru-RU" sz="1200"/>
                      <a:t>ядерный топливный цикл
76% (52071)</a:t>
                    </a:r>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'Сводная приемка грузов'!$C$47:$H$47</c:f>
              <c:strCache>
                <c:ptCount val="6"/>
                <c:pt idx="0">
                  <c:v>Медицина</c:v>
                </c:pt>
                <c:pt idx="1">
                  <c:v>Промышленность</c:v>
                </c:pt>
                <c:pt idx="2">
                  <c:v>Сельское хозяйство</c:v>
                </c:pt>
                <c:pt idx="3">
                  <c:v>Исследования</c:v>
                </c:pt>
                <c:pt idx="4">
                  <c:v>ядерный топливный цикл</c:v>
                </c:pt>
                <c:pt idx="5">
                  <c:v>Другие области</c:v>
                </c:pt>
              </c:strCache>
            </c:strRef>
          </c:cat>
          <c:val>
            <c:numRef>
              <c:f>'Сводная приемка грузов'!$C$48:$H$48</c:f>
              <c:numCache>
                <c:formatCode>\О\с\н\о\в\н\о\й</c:formatCode>
                <c:ptCount val="6"/>
                <c:pt idx="0">
                  <c:v>12446</c:v>
                </c:pt>
                <c:pt idx="1">
                  <c:v>2280</c:v>
                </c:pt>
                <c:pt idx="2">
                  <c:v>25</c:v>
                </c:pt>
                <c:pt idx="3">
                  <c:v>438</c:v>
                </c:pt>
                <c:pt idx="4" formatCode="@">
                  <c:v>52071</c:v>
                </c:pt>
                <c:pt idx="5">
                  <c:v>968</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0D725D-F742-4A6F-ACD8-C7BF259E5F9B}" type="datetimeFigureOut">
              <a:rPr lang="ru-RU" smtClean="0"/>
              <a:pPr/>
              <a:t>19.04.2023</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EE9394-ECE8-40A0-AB5C-4D506C3D277E}" type="slidenum">
              <a:rPr lang="ru-RU" smtClean="0"/>
              <a:pPr/>
              <a:t>‹#›</a:t>
            </a:fld>
            <a:endParaRPr lang="ru-RU"/>
          </a:p>
        </p:txBody>
      </p:sp>
    </p:spTree>
    <p:extLst>
      <p:ext uri="{BB962C8B-B14F-4D97-AF65-F5344CB8AC3E}">
        <p14:creationId xmlns:p14="http://schemas.microsoft.com/office/powerpoint/2010/main" val="6297974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734887-B0A5-46AC-92FC-B244B671277D}" type="datetimeFigureOut">
              <a:rPr lang="ru-RU" smtClean="0"/>
              <a:pPr/>
              <a:t>19.04.2023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173CE2-FAB5-4301-87B4-3C99F17B1C4B}" type="slidenum">
              <a:rPr lang="ru-RU" smtClean="0"/>
              <a:pPr/>
              <a:t>‹#›</a:t>
            </a:fld>
            <a:endParaRPr lang="ru-RU"/>
          </a:p>
        </p:txBody>
      </p:sp>
    </p:spTree>
    <p:extLst>
      <p:ext uri="{BB962C8B-B14F-4D97-AF65-F5344CB8AC3E}">
        <p14:creationId xmlns:p14="http://schemas.microsoft.com/office/powerpoint/2010/main" val="29254711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fld id="{CED1FB75-436C-412C-8891-89523F18D7BC}" type="slidenum">
              <a:rPr lang="ru-RU" smtClean="0">
                <a:solidFill>
                  <a:srgbClr val="000000"/>
                </a:solidFill>
                <a:latin typeface="Calibri" pitchFamily="34" charset="0"/>
                <a:cs typeface="Lucida Sans Unicode" pitchFamily="34" charset="0"/>
              </a:rPr>
              <a:pPr eaLnBrk="1" hangingPunct="1"/>
              <a:t>3</a:t>
            </a:fld>
            <a:endParaRPr lang="ru-RU" smtClean="0">
              <a:solidFill>
                <a:srgbClr val="000000"/>
              </a:solidFill>
              <a:latin typeface="Calibri" pitchFamily="34" charset="0"/>
              <a:cs typeface="Lucida Sans Unicode" pitchFamily="34" charset="0"/>
            </a:endParaRPr>
          </a:p>
        </p:txBody>
      </p:sp>
      <p:sp>
        <p:nvSpPr>
          <p:cNvPr id="143363" name="Rectangle 1"/>
          <p:cNvSpPr>
            <a:spLocks noGrp="1" noRot="1" noChangeAspect="1" noChangeArrowheads="1" noTextEdit="1"/>
          </p:cNvSpPr>
          <p:nvPr>
            <p:ph type="sldImg"/>
          </p:nvPr>
        </p:nvSpPr>
        <p:spPr>
          <a:xfrm>
            <a:off x="1143000" y="685800"/>
            <a:ext cx="4567238" cy="34242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64" name="Rectangle 2"/>
          <p:cNvSpPr>
            <a:spLocks noGrp="1" noChangeArrowheads="1"/>
          </p:cNvSpPr>
          <p:nvPr>
            <p:ph type="body" idx="1"/>
          </p:nvPr>
        </p:nvSpPr>
        <p:spPr>
          <a:xfrm>
            <a:off x="685800" y="4343400"/>
            <a:ext cx="5481638" cy="4110038"/>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latin typeface="Times New Roman" pitchFamily="18" charset="0"/>
            </a:endParaRPr>
          </a:p>
        </p:txBody>
      </p:sp>
      <p:sp>
        <p:nvSpPr>
          <p:cNvPr id="2" name="Нижний колонтитул 1"/>
          <p:cNvSpPr>
            <a:spLocks noGrp="1"/>
          </p:cNvSpPr>
          <p:nvPr>
            <p:ph type="ftr" sz="quarter" idx="10"/>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fld id="{7BC55C3E-41FC-4CC4-A46E-739656BF3C6F}" type="slidenum">
              <a:rPr lang="ru-RU" b="0" smtClean="0">
                <a:solidFill>
                  <a:srgbClr val="000000"/>
                </a:solidFill>
                <a:latin typeface="Calibri" pitchFamily="34" charset="0"/>
                <a:cs typeface="Lucida Sans Unicode" pitchFamily="34" charset="0"/>
              </a:rPr>
              <a:pPr eaLnBrk="1" hangingPunct="1"/>
              <a:t>13</a:t>
            </a:fld>
            <a:endParaRPr lang="ru-RU" b="0" smtClean="0">
              <a:solidFill>
                <a:srgbClr val="000000"/>
              </a:solidFill>
              <a:latin typeface="Calibri" pitchFamily="34" charset="0"/>
              <a:cs typeface="Lucida Sans Unicode" pitchFamily="34" charset="0"/>
            </a:endParaRPr>
          </a:p>
        </p:txBody>
      </p:sp>
      <p:sp>
        <p:nvSpPr>
          <p:cNvPr id="183299" name="Rectangle 1"/>
          <p:cNvSpPr>
            <a:spLocks noGrp="1" noRot="1" noChangeAspect="1" noChangeArrowheads="1" noTextEdit="1"/>
          </p:cNvSpPr>
          <p:nvPr>
            <p:ph type="sldImg"/>
          </p:nvPr>
        </p:nvSpPr>
        <p:spPr>
          <a:xfrm>
            <a:off x="1143000" y="685800"/>
            <a:ext cx="4567238" cy="34242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3300" name="Text Box 2"/>
          <p:cNvSpPr txBox="1">
            <a:spLocks noChangeArrowheads="1"/>
          </p:cNvSpPr>
          <p:nvPr/>
        </p:nvSpPr>
        <p:spPr bwMode="auto">
          <a:xfrm>
            <a:off x="685800" y="4343400"/>
            <a:ext cx="54816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 name="Нижний колонтитул 1"/>
          <p:cNvSpPr>
            <a:spLocks noGrp="1"/>
          </p:cNvSpPr>
          <p:nvPr>
            <p:ph type="ftr" sz="quarter" idx="10"/>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2"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fld id="{FDB3CC48-5A8E-4B2B-BAB5-E40840D8E489}" type="slidenum">
              <a:rPr lang="ru-RU" b="0" smtClean="0">
                <a:solidFill>
                  <a:srgbClr val="000000"/>
                </a:solidFill>
                <a:latin typeface="Calibri" pitchFamily="34" charset="0"/>
                <a:cs typeface="Lucida Sans Unicode" pitchFamily="34" charset="0"/>
              </a:rPr>
              <a:pPr eaLnBrk="1" hangingPunct="1"/>
              <a:t>14</a:t>
            </a:fld>
            <a:endParaRPr lang="ru-RU" b="0" smtClean="0">
              <a:solidFill>
                <a:srgbClr val="000000"/>
              </a:solidFill>
              <a:latin typeface="Calibri" pitchFamily="34" charset="0"/>
              <a:cs typeface="Lucida Sans Unicode" pitchFamily="34" charset="0"/>
            </a:endParaRPr>
          </a:p>
        </p:txBody>
      </p:sp>
      <p:sp>
        <p:nvSpPr>
          <p:cNvPr id="184323" name="Text Box 1"/>
          <p:cNvSpPr txBox="1">
            <a:spLocks noChangeArrowheads="1"/>
          </p:cNvSpPr>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B5A3815A-542B-4A81-AF30-3F58D4BDB130}" type="datetime1">
              <a:rPr lang="ru-RU" sz="1200" b="0">
                <a:solidFill>
                  <a:srgbClr val="000000"/>
                </a:solidFill>
                <a:latin typeface="Calibri" pitchFamily="34" charset="0"/>
              </a:rPr>
              <a:pPr algn="r" eaLnBrk="1" hangingPunct="1">
                <a:buClrTx/>
                <a:buFontTx/>
                <a:buNone/>
              </a:pPr>
              <a:t>19.04.2023</a:t>
            </a:fld>
            <a:endParaRPr lang="ru-RU" sz="1200" b="0">
              <a:solidFill>
                <a:srgbClr val="000000"/>
              </a:solidFill>
              <a:latin typeface="Calibri" pitchFamily="34" charset="0"/>
            </a:endParaRPr>
          </a:p>
        </p:txBody>
      </p:sp>
      <p:sp>
        <p:nvSpPr>
          <p:cNvPr id="184324" name="Text Box 2"/>
          <p:cNvSpPr txBox="1">
            <a:spLocks noChangeArrowheads="1"/>
          </p:cNvSpPr>
          <p:nvPr/>
        </p:nvSpPr>
        <p:spPr bwMode="auto">
          <a:xfrm>
            <a:off x="3884613" y="8685214"/>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3F7252E0-D453-4D6F-A451-8B4C78F149F4}" type="slidenum">
              <a:rPr lang="ru-RU" sz="1200" b="0">
                <a:solidFill>
                  <a:srgbClr val="000000"/>
                </a:solidFill>
                <a:latin typeface="Calibri" pitchFamily="34" charset="0"/>
              </a:rPr>
              <a:pPr algn="r" eaLnBrk="1" hangingPunct="1">
                <a:buClrTx/>
                <a:buFontTx/>
                <a:buNone/>
              </a:pPr>
              <a:t>14</a:t>
            </a:fld>
            <a:endParaRPr lang="ru-RU" sz="1200" b="0">
              <a:solidFill>
                <a:srgbClr val="000000"/>
              </a:solidFill>
              <a:latin typeface="Calibri" pitchFamily="34" charset="0"/>
            </a:endParaRPr>
          </a:p>
        </p:txBody>
      </p:sp>
      <p:sp>
        <p:nvSpPr>
          <p:cNvPr id="184325" name="Text Box 3"/>
          <p:cNvSpPr txBox="1">
            <a:spLocks noChangeArrowheads="1"/>
          </p:cNvSpPr>
          <p:nvPr/>
        </p:nvSpPr>
        <p:spPr bwMode="auto">
          <a:xfrm>
            <a:off x="3884614"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C40AD853-6FD2-485D-945F-3090FD0EBD4B}" type="slidenum">
              <a:rPr lang="ru-RU" sz="1200" b="0">
                <a:solidFill>
                  <a:srgbClr val="000000"/>
                </a:solidFill>
                <a:latin typeface="Times New Roman" pitchFamily="18" charset="0"/>
              </a:rPr>
              <a:pPr algn="r" eaLnBrk="1" hangingPunct="1">
                <a:buClrTx/>
                <a:buFontTx/>
                <a:buNone/>
              </a:pPr>
              <a:t>14</a:t>
            </a:fld>
            <a:endParaRPr lang="ru-RU" sz="1200" b="0">
              <a:solidFill>
                <a:srgbClr val="000000"/>
              </a:solidFill>
              <a:latin typeface="Times New Roman" pitchFamily="18" charset="0"/>
            </a:endParaRPr>
          </a:p>
        </p:txBody>
      </p:sp>
      <p:sp>
        <p:nvSpPr>
          <p:cNvPr id="184326" name="Text Box 4"/>
          <p:cNvSpPr txBox="1">
            <a:spLocks noChangeArrowheads="1"/>
          </p:cNvSpPr>
          <p:nvPr/>
        </p:nvSpPr>
        <p:spPr bwMode="auto">
          <a:xfrm>
            <a:off x="1143001"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84327" name="Text Box 5"/>
          <p:cNvSpPr txBox="1">
            <a:spLocks noChangeArrowheads="1"/>
          </p:cNvSpPr>
          <p:nvPr/>
        </p:nvSpPr>
        <p:spPr bwMode="auto">
          <a:xfrm>
            <a:off x="914401" y="4343400"/>
            <a:ext cx="5026025" cy="420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spcBef>
                <a:spcPts val="450"/>
              </a:spcBef>
              <a:buClrTx/>
              <a:buFontTx/>
              <a:buNone/>
            </a:pPr>
            <a:r>
              <a:rPr lang="ru-RU" sz="1200" b="0">
                <a:solidFill>
                  <a:srgbClr val="008000"/>
                </a:solidFill>
                <a:latin typeface="Calibri" pitchFamily="34" charset="0"/>
              </a:rPr>
              <a:t> 1 мЗв/год и менее для большинства транспортных рабочих </a:t>
            </a:r>
          </a:p>
          <a:p>
            <a:pPr eaLnBrk="1" hangingPunct="1">
              <a:spcBef>
                <a:spcPts val="450"/>
              </a:spcBef>
              <a:buClrTx/>
              <a:buFontTx/>
              <a:buNone/>
            </a:pPr>
            <a:r>
              <a:rPr lang="ru-RU" sz="1200" b="0">
                <a:solidFill>
                  <a:srgbClr val="008000"/>
                </a:solidFill>
                <a:latin typeface="Calibri" pitchFamily="34" charset="0"/>
              </a:rPr>
              <a:t>   10-15 мЗв/год для небольшой части персонала</a:t>
            </a:r>
            <a:r>
              <a:rPr lang="en-US" sz="1200" b="0">
                <a:solidFill>
                  <a:srgbClr val="008000"/>
                </a:solidFill>
                <a:latin typeface="Calibri" pitchFamily="34" charset="0"/>
              </a:rPr>
              <a:t> </a:t>
            </a:r>
            <a:r>
              <a:rPr lang="ru-RU" sz="1200" b="0">
                <a:solidFill>
                  <a:srgbClr val="008000"/>
                </a:solidFill>
                <a:latin typeface="Calibri" pitchFamily="34" charset="0"/>
              </a:rPr>
              <a:t>(предел по нормам 				радиационной безопасности 20 мЗв) </a:t>
            </a:r>
            <a:r>
              <a:rPr lang="ru-RU" sz="1200" b="0">
                <a:solidFill>
                  <a:srgbClr val="669900"/>
                </a:solidFill>
                <a:latin typeface="Calibri" pitchFamily="34" charset="0"/>
              </a:rPr>
              <a:t>(данные ЕС)</a:t>
            </a:r>
          </a:p>
          <a:p>
            <a:pPr eaLnBrk="1" hangingPunct="1">
              <a:spcBef>
                <a:spcPts val="900"/>
              </a:spcBef>
              <a:buClrTx/>
              <a:buFontTx/>
              <a:buNone/>
            </a:pPr>
            <a:endParaRPr lang="en-US" sz="1200" b="0">
              <a:solidFill>
                <a:srgbClr val="FF0000"/>
              </a:solidFill>
              <a:latin typeface="Calibri" pitchFamily="34" charset="0"/>
            </a:endParaRPr>
          </a:p>
          <a:p>
            <a:pPr eaLnBrk="1" hangingPunct="1">
              <a:spcBef>
                <a:spcPts val="900"/>
              </a:spcBef>
              <a:buClrTx/>
              <a:buFontTx/>
              <a:buNone/>
            </a:pPr>
            <a:r>
              <a:rPr lang="ru-RU" sz="1200" b="0">
                <a:solidFill>
                  <a:srgbClr val="FF0000"/>
                </a:solidFill>
                <a:latin typeface="Calibri" pitchFamily="34" charset="0"/>
              </a:rPr>
              <a:t>  0,1 мЗв/год для населения (предел по нормам радиационной безопасности 1 мЗв , 			доза от природного фона 2,4 мЗв/год) (данные ЕС)</a:t>
            </a:r>
          </a:p>
          <a:p>
            <a:pPr eaLnBrk="1" hangingPunct="1">
              <a:spcBef>
                <a:spcPts val="900"/>
              </a:spcBef>
              <a:buClrTx/>
              <a:buFontTx/>
              <a:buNone/>
            </a:pPr>
            <a:endParaRPr lang="en-US" sz="1200" b="0">
              <a:solidFill>
                <a:srgbClr val="3333CC"/>
              </a:solidFill>
              <a:latin typeface="Calibri" pitchFamily="34" charset="0"/>
            </a:endParaRPr>
          </a:p>
          <a:p>
            <a:pPr eaLnBrk="1" hangingPunct="1">
              <a:spcBef>
                <a:spcPts val="1000"/>
              </a:spcBef>
              <a:buClrTx/>
              <a:buFontTx/>
              <a:buNone/>
            </a:pPr>
            <a:r>
              <a:rPr lang="ru-RU" sz="1200" b="0">
                <a:solidFill>
                  <a:srgbClr val="3333CC"/>
                </a:solidFill>
                <a:latin typeface="Calibri" pitchFamily="34" charset="0"/>
              </a:rPr>
              <a:t>0,0001 мЗв/год максимальная индивидуальная доза для  населения при перевозках РАО от ФГУП ПИЯФ на ЛСК «Радон» (транспортная квота согласно СанПин – 0,3 мЗв), (расчет ФГУП АТЦ</a:t>
            </a:r>
            <a:r>
              <a:rPr lang="en-US" sz="1200" b="0">
                <a:solidFill>
                  <a:srgbClr val="3333CC"/>
                </a:solidFill>
                <a:latin typeface="Calibri" pitchFamily="34" charset="0"/>
              </a:rPr>
              <a:t> </a:t>
            </a:r>
            <a:r>
              <a:rPr lang="ru-RU" sz="1200" b="0">
                <a:solidFill>
                  <a:srgbClr val="3333CC"/>
                </a:solidFill>
                <a:latin typeface="Calibri" pitchFamily="34" charset="0"/>
              </a:rPr>
              <a:t>СПб </a:t>
            </a:r>
            <a:r>
              <a:rPr lang="en-US" sz="1200" b="0">
                <a:solidFill>
                  <a:srgbClr val="3333CC"/>
                </a:solidFill>
                <a:latin typeface="Calibri" pitchFamily="34" charset="0"/>
              </a:rPr>
              <a:t> </a:t>
            </a:r>
            <a:r>
              <a:rPr lang="ru-RU" sz="1200" b="0">
                <a:solidFill>
                  <a:srgbClr val="3333CC"/>
                </a:solidFill>
                <a:latin typeface="Calibri" pitchFamily="34" charset="0"/>
              </a:rPr>
              <a:t>по международной программе </a:t>
            </a:r>
            <a:r>
              <a:rPr lang="en-US" sz="1200" b="0">
                <a:solidFill>
                  <a:srgbClr val="3333CC"/>
                </a:solidFill>
                <a:latin typeface="Calibri" pitchFamily="34" charset="0"/>
              </a:rPr>
              <a:t>INTERTRAN-II)</a:t>
            </a:r>
            <a:r>
              <a:rPr lang="ru-RU" sz="1400" b="0">
                <a:solidFill>
                  <a:srgbClr val="000000"/>
                </a:solidFill>
                <a:latin typeface="Calibri" pitchFamily="34" charset="0"/>
              </a:rPr>
              <a:t>	</a:t>
            </a:r>
          </a:p>
        </p:txBody>
      </p:sp>
      <p:sp>
        <p:nvSpPr>
          <p:cNvPr id="2" name="Нижний колонтитул 1"/>
          <p:cNvSpPr>
            <a:spLocks noGrp="1"/>
          </p:cNvSpPr>
          <p:nvPr>
            <p:ph type="ftr" sz="quarter" idx="10"/>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fld id="{5E840C0E-DA0B-4890-ACC7-E51AFA680B39}" type="slidenum">
              <a:rPr lang="ru-RU" b="0" smtClean="0">
                <a:solidFill>
                  <a:srgbClr val="000000"/>
                </a:solidFill>
                <a:latin typeface="Calibri" pitchFamily="34" charset="0"/>
                <a:cs typeface="Lucida Sans Unicode" pitchFamily="34" charset="0"/>
              </a:rPr>
              <a:pPr eaLnBrk="1" hangingPunct="1"/>
              <a:t>15</a:t>
            </a:fld>
            <a:endParaRPr lang="ru-RU" b="0" smtClean="0">
              <a:solidFill>
                <a:srgbClr val="000000"/>
              </a:solidFill>
              <a:latin typeface="Calibri" pitchFamily="34" charset="0"/>
              <a:cs typeface="Lucida Sans Unicode" pitchFamily="34" charset="0"/>
            </a:endParaRPr>
          </a:p>
        </p:txBody>
      </p:sp>
      <p:sp>
        <p:nvSpPr>
          <p:cNvPr id="186371" name="Text Box 1"/>
          <p:cNvSpPr txBox="1">
            <a:spLocks noChangeArrowheads="1"/>
          </p:cNvSpPr>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6DE14C0C-7560-48CF-A852-8E899090F8DD}" type="datetime1">
              <a:rPr lang="ru-RU" sz="1200" b="0">
                <a:solidFill>
                  <a:srgbClr val="000000"/>
                </a:solidFill>
                <a:latin typeface="Calibri" pitchFamily="34" charset="0"/>
              </a:rPr>
              <a:pPr algn="r" eaLnBrk="1" hangingPunct="1">
                <a:buClrTx/>
                <a:buFontTx/>
                <a:buNone/>
              </a:pPr>
              <a:t>19.04.2023</a:t>
            </a:fld>
            <a:endParaRPr lang="ru-RU" sz="1200" b="0">
              <a:solidFill>
                <a:srgbClr val="000000"/>
              </a:solidFill>
              <a:latin typeface="Calibri" pitchFamily="34" charset="0"/>
            </a:endParaRPr>
          </a:p>
        </p:txBody>
      </p:sp>
      <p:sp>
        <p:nvSpPr>
          <p:cNvPr id="186372" name="Text Box 2"/>
          <p:cNvSpPr txBox="1">
            <a:spLocks noChangeArrowheads="1"/>
          </p:cNvSpPr>
          <p:nvPr/>
        </p:nvSpPr>
        <p:spPr bwMode="auto">
          <a:xfrm>
            <a:off x="3884613" y="8685214"/>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5CB9F563-50C9-4260-87B0-44460CD663A8}" type="slidenum">
              <a:rPr lang="ru-RU" sz="1200" b="0">
                <a:solidFill>
                  <a:srgbClr val="000000"/>
                </a:solidFill>
                <a:latin typeface="Calibri" pitchFamily="34" charset="0"/>
              </a:rPr>
              <a:pPr algn="r" eaLnBrk="1" hangingPunct="1">
                <a:buClrTx/>
                <a:buFontTx/>
                <a:buNone/>
              </a:pPr>
              <a:t>15</a:t>
            </a:fld>
            <a:endParaRPr lang="ru-RU" sz="1200" b="0">
              <a:solidFill>
                <a:srgbClr val="000000"/>
              </a:solidFill>
              <a:latin typeface="Calibri" pitchFamily="34" charset="0"/>
            </a:endParaRPr>
          </a:p>
        </p:txBody>
      </p:sp>
      <p:sp>
        <p:nvSpPr>
          <p:cNvPr id="186373" name="Text Box 3"/>
          <p:cNvSpPr txBox="1">
            <a:spLocks noChangeArrowheads="1"/>
          </p:cNvSpPr>
          <p:nvPr/>
        </p:nvSpPr>
        <p:spPr bwMode="auto">
          <a:xfrm>
            <a:off x="3884614"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CE2881AF-C2F6-4255-8569-10476D83358B}" type="slidenum">
              <a:rPr lang="ru-RU" sz="1200" b="0">
                <a:solidFill>
                  <a:srgbClr val="000000"/>
                </a:solidFill>
                <a:latin typeface="Times New Roman" pitchFamily="18" charset="0"/>
              </a:rPr>
              <a:pPr algn="r" eaLnBrk="1" hangingPunct="1">
                <a:buClrTx/>
                <a:buFontTx/>
                <a:buNone/>
              </a:pPr>
              <a:t>15</a:t>
            </a:fld>
            <a:endParaRPr lang="ru-RU" sz="1200" b="0">
              <a:solidFill>
                <a:srgbClr val="000000"/>
              </a:solidFill>
              <a:latin typeface="Times New Roman" pitchFamily="18" charset="0"/>
            </a:endParaRPr>
          </a:p>
        </p:txBody>
      </p:sp>
      <p:sp>
        <p:nvSpPr>
          <p:cNvPr id="186374" name="Text Box 4"/>
          <p:cNvSpPr txBox="1">
            <a:spLocks noChangeArrowheads="1"/>
          </p:cNvSpPr>
          <p:nvPr/>
        </p:nvSpPr>
        <p:spPr bwMode="auto">
          <a:xfrm>
            <a:off x="1143001"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86375" name="Text Box 5"/>
          <p:cNvSpPr txBox="1">
            <a:spLocks noChangeArrowheads="1"/>
          </p:cNvSpPr>
          <p:nvPr/>
        </p:nvSpPr>
        <p:spPr bwMode="auto">
          <a:xfrm>
            <a:off x="914401" y="4343400"/>
            <a:ext cx="5026025" cy="420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 name="Нижний колонтитул 1"/>
          <p:cNvSpPr>
            <a:spLocks noGrp="1"/>
          </p:cNvSpPr>
          <p:nvPr>
            <p:ph type="ftr" sz="quarter" idx="10"/>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394"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fld id="{C3B7E86A-4BA4-4CD1-B271-9B86A981F4F4}" type="slidenum">
              <a:rPr lang="ru-RU" b="0" smtClean="0">
                <a:solidFill>
                  <a:srgbClr val="000000"/>
                </a:solidFill>
                <a:latin typeface="Calibri" pitchFamily="34" charset="0"/>
                <a:cs typeface="Lucida Sans Unicode" pitchFamily="34" charset="0"/>
              </a:rPr>
              <a:pPr eaLnBrk="1" hangingPunct="1"/>
              <a:t>16</a:t>
            </a:fld>
            <a:endParaRPr lang="ru-RU" b="0" smtClean="0">
              <a:solidFill>
                <a:srgbClr val="000000"/>
              </a:solidFill>
              <a:latin typeface="Calibri" pitchFamily="34" charset="0"/>
              <a:cs typeface="Lucida Sans Unicode" pitchFamily="34" charset="0"/>
            </a:endParaRPr>
          </a:p>
        </p:txBody>
      </p:sp>
      <p:sp>
        <p:nvSpPr>
          <p:cNvPr id="187395" name="Text Box 1"/>
          <p:cNvSpPr txBox="1">
            <a:spLocks noChangeArrowheads="1"/>
          </p:cNvSpPr>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80FEF03E-CC16-4BEC-AD0C-618C1834AD25}" type="datetime1">
              <a:rPr lang="ru-RU" sz="1200" b="0">
                <a:solidFill>
                  <a:srgbClr val="000000"/>
                </a:solidFill>
                <a:latin typeface="Calibri" pitchFamily="34" charset="0"/>
              </a:rPr>
              <a:pPr algn="r" eaLnBrk="1" hangingPunct="1">
                <a:buClrTx/>
                <a:buFontTx/>
                <a:buNone/>
              </a:pPr>
              <a:t>19.04.2023</a:t>
            </a:fld>
            <a:endParaRPr lang="ru-RU" sz="1200" b="0">
              <a:solidFill>
                <a:srgbClr val="000000"/>
              </a:solidFill>
              <a:latin typeface="Calibri" pitchFamily="34" charset="0"/>
            </a:endParaRPr>
          </a:p>
        </p:txBody>
      </p:sp>
      <p:sp>
        <p:nvSpPr>
          <p:cNvPr id="187396" name="Text Box 2"/>
          <p:cNvSpPr txBox="1">
            <a:spLocks noChangeArrowheads="1"/>
          </p:cNvSpPr>
          <p:nvPr/>
        </p:nvSpPr>
        <p:spPr bwMode="auto">
          <a:xfrm>
            <a:off x="3884613" y="8685214"/>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A045C40D-2539-46FF-9454-BC569FDF2B9F}" type="slidenum">
              <a:rPr lang="ru-RU" sz="1200" b="0">
                <a:solidFill>
                  <a:srgbClr val="000000"/>
                </a:solidFill>
                <a:latin typeface="Calibri" pitchFamily="34" charset="0"/>
              </a:rPr>
              <a:pPr algn="r" eaLnBrk="1" hangingPunct="1">
                <a:buClrTx/>
                <a:buFontTx/>
                <a:buNone/>
              </a:pPr>
              <a:t>16</a:t>
            </a:fld>
            <a:endParaRPr lang="ru-RU" sz="1200" b="0">
              <a:solidFill>
                <a:srgbClr val="000000"/>
              </a:solidFill>
              <a:latin typeface="Calibri" pitchFamily="34" charset="0"/>
            </a:endParaRPr>
          </a:p>
        </p:txBody>
      </p:sp>
      <p:sp>
        <p:nvSpPr>
          <p:cNvPr id="187397" name="Text Box 3"/>
          <p:cNvSpPr txBox="1">
            <a:spLocks noChangeArrowheads="1"/>
          </p:cNvSpPr>
          <p:nvPr/>
        </p:nvSpPr>
        <p:spPr bwMode="auto">
          <a:xfrm>
            <a:off x="3884614"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7FB2644D-2857-4B51-A75A-834BE70F0DD0}" type="slidenum">
              <a:rPr lang="ru-RU" sz="1200" b="0">
                <a:solidFill>
                  <a:srgbClr val="000000"/>
                </a:solidFill>
                <a:latin typeface="Times New Roman" pitchFamily="18" charset="0"/>
              </a:rPr>
              <a:pPr algn="r" eaLnBrk="1" hangingPunct="1">
                <a:buClrTx/>
                <a:buFontTx/>
                <a:buNone/>
              </a:pPr>
              <a:t>16</a:t>
            </a:fld>
            <a:endParaRPr lang="ru-RU" sz="1200" b="0">
              <a:solidFill>
                <a:srgbClr val="000000"/>
              </a:solidFill>
              <a:latin typeface="Times New Roman" pitchFamily="18" charset="0"/>
            </a:endParaRPr>
          </a:p>
        </p:txBody>
      </p:sp>
      <p:sp>
        <p:nvSpPr>
          <p:cNvPr id="187398" name="Text Box 4"/>
          <p:cNvSpPr txBox="1">
            <a:spLocks noChangeArrowheads="1"/>
          </p:cNvSpPr>
          <p:nvPr/>
        </p:nvSpPr>
        <p:spPr bwMode="auto">
          <a:xfrm>
            <a:off x="1143001"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87399" name="Text Box 5"/>
          <p:cNvSpPr txBox="1">
            <a:spLocks noChangeArrowheads="1"/>
          </p:cNvSpPr>
          <p:nvPr/>
        </p:nvSpPr>
        <p:spPr bwMode="auto">
          <a:xfrm>
            <a:off x="914401" y="4343400"/>
            <a:ext cx="5026025" cy="420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 name="Нижний колонтитул 1"/>
          <p:cNvSpPr>
            <a:spLocks noGrp="1"/>
          </p:cNvSpPr>
          <p:nvPr>
            <p:ph type="ftr" sz="quarter" idx="10"/>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fld id="{03C957FD-A770-4EFA-8A99-C78D6256B3B5}" type="slidenum">
              <a:rPr lang="ru-RU" b="0" smtClean="0">
                <a:solidFill>
                  <a:srgbClr val="000000"/>
                </a:solidFill>
                <a:latin typeface="Calibri" pitchFamily="34" charset="0"/>
                <a:cs typeface="Lucida Sans Unicode" pitchFamily="34" charset="0"/>
              </a:rPr>
              <a:pPr eaLnBrk="1" hangingPunct="1"/>
              <a:t>18</a:t>
            </a:fld>
            <a:endParaRPr lang="ru-RU" b="0" smtClean="0">
              <a:solidFill>
                <a:srgbClr val="000000"/>
              </a:solidFill>
              <a:latin typeface="Calibri" pitchFamily="34" charset="0"/>
              <a:cs typeface="Lucida Sans Unicode" pitchFamily="34" charset="0"/>
            </a:endParaRPr>
          </a:p>
        </p:txBody>
      </p:sp>
      <p:sp>
        <p:nvSpPr>
          <p:cNvPr id="190467" name="Text Box 1"/>
          <p:cNvSpPr txBox="1">
            <a:spLocks noChangeArrowheads="1"/>
          </p:cNvSpPr>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5CA4BCC6-37DC-4E5A-A7D8-1A1C559C1549}" type="datetime1">
              <a:rPr lang="ru-RU" sz="1200" b="0">
                <a:solidFill>
                  <a:srgbClr val="000000"/>
                </a:solidFill>
                <a:latin typeface="Calibri" pitchFamily="34" charset="0"/>
              </a:rPr>
              <a:pPr algn="r" eaLnBrk="1" hangingPunct="1">
                <a:buClrTx/>
                <a:buFontTx/>
                <a:buNone/>
              </a:pPr>
              <a:t>19.04.2023</a:t>
            </a:fld>
            <a:endParaRPr lang="ru-RU" sz="1200" b="0">
              <a:solidFill>
                <a:srgbClr val="000000"/>
              </a:solidFill>
              <a:latin typeface="Calibri" pitchFamily="34" charset="0"/>
            </a:endParaRPr>
          </a:p>
        </p:txBody>
      </p:sp>
      <p:sp>
        <p:nvSpPr>
          <p:cNvPr id="190468" name="Text Box 2"/>
          <p:cNvSpPr txBox="1">
            <a:spLocks noChangeArrowheads="1"/>
          </p:cNvSpPr>
          <p:nvPr/>
        </p:nvSpPr>
        <p:spPr bwMode="auto">
          <a:xfrm>
            <a:off x="3884613" y="8685214"/>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FE9CF8F9-34E3-4EBB-A70D-9EC57148EAAE}" type="slidenum">
              <a:rPr lang="ru-RU" sz="1200" b="0">
                <a:solidFill>
                  <a:srgbClr val="000000"/>
                </a:solidFill>
                <a:latin typeface="Calibri" pitchFamily="34" charset="0"/>
              </a:rPr>
              <a:pPr algn="r" eaLnBrk="1" hangingPunct="1">
                <a:buClrTx/>
                <a:buFontTx/>
                <a:buNone/>
              </a:pPr>
              <a:t>18</a:t>
            </a:fld>
            <a:endParaRPr lang="ru-RU" sz="1200" b="0">
              <a:solidFill>
                <a:srgbClr val="000000"/>
              </a:solidFill>
              <a:latin typeface="Calibri" pitchFamily="34" charset="0"/>
            </a:endParaRPr>
          </a:p>
        </p:txBody>
      </p:sp>
      <p:sp>
        <p:nvSpPr>
          <p:cNvPr id="190469" name="Text Box 3"/>
          <p:cNvSpPr txBox="1">
            <a:spLocks noChangeArrowheads="1"/>
          </p:cNvSpPr>
          <p:nvPr/>
        </p:nvSpPr>
        <p:spPr bwMode="auto">
          <a:xfrm>
            <a:off x="3884614"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8F7DDF07-F273-411D-A31C-AABD770AB5EE}" type="slidenum">
              <a:rPr lang="ru-RU" sz="1200" b="0">
                <a:solidFill>
                  <a:srgbClr val="000000"/>
                </a:solidFill>
                <a:latin typeface="Times New Roman" pitchFamily="18" charset="0"/>
              </a:rPr>
              <a:pPr algn="r" eaLnBrk="1" hangingPunct="1">
                <a:buClrTx/>
                <a:buFontTx/>
                <a:buNone/>
              </a:pPr>
              <a:t>18</a:t>
            </a:fld>
            <a:endParaRPr lang="ru-RU" sz="1200" b="0">
              <a:solidFill>
                <a:srgbClr val="000000"/>
              </a:solidFill>
              <a:latin typeface="Times New Roman" pitchFamily="18" charset="0"/>
            </a:endParaRPr>
          </a:p>
        </p:txBody>
      </p:sp>
      <p:sp>
        <p:nvSpPr>
          <p:cNvPr id="190470" name="Text Box 4"/>
          <p:cNvSpPr txBox="1">
            <a:spLocks noChangeArrowheads="1"/>
          </p:cNvSpPr>
          <p:nvPr/>
        </p:nvSpPr>
        <p:spPr bwMode="auto">
          <a:xfrm>
            <a:off x="1143001"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90471" name="Text Box 5"/>
          <p:cNvSpPr txBox="1">
            <a:spLocks noChangeArrowheads="1"/>
          </p:cNvSpPr>
          <p:nvPr/>
        </p:nvSpPr>
        <p:spPr bwMode="auto">
          <a:xfrm>
            <a:off x="914401" y="4343400"/>
            <a:ext cx="5026025" cy="420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 name="Нижний колонтитул 1"/>
          <p:cNvSpPr>
            <a:spLocks noGrp="1"/>
          </p:cNvSpPr>
          <p:nvPr>
            <p:ph type="ftr" sz="quarter" idx="10"/>
          </p:nvPr>
        </p:nvSpPr>
        <p:spPr/>
        <p:txBody>
          <a:bodyP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8"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fld id="{4CB58F01-D4A9-449C-8B8A-885F16E22BC0}" type="slidenum">
              <a:rPr lang="ru-RU" b="0" smtClean="0">
                <a:solidFill>
                  <a:srgbClr val="000000"/>
                </a:solidFill>
                <a:latin typeface="Calibri" pitchFamily="34" charset="0"/>
                <a:cs typeface="Lucida Sans Unicode" pitchFamily="34" charset="0"/>
              </a:rPr>
              <a:pPr eaLnBrk="1" hangingPunct="1"/>
              <a:t>19</a:t>
            </a:fld>
            <a:endParaRPr lang="ru-RU" b="0" smtClean="0">
              <a:solidFill>
                <a:srgbClr val="000000"/>
              </a:solidFill>
              <a:latin typeface="Calibri" pitchFamily="34" charset="0"/>
              <a:cs typeface="Lucida Sans Unicode" pitchFamily="34" charset="0"/>
            </a:endParaRPr>
          </a:p>
        </p:txBody>
      </p:sp>
      <p:sp>
        <p:nvSpPr>
          <p:cNvPr id="193539" name="Text Box 1"/>
          <p:cNvSpPr txBox="1">
            <a:spLocks noChangeArrowheads="1"/>
          </p:cNvSpPr>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E552CE5C-D616-4546-B3FF-A75F372E478E}" type="datetime1">
              <a:rPr lang="ru-RU" sz="1200" b="0">
                <a:solidFill>
                  <a:srgbClr val="000000"/>
                </a:solidFill>
                <a:latin typeface="Calibri" pitchFamily="34" charset="0"/>
              </a:rPr>
              <a:pPr algn="r" eaLnBrk="1" hangingPunct="1">
                <a:buClrTx/>
                <a:buFontTx/>
                <a:buNone/>
              </a:pPr>
              <a:t>19.04.2023</a:t>
            </a:fld>
            <a:endParaRPr lang="ru-RU" sz="1200" b="0">
              <a:solidFill>
                <a:srgbClr val="000000"/>
              </a:solidFill>
              <a:latin typeface="Calibri" pitchFamily="34" charset="0"/>
            </a:endParaRPr>
          </a:p>
        </p:txBody>
      </p:sp>
      <p:sp>
        <p:nvSpPr>
          <p:cNvPr id="193540" name="Text Box 2"/>
          <p:cNvSpPr txBox="1">
            <a:spLocks noChangeArrowheads="1"/>
          </p:cNvSpPr>
          <p:nvPr/>
        </p:nvSpPr>
        <p:spPr bwMode="auto">
          <a:xfrm>
            <a:off x="3884613" y="8685214"/>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EBC09C35-24B2-4102-9CAC-187668683BEA}" type="slidenum">
              <a:rPr lang="ru-RU" sz="1200" b="0">
                <a:solidFill>
                  <a:srgbClr val="000000"/>
                </a:solidFill>
                <a:latin typeface="Calibri" pitchFamily="34" charset="0"/>
              </a:rPr>
              <a:pPr algn="r" eaLnBrk="1" hangingPunct="1">
                <a:buClrTx/>
                <a:buFontTx/>
                <a:buNone/>
              </a:pPr>
              <a:t>19</a:t>
            </a:fld>
            <a:endParaRPr lang="ru-RU" sz="1200" b="0">
              <a:solidFill>
                <a:srgbClr val="000000"/>
              </a:solidFill>
              <a:latin typeface="Calibri" pitchFamily="34" charset="0"/>
            </a:endParaRPr>
          </a:p>
        </p:txBody>
      </p:sp>
      <p:sp>
        <p:nvSpPr>
          <p:cNvPr id="193541" name="Text Box 3"/>
          <p:cNvSpPr txBox="1">
            <a:spLocks noChangeArrowheads="1"/>
          </p:cNvSpPr>
          <p:nvPr/>
        </p:nvSpPr>
        <p:spPr bwMode="auto">
          <a:xfrm>
            <a:off x="3884614"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73F3C8FF-60D6-49B8-8A8A-2F8983DC62AB}" type="slidenum">
              <a:rPr lang="ru-RU" sz="1200" b="0">
                <a:solidFill>
                  <a:srgbClr val="000000"/>
                </a:solidFill>
                <a:latin typeface="Times New Roman" pitchFamily="18" charset="0"/>
              </a:rPr>
              <a:pPr algn="r" eaLnBrk="1" hangingPunct="1">
                <a:buClrTx/>
                <a:buFontTx/>
                <a:buNone/>
              </a:pPr>
              <a:t>19</a:t>
            </a:fld>
            <a:endParaRPr lang="ru-RU" sz="1200" b="0">
              <a:solidFill>
                <a:srgbClr val="000000"/>
              </a:solidFill>
              <a:latin typeface="Times New Roman" pitchFamily="18" charset="0"/>
            </a:endParaRPr>
          </a:p>
        </p:txBody>
      </p:sp>
      <p:sp>
        <p:nvSpPr>
          <p:cNvPr id="193542" name="Text Box 4"/>
          <p:cNvSpPr txBox="1">
            <a:spLocks noChangeArrowheads="1"/>
          </p:cNvSpPr>
          <p:nvPr/>
        </p:nvSpPr>
        <p:spPr bwMode="auto">
          <a:xfrm>
            <a:off x="930276" y="684214"/>
            <a:ext cx="5002213" cy="3430587"/>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93543" name="Text Box 5"/>
          <p:cNvSpPr txBox="1">
            <a:spLocks noChangeArrowheads="1"/>
          </p:cNvSpPr>
          <p:nvPr/>
        </p:nvSpPr>
        <p:spPr bwMode="auto">
          <a:xfrm>
            <a:off x="923925" y="4351338"/>
            <a:ext cx="4995863" cy="7034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spcBef>
                <a:spcPts val="525"/>
              </a:spcBef>
              <a:buClrTx/>
              <a:buFontTx/>
              <a:buNone/>
            </a:pPr>
            <a:r>
              <a:rPr lang="en-GB" sz="1400" b="0">
                <a:solidFill>
                  <a:srgbClr val="000000"/>
                </a:solidFill>
                <a:latin typeface="Times New Roman" pitchFamily="18" charset="0"/>
              </a:rPr>
              <a:t>The regulation of the transport of dangerous goods has a history at least going back to the beginning of the 19th Century when rules were devised for shipment of explosives on the River Rhine.</a:t>
            </a:r>
          </a:p>
          <a:p>
            <a:pPr eaLnBrk="1" hangingPunct="1">
              <a:spcBef>
                <a:spcPts val="525"/>
              </a:spcBef>
              <a:buClrTx/>
              <a:buFontTx/>
              <a:buNone/>
            </a:pPr>
            <a:r>
              <a:rPr lang="en-GB" sz="1400" b="0">
                <a:solidFill>
                  <a:srgbClr val="000000"/>
                </a:solidFill>
                <a:latin typeface="Times New Roman" pitchFamily="18" charset="0"/>
              </a:rPr>
              <a:t>Following the formation of the United Nations in the aftermath of the second World War, the transport of all dangerous goods has been regulated internationally or regionally for all modes of transport (Air,  Sea, Road, Rail, Inland Waterway and Post).</a:t>
            </a:r>
          </a:p>
          <a:p>
            <a:pPr eaLnBrk="1" hangingPunct="1">
              <a:spcBef>
                <a:spcPts val="525"/>
              </a:spcBef>
              <a:buClrTx/>
              <a:buFontTx/>
              <a:buNone/>
            </a:pPr>
            <a:r>
              <a:rPr lang="en-GB" sz="1400" b="0">
                <a:solidFill>
                  <a:srgbClr val="000000"/>
                </a:solidFill>
                <a:latin typeface="Times New Roman" pitchFamily="18" charset="0"/>
              </a:rPr>
              <a:t>The umbrella organisation for all these regulations is the United Nations Economic and Social Council (ECOSOC) in New York. </a:t>
            </a:r>
          </a:p>
          <a:p>
            <a:pPr eaLnBrk="1" hangingPunct="1">
              <a:spcBef>
                <a:spcPts val="525"/>
              </a:spcBef>
              <a:buClrTx/>
              <a:buFontTx/>
              <a:buNone/>
            </a:pPr>
            <a:r>
              <a:rPr lang="en-GB" sz="1400" b="0">
                <a:solidFill>
                  <a:srgbClr val="000000"/>
                </a:solidFill>
                <a:latin typeface="Times New Roman" pitchFamily="18" charset="0"/>
              </a:rPr>
              <a:t>ECOSOC set up a “Committee of Experts” based in Geneva and charged them with the task of developing rules for the packaging of all classes of dangerous goods with the exception of Class 7 (radioactive material).  In 1959, ECOSOC charged the International Atomic Energy Agency in Vienna with the task of developing rules for the safe transport of radioactive material. This is still the situation today, and both organisations have established procedures of “continuous review and revision” to ensure that all the latest developments in the handling of dangerous goods is reflected in periodic revised editions of their packaging and transport regulations. ICAO, IMO and UNECE have similar review processes.</a:t>
            </a:r>
          </a:p>
          <a:p>
            <a:pPr eaLnBrk="1" hangingPunct="1">
              <a:spcBef>
                <a:spcPts val="525"/>
              </a:spcBef>
              <a:buClrTx/>
              <a:buFontTx/>
              <a:buNone/>
            </a:pPr>
            <a:r>
              <a:rPr lang="en-GB" sz="1400" b="0">
                <a:solidFill>
                  <a:srgbClr val="000000"/>
                </a:solidFill>
                <a:latin typeface="Times New Roman" pitchFamily="18" charset="0"/>
              </a:rPr>
              <a:t>Following, the periodical publication of the newest editions of the “Committee of Experts” (UN Orange Book) and of the IAEA (Regulations for the Safe Transport of Radioactive Material) the sets of requirements are processed by the relevant UN organisation responsible for modal transport regulation.</a:t>
            </a:r>
          </a:p>
          <a:p>
            <a:pPr eaLnBrk="1" hangingPunct="1">
              <a:spcBef>
                <a:spcPts val="525"/>
              </a:spcBef>
              <a:buClrTx/>
              <a:buFontTx/>
              <a:buNone/>
            </a:pPr>
            <a:endParaRPr lang="en-GB" sz="1400" b="0">
              <a:solidFill>
                <a:srgbClr val="000000"/>
              </a:solidFill>
              <a:latin typeface="Times New Roman" pitchFamily="18" charset="0"/>
            </a:endParaRPr>
          </a:p>
        </p:txBody>
      </p:sp>
      <p:sp>
        <p:nvSpPr>
          <p:cNvPr id="2" name="Нижний колонтитул 1"/>
          <p:cNvSpPr>
            <a:spLocks noGrp="1"/>
          </p:cNvSpPr>
          <p:nvPr>
            <p:ph type="ftr" sz="quarter" idx="10"/>
          </p:nvPr>
        </p:nvSpPr>
        <p:spPr/>
        <p:txBody>
          <a:bodyP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fld id="{7B4DE809-7834-40F4-A518-B63D7D9CA947}" type="slidenum">
              <a:rPr lang="ru-RU" b="0" smtClean="0">
                <a:solidFill>
                  <a:srgbClr val="000000"/>
                </a:solidFill>
                <a:latin typeface="Calibri" pitchFamily="34" charset="0"/>
                <a:cs typeface="Lucida Sans Unicode" pitchFamily="34" charset="0"/>
              </a:rPr>
              <a:pPr eaLnBrk="1" hangingPunct="1"/>
              <a:t>20</a:t>
            </a:fld>
            <a:endParaRPr lang="ru-RU" b="0" smtClean="0">
              <a:solidFill>
                <a:srgbClr val="000000"/>
              </a:solidFill>
              <a:latin typeface="Calibri" pitchFamily="34" charset="0"/>
              <a:cs typeface="Lucida Sans Unicode" pitchFamily="34" charset="0"/>
            </a:endParaRPr>
          </a:p>
        </p:txBody>
      </p:sp>
      <p:sp>
        <p:nvSpPr>
          <p:cNvPr id="194563" name="Text Box 1"/>
          <p:cNvSpPr txBox="1">
            <a:spLocks noChangeArrowheads="1"/>
          </p:cNvSpPr>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4212D4A2-B39A-4B04-9D83-EDE710B5E702}" type="datetime1">
              <a:rPr lang="ru-RU" sz="1200" b="0">
                <a:solidFill>
                  <a:srgbClr val="000000"/>
                </a:solidFill>
                <a:latin typeface="Calibri" pitchFamily="34" charset="0"/>
              </a:rPr>
              <a:pPr algn="r" eaLnBrk="1" hangingPunct="1">
                <a:buClrTx/>
                <a:buFontTx/>
                <a:buNone/>
              </a:pPr>
              <a:t>19.04.2023</a:t>
            </a:fld>
            <a:endParaRPr lang="ru-RU" sz="1200" b="0">
              <a:solidFill>
                <a:srgbClr val="000000"/>
              </a:solidFill>
              <a:latin typeface="Calibri" pitchFamily="34" charset="0"/>
            </a:endParaRPr>
          </a:p>
        </p:txBody>
      </p:sp>
      <p:sp>
        <p:nvSpPr>
          <p:cNvPr id="194564" name="Text Box 2"/>
          <p:cNvSpPr txBox="1">
            <a:spLocks noChangeArrowheads="1"/>
          </p:cNvSpPr>
          <p:nvPr/>
        </p:nvSpPr>
        <p:spPr bwMode="auto">
          <a:xfrm>
            <a:off x="3884613" y="8685214"/>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0597920D-D853-4001-9D1A-52745B39ACB3}" type="slidenum">
              <a:rPr lang="ru-RU" sz="1200" b="0">
                <a:solidFill>
                  <a:srgbClr val="000000"/>
                </a:solidFill>
                <a:latin typeface="Calibri" pitchFamily="34" charset="0"/>
              </a:rPr>
              <a:pPr algn="r" eaLnBrk="1" hangingPunct="1">
                <a:buClrTx/>
                <a:buFontTx/>
                <a:buNone/>
              </a:pPr>
              <a:t>20</a:t>
            </a:fld>
            <a:endParaRPr lang="ru-RU" sz="1200" b="0">
              <a:solidFill>
                <a:srgbClr val="000000"/>
              </a:solidFill>
              <a:latin typeface="Calibri" pitchFamily="34" charset="0"/>
            </a:endParaRPr>
          </a:p>
        </p:txBody>
      </p:sp>
      <p:sp>
        <p:nvSpPr>
          <p:cNvPr id="194565" name="Text Box 3"/>
          <p:cNvSpPr txBox="1">
            <a:spLocks noChangeArrowheads="1"/>
          </p:cNvSpPr>
          <p:nvPr/>
        </p:nvSpPr>
        <p:spPr bwMode="auto">
          <a:xfrm>
            <a:off x="3884614"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E9F5263C-46B9-461A-B45E-337BE851E192}" type="slidenum">
              <a:rPr lang="ru-RU" sz="1200" b="0">
                <a:solidFill>
                  <a:srgbClr val="000000"/>
                </a:solidFill>
                <a:latin typeface="Times New Roman" pitchFamily="18" charset="0"/>
              </a:rPr>
              <a:pPr algn="r" eaLnBrk="1" hangingPunct="1">
                <a:buClrTx/>
                <a:buFontTx/>
                <a:buNone/>
              </a:pPr>
              <a:t>20</a:t>
            </a:fld>
            <a:endParaRPr lang="ru-RU" sz="1200" b="0">
              <a:solidFill>
                <a:srgbClr val="000000"/>
              </a:solidFill>
              <a:latin typeface="Times New Roman" pitchFamily="18" charset="0"/>
            </a:endParaRPr>
          </a:p>
        </p:txBody>
      </p:sp>
      <p:sp>
        <p:nvSpPr>
          <p:cNvPr id="194566" name="Text Box 4"/>
          <p:cNvSpPr txBox="1">
            <a:spLocks noChangeArrowheads="1"/>
          </p:cNvSpPr>
          <p:nvPr/>
        </p:nvSpPr>
        <p:spPr bwMode="auto">
          <a:xfrm>
            <a:off x="920751" y="741364"/>
            <a:ext cx="4956175" cy="3716337"/>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94567" name="Text Box 5"/>
          <p:cNvSpPr txBox="1">
            <a:spLocks noChangeArrowheads="1"/>
          </p:cNvSpPr>
          <p:nvPr/>
        </p:nvSpPr>
        <p:spPr bwMode="auto">
          <a:xfrm>
            <a:off x="914401" y="3248025"/>
            <a:ext cx="4949825" cy="666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spcBef>
                <a:spcPts val="525"/>
              </a:spcBef>
              <a:buClrTx/>
              <a:buFontTx/>
              <a:buNone/>
            </a:pPr>
            <a:r>
              <a:rPr lang="en-GB" sz="1400" b="0">
                <a:solidFill>
                  <a:srgbClr val="000000"/>
                </a:solidFill>
                <a:latin typeface="Times New Roman" pitchFamily="18" charset="0"/>
              </a:rPr>
              <a:t>REVIEW AND REVISION OF IAEA REGULATIONS</a:t>
            </a:r>
          </a:p>
          <a:p>
            <a:pPr eaLnBrk="1" hangingPunct="1">
              <a:spcBef>
                <a:spcPts val="525"/>
              </a:spcBef>
              <a:buClrTx/>
              <a:buFontTx/>
              <a:buNone/>
            </a:pPr>
            <a:r>
              <a:rPr lang="en-GB" sz="1400" b="0">
                <a:solidFill>
                  <a:srgbClr val="000000"/>
                </a:solidFill>
                <a:latin typeface="Times New Roman" pitchFamily="18" charset="0"/>
              </a:rPr>
              <a:t>The IAEA Regulations are subjected to a process of continuous review and revision. Before the 1996 Edition of TS-R-1, the cycle of review and revision was broadly 10 years. There are now proposals to reduce this cycle to 2-year periods in common with all the other classes of dangerous goods for transportation. Changes would become much less comprehensive compared with previous 10-year regulatory cycles. Indeed there may be some 2-year cycles without any change. </a:t>
            </a:r>
          </a:p>
          <a:p>
            <a:pPr eaLnBrk="1" hangingPunct="1">
              <a:spcBef>
                <a:spcPts val="525"/>
              </a:spcBef>
              <a:buClrTx/>
              <a:buFontTx/>
              <a:buNone/>
            </a:pPr>
            <a:endParaRPr lang="en-GB" sz="1400" b="0">
              <a:solidFill>
                <a:srgbClr val="000000"/>
              </a:solidFill>
              <a:latin typeface="Times New Roman" pitchFamily="18" charset="0"/>
            </a:endParaRPr>
          </a:p>
          <a:p>
            <a:pPr eaLnBrk="1" hangingPunct="1">
              <a:spcBef>
                <a:spcPts val="525"/>
              </a:spcBef>
              <a:buClrTx/>
              <a:buFontTx/>
              <a:buNone/>
            </a:pPr>
            <a:r>
              <a:rPr lang="en-GB" sz="1400" b="0">
                <a:solidFill>
                  <a:srgbClr val="000000"/>
                </a:solidFill>
                <a:latin typeface="Times New Roman" pitchFamily="18" charset="0"/>
              </a:rPr>
              <a:t>INCORPORATION OF TS-R-1 INTO THE UN ORANGE BOOK.</a:t>
            </a:r>
          </a:p>
          <a:p>
            <a:pPr eaLnBrk="1" hangingPunct="1">
              <a:spcBef>
                <a:spcPts val="525"/>
              </a:spcBef>
              <a:buClrTx/>
              <a:buFontTx/>
              <a:buNone/>
            </a:pPr>
            <a:r>
              <a:rPr lang="en-GB" sz="1400" b="0">
                <a:solidFill>
                  <a:srgbClr val="000000"/>
                </a:solidFill>
                <a:latin typeface="Times New Roman" pitchFamily="18" charset="0"/>
              </a:rPr>
              <a:t>The UN Orange Book was revised and modified in 2002 to form a set of </a:t>
            </a:r>
            <a:r>
              <a:rPr lang="en-GB" sz="1400" b="0" i="1">
                <a:solidFill>
                  <a:srgbClr val="000000"/>
                </a:solidFill>
                <a:latin typeface="Times New Roman" pitchFamily="18" charset="0"/>
              </a:rPr>
              <a:t>MODEL </a:t>
            </a:r>
            <a:r>
              <a:rPr lang="en-GB" sz="1400" b="0">
                <a:solidFill>
                  <a:srgbClr val="000000"/>
                </a:solidFill>
                <a:latin typeface="Times New Roman" pitchFamily="18" charset="0"/>
              </a:rPr>
              <a:t>regulations which can be incorporated in module fashion into the international and regional modal dangerous goods transport regulations. </a:t>
            </a:r>
          </a:p>
          <a:p>
            <a:pPr eaLnBrk="1" hangingPunct="1">
              <a:spcBef>
                <a:spcPts val="525"/>
              </a:spcBef>
              <a:buClrTx/>
              <a:buFontTx/>
              <a:buNone/>
            </a:pPr>
            <a:r>
              <a:rPr lang="en-GB" sz="1400" b="0">
                <a:solidFill>
                  <a:srgbClr val="000000"/>
                </a:solidFill>
                <a:latin typeface="Times New Roman" pitchFamily="18" charset="0"/>
              </a:rPr>
              <a:t>As part of this process, a version of TS-R-1 was prepared for incorporation into the Orange Book as Class 7 requirements (radioactive material).</a:t>
            </a:r>
          </a:p>
          <a:p>
            <a:pPr eaLnBrk="1" hangingPunct="1">
              <a:spcBef>
                <a:spcPts val="525"/>
              </a:spcBef>
              <a:buClrTx/>
              <a:buFontTx/>
              <a:buNone/>
            </a:pPr>
            <a:endParaRPr lang="en-GB" sz="1400" b="0">
              <a:solidFill>
                <a:srgbClr val="000000"/>
              </a:solidFill>
              <a:latin typeface="Times New Roman" pitchFamily="18" charset="0"/>
            </a:endParaRPr>
          </a:p>
          <a:p>
            <a:pPr eaLnBrk="1" hangingPunct="1">
              <a:spcBef>
                <a:spcPts val="525"/>
              </a:spcBef>
              <a:buClrTx/>
              <a:buFontTx/>
              <a:buNone/>
            </a:pPr>
            <a:r>
              <a:rPr lang="en-GB" sz="1400" b="0">
                <a:solidFill>
                  <a:srgbClr val="000000"/>
                </a:solidFill>
                <a:latin typeface="Times New Roman" pitchFamily="18" charset="0"/>
              </a:rPr>
              <a:t>INCORPORATION OF TS-R-1 INTO NATIONAL REGULATIONS, &amp; INTERNATIONAL and REGIONAL MODAL REGULATORY WORKS</a:t>
            </a:r>
          </a:p>
          <a:p>
            <a:pPr eaLnBrk="1" hangingPunct="1">
              <a:spcBef>
                <a:spcPts val="525"/>
              </a:spcBef>
              <a:buClrTx/>
              <a:buFontTx/>
              <a:buNone/>
            </a:pPr>
            <a:r>
              <a:rPr lang="en-GB" sz="1400" b="0">
                <a:solidFill>
                  <a:srgbClr val="000000"/>
                </a:solidFill>
                <a:latin typeface="Times New Roman" pitchFamily="18" charset="0"/>
              </a:rPr>
              <a:t>The new IAEA Regulations TS-R-1 were incorporated into the mandatory national and international regulatory documents in 2001.</a:t>
            </a:r>
          </a:p>
          <a:p>
            <a:pPr eaLnBrk="1" hangingPunct="1">
              <a:spcBef>
                <a:spcPts val="525"/>
              </a:spcBef>
              <a:buClrTx/>
              <a:buFontTx/>
              <a:buNone/>
            </a:pPr>
            <a:endParaRPr lang="en-GB" sz="1400" b="0">
              <a:solidFill>
                <a:srgbClr val="000000"/>
              </a:solidFill>
              <a:latin typeface="Times New Roman" pitchFamily="18" charset="0"/>
            </a:endParaRPr>
          </a:p>
        </p:txBody>
      </p:sp>
      <p:sp>
        <p:nvSpPr>
          <p:cNvPr id="2" name="Нижний колонтитул 1"/>
          <p:cNvSpPr>
            <a:spLocks noGrp="1"/>
          </p:cNvSpPr>
          <p:nvPr>
            <p:ph type="ftr" sz="quarter" idx="10"/>
          </p:nvPr>
        </p:nvSpPr>
        <p:spPr/>
        <p:txBody>
          <a:bodyPr/>
          <a:lstStyle/>
          <a:p>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fld id="{CED1FB75-436C-412C-8891-89523F18D7BC}" type="slidenum">
              <a:rPr lang="ru-RU" smtClean="0">
                <a:solidFill>
                  <a:srgbClr val="000000"/>
                </a:solidFill>
                <a:latin typeface="Calibri" pitchFamily="34" charset="0"/>
                <a:cs typeface="Lucida Sans Unicode" pitchFamily="34" charset="0"/>
              </a:rPr>
              <a:pPr eaLnBrk="1" hangingPunct="1"/>
              <a:t>21</a:t>
            </a:fld>
            <a:endParaRPr lang="ru-RU" smtClean="0">
              <a:solidFill>
                <a:srgbClr val="000000"/>
              </a:solidFill>
              <a:latin typeface="Calibri" pitchFamily="34" charset="0"/>
              <a:cs typeface="Lucida Sans Unicode" pitchFamily="34" charset="0"/>
            </a:endParaRPr>
          </a:p>
        </p:txBody>
      </p:sp>
      <p:sp>
        <p:nvSpPr>
          <p:cNvPr id="143363" name="Rectangle 1"/>
          <p:cNvSpPr>
            <a:spLocks noGrp="1" noRot="1" noChangeAspect="1" noChangeArrowheads="1" noTextEdit="1"/>
          </p:cNvSpPr>
          <p:nvPr>
            <p:ph type="sldImg"/>
          </p:nvPr>
        </p:nvSpPr>
        <p:spPr>
          <a:xfrm>
            <a:off x="1143000" y="685800"/>
            <a:ext cx="4567238" cy="34242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64" name="Rectangle 2"/>
          <p:cNvSpPr>
            <a:spLocks noGrp="1" noChangeArrowheads="1"/>
          </p:cNvSpPr>
          <p:nvPr>
            <p:ph type="body" idx="1"/>
          </p:nvPr>
        </p:nvSpPr>
        <p:spPr>
          <a:xfrm>
            <a:off x="685800" y="4343400"/>
            <a:ext cx="5481638" cy="4110038"/>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latin typeface="Times New Roman" pitchFamily="18" charset="0"/>
            </a:endParaRPr>
          </a:p>
        </p:txBody>
      </p:sp>
      <p:sp>
        <p:nvSpPr>
          <p:cNvPr id="2" name="Нижний колонтитул 1"/>
          <p:cNvSpPr>
            <a:spLocks noGrp="1"/>
          </p:cNvSpPr>
          <p:nvPr>
            <p:ph type="ftr" sz="quarter" idx="10"/>
          </p:nvPr>
        </p:nvSpPr>
        <p:spPr/>
        <p:txBody>
          <a:bodyPr/>
          <a:lstStyle/>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586"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fld id="{2107C428-E484-4827-9032-9D636FE39D41}" type="slidenum">
              <a:rPr lang="ru-RU" b="0" smtClean="0">
                <a:solidFill>
                  <a:srgbClr val="000000"/>
                </a:solidFill>
                <a:latin typeface="Calibri" pitchFamily="34" charset="0"/>
                <a:cs typeface="Lucida Sans Unicode" pitchFamily="34" charset="0"/>
              </a:rPr>
              <a:pPr eaLnBrk="1" hangingPunct="1"/>
              <a:t>22</a:t>
            </a:fld>
            <a:endParaRPr lang="ru-RU" b="0" smtClean="0">
              <a:solidFill>
                <a:srgbClr val="000000"/>
              </a:solidFill>
              <a:latin typeface="Calibri" pitchFamily="34" charset="0"/>
              <a:cs typeface="Lucida Sans Unicode" pitchFamily="34" charset="0"/>
            </a:endParaRPr>
          </a:p>
        </p:txBody>
      </p:sp>
      <p:sp>
        <p:nvSpPr>
          <p:cNvPr id="195587" name="Text Box 1"/>
          <p:cNvSpPr txBox="1">
            <a:spLocks noChangeArrowheads="1"/>
          </p:cNvSpPr>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B02BD565-F770-4EEE-9B9C-ED165D1F12A5}" type="datetime1">
              <a:rPr lang="ru-RU" sz="1200" b="0">
                <a:solidFill>
                  <a:srgbClr val="000000"/>
                </a:solidFill>
                <a:latin typeface="Calibri" pitchFamily="34" charset="0"/>
              </a:rPr>
              <a:pPr algn="r" eaLnBrk="1" hangingPunct="1">
                <a:buClrTx/>
                <a:buFontTx/>
                <a:buNone/>
              </a:pPr>
              <a:t>19.04.2023</a:t>
            </a:fld>
            <a:endParaRPr lang="ru-RU" sz="1200" b="0">
              <a:solidFill>
                <a:srgbClr val="000000"/>
              </a:solidFill>
              <a:latin typeface="Calibri" pitchFamily="34" charset="0"/>
            </a:endParaRPr>
          </a:p>
        </p:txBody>
      </p:sp>
      <p:sp>
        <p:nvSpPr>
          <p:cNvPr id="195588" name="Text Box 2"/>
          <p:cNvSpPr txBox="1">
            <a:spLocks noChangeArrowheads="1"/>
          </p:cNvSpPr>
          <p:nvPr/>
        </p:nvSpPr>
        <p:spPr bwMode="auto">
          <a:xfrm>
            <a:off x="3884613" y="8685214"/>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8FB101E2-F4A7-4754-9A0C-62B6A4E07C75}" type="slidenum">
              <a:rPr lang="ru-RU" sz="1200" b="0">
                <a:solidFill>
                  <a:srgbClr val="000000"/>
                </a:solidFill>
                <a:latin typeface="Calibri" pitchFamily="34" charset="0"/>
              </a:rPr>
              <a:pPr algn="r" eaLnBrk="1" hangingPunct="1">
                <a:buClrTx/>
                <a:buFontTx/>
                <a:buNone/>
              </a:pPr>
              <a:t>22</a:t>
            </a:fld>
            <a:endParaRPr lang="ru-RU" sz="1200" b="0">
              <a:solidFill>
                <a:srgbClr val="000000"/>
              </a:solidFill>
              <a:latin typeface="Calibri" pitchFamily="34" charset="0"/>
            </a:endParaRPr>
          </a:p>
        </p:txBody>
      </p:sp>
      <p:sp>
        <p:nvSpPr>
          <p:cNvPr id="195589" name="Text Box 3"/>
          <p:cNvSpPr txBox="1">
            <a:spLocks noChangeArrowheads="1"/>
          </p:cNvSpPr>
          <p:nvPr/>
        </p:nvSpPr>
        <p:spPr bwMode="auto">
          <a:xfrm>
            <a:off x="3884614"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F81E9C99-CE4F-4A4A-930D-5CB1F6F505E3}" type="slidenum">
              <a:rPr lang="ru-RU" sz="1200" b="0">
                <a:solidFill>
                  <a:srgbClr val="000000"/>
                </a:solidFill>
                <a:latin typeface="Times New Roman" pitchFamily="18" charset="0"/>
              </a:rPr>
              <a:pPr algn="r" eaLnBrk="1" hangingPunct="1">
                <a:buClrTx/>
                <a:buFontTx/>
                <a:buNone/>
              </a:pPr>
              <a:t>22</a:t>
            </a:fld>
            <a:endParaRPr lang="ru-RU" sz="1200" b="0">
              <a:solidFill>
                <a:srgbClr val="000000"/>
              </a:solidFill>
              <a:latin typeface="Times New Roman" pitchFamily="18" charset="0"/>
            </a:endParaRPr>
          </a:p>
        </p:txBody>
      </p:sp>
      <p:sp>
        <p:nvSpPr>
          <p:cNvPr id="195590" name="Text Box 4"/>
          <p:cNvSpPr txBox="1">
            <a:spLocks noChangeArrowheads="1"/>
          </p:cNvSpPr>
          <p:nvPr/>
        </p:nvSpPr>
        <p:spPr bwMode="auto">
          <a:xfrm>
            <a:off x="1143001"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95591" name="Text Box 5"/>
          <p:cNvSpPr txBox="1">
            <a:spLocks noChangeArrowheads="1"/>
          </p:cNvSpPr>
          <p:nvPr/>
        </p:nvSpPr>
        <p:spPr bwMode="auto">
          <a:xfrm>
            <a:off x="914401" y="4343400"/>
            <a:ext cx="5026025" cy="420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 name="Нижний колонтитул 1"/>
          <p:cNvSpPr>
            <a:spLocks noGrp="1"/>
          </p:cNvSpPr>
          <p:nvPr>
            <p:ph type="ftr" sz="quarter" idx="10"/>
          </p:nvPr>
        </p:nvSpPr>
        <p:spPr/>
        <p:txBody>
          <a:bodyPr/>
          <a:lstStyle/>
          <a:p>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634"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fld id="{DE71D929-B5A7-445E-BB1F-8FD231CD2D25}" type="slidenum">
              <a:rPr lang="ru-RU" b="0" smtClean="0">
                <a:solidFill>
                  <a:srgbClr val="000000"/>
                </a:solidFill>
                <a:latin typeface="Calibri" pitchFamily="34" charset="0"/>
                <a:cs typeface="Lucida Sans Unicode" pitchFamily="34" charset="0"/>
              </a:rPr>
              <a:pPr eaLnBrk="1" hangingPunct="1"/>
              <a:t>23</a:t>
            </a:fld>
            <a:endParaRPr lang="ru-RU" b="0" smtClean="0">
              <a:solidFill>
                <a:srgbClr val="000000"/>
              </a:solidFill>
              <a:latin typeface="Calibri" pitchFamily="34" charset="0"/>
              <a:cs typeface="Lucida Sans Unicode" pitchFamily="34" charset="0"/>
            </a:endParaRPr>
          </a:p>
        </p:txBody>
      </p:sp>
      <p:sp>
        <p:nvSpPr>
          <p:cNvPr id="197635" name="Text Box 1"/>
          <p:cNvSpPr txBox="1">
            <a:spLocks noChangeArrowheads="1"/>
          </p:cNvSpPr>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2E7A1FE0-F393-40FB-AA3A-3F8CA74D9944}" type="datetime1">
              <a:rPr lang="ru-RU" sz="1200" b="0">
                <a:solidFill>
                  <a:srgbClr val="000000"/>
                </a:solidFill>
                <a:latin typeface="Calibri" pitchFamily="34" charset="0"/>
              </a:rPr>
              <a:pPr algn="r" eaLnBrk="1" hangingPunct="1">
                <a:buClrTx/>
                <a:buFontTx/>
                <a:buNone/>
              </a:pPr>
              <a:t>19.04.2023</a:t>
            </a:fld>
            <a:endParaRPr lang="ru-RU" sz="1200" b="0">
              <a:solidFill>
                <a:srgbClr val="000000"/>
              </a:solidFill>
              <a:latin typeface="Calibri" pitchFamily="34" charset="0"/>
            </a:endParaRPr>
          </a:p>
        </p:txBody>
      </p:sp>
      <p:sp>
        <p:nvSpPr>
          <p:cNvPr id="197636" name="Text Box 2"/>
          <p:cNvSpPr txBox="1">
            <a:spLocks noChangeArrowheads="1"/>
          </p:cNvSpPr>
          <p:nvPr/>
        </p:nvSpPr>
        <p:spPr bwMode="auto">
          <a:xfrm>
            <a:off x="3884613" y="8685214"/>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EA98D9BF-6612-4AAB-97DF-B79D5E057F33}" type="slidenum">
              <a:rPr lang="ru-RU" sz="1200" b="0">
                <a:solidFill>
                  <a:srgbClr val="000000"/>
                </a:solidFill>
                <a:latin typeface="Calibri" pitchFamily="34" charset="0"/>
              </a:rPr>
              <a:pPr algn="r" eaLnBrk="1" hangingPunct="1">
                <a:buClrTx/>
                <a:buFontTx/>
                <a:buNone/>
              </a:pPr>
              <a:t>23</a:t>
            </a:fld>
            <a:endParaRPr lang="ru-RU" sz="1200" b="0">
              <a:solidFill>
                <a:srgbClr val="000000"/>
              </a:solidFill>
              <a:latin typeface="Calibri" pitchFamily="34" charset="0"/>
            </a:endParaRPr>
          </a:p>
        </p:txBody>
      </p:sp>
      <p:sp>
        <p:nvSpPr>
          <p:cNvPr id="197637" name="Text Box 3"/>
          <p:cNvSpPr txBox="1">
            <a:spLocks noChangeArrowheads="1"/>
          </p:cNvSpPr>
          <p:nvPr/>
        </p:nvSpPr>
        <p:spPr bwMode="auto">
          <a:xfrm>
            <a:off x="930276" y="684214"/>
            <a:ext cx="5002213" cy="3430587"/>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97638" name="Text Box 4"/>
          <p:cNvSpPr txBox="1">
            <a:spLocks noChangeArrowheads="1"/>
          </p:cNvSpPr>
          <p:nvPr/>
        </p:nvSpPr>
        <p:spPr bwMode="auto">
          <a:xfrm>
            <a:off x="685801" y="4343401"/>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 name="Нижний колонтитул 1"/>
          <p:cNvSpPr>
            <a:spLocks noGrp="1"/>
          </p:cNvSpPr>
          <p:nvPr>
            <p:ph type="ftr" sz="quarter" idx="10"/>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fld id="{E73EA130-3353-4DC1-8F8A-5CFBC8672D49}" type="slidenum">
              <a:rPr lang="ru-RU" b="0" smtClean="0">
                <a:solidFill>
                  <a:srgbClr val="000000"/>
                </a:solidFill>
                <a:latin typeface="Calibri" pitchFamily="34" charset="0"/>
                <a:cs typeface="Lucida Sans Unicode" pitchFamily="34" charset="0"/>
              </a:rPr>
              <a:pPr eaLnBrk="1" hangingPunct="1"/>
              <a:t>4</a:t>
            </a:fld>
            <a:endParaRPr lang="ru-RU" b="0" smtClean="0">
              <a:solidFill>
                <a:srgbClr val="000000"/>
              </a:solidFill>
              <a:latin typeface="Calibri" pitchFamily="34" charset="0"/>
              <a:cs typeface="Lucida Sans Unicode" pitchFamily="34" charset="0"/>
            </a:endParaRPr>
          </a:p>
        </p:txBody>
      </p:sp>
      <p:sp>
        <p:nvSpPr>
          <p:cNvPr id="176131" name="Text Box 1"/>
          <p:cNvSpPr txBox="1">
            <a:spLocks noChangeArrowheads="1"/>
          </p:cNvSpPr>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DB5C6BB3-2CB2-4651-8B98-9A066573D886}" type="datetime1">
              <a:rPr lang="ru-RU" sz="1200" b="0">
                <a:solidFill>
                  <a:srgbClr val="000000"/>
                </a:solidFill>
                <a:latin typeface="Calibri" pitchFamily="34" charset="0"/>
              </a:rPr>
              <a:pPr algn="r" eaLnBrk="1" hangingPunct="1">
                <a:buClrTx/>
                <a:buFontTx/>
                <a:buNone/>
              </a:pPr>
              <a:t>19.04.2023</a:t>
            </a:fld>
            <a:endParaRPr lang="ru-RU" sz="1200" b="0">
              <a:solidFill>
                <a:srgbClr val="000000"/>
              </a:solidFill>
              <a:latin typeface="Calibri" pitchFamily="34" charset="0"/>
            </a:endParaRPr>
          </a:p>
        </p:txBody>
      </p:sp>
      <p:sp>
        <p:nvSpPr>
          <p:cNvPr id="176132" name="Text Box 2"/>
          <p:cNvSpPr txBox="1">
            <a:spLocks noChangeArrowheads="1"/>
          </p:cNvSpPr>
          <p:nvPr/>
        </p:nvSpPr>
        <p:spPr bwMode="auto">
          <a:xfrm>
            <a:off x="3884613" y="8685214"/>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FF005D46-F94F-4FE6-A8CD-DB4E0524C658}" type="slidenum">
              <a:rPr lang="ru-RU" sz="1200" b="0">
                <a:solidFill>
                  <a:srgbClr val="000000"/>
                </a:solidFill>
                <a:latin typeface="Calibri" pitchFamily="34" charset="0"/>
              </a:rPr>
              <a:pPr algn="r" eaLnBrk="1" hangingPunct="1">
                <a:buClrTx/>
                <a:buFontTx/>
                <a:buNone/>
              </a:pPr>
              <a:t>4</a:t>
            </a:fld>
            <a:endParaRPr lang="ru-RU" sz="1200" b="0">
              <a:solidFill>
                <a:srgbClr val="000000"/>
              </a:solidFill>
              <a:latin typeface="Calibri" pitchFamily="34" charset="0"/>
            </a:endParaRPr>
          </a:p>
        </p:txBody>
      </p:sp>
      <p:sp>
        <p:nvSpPr>
          <p:cNvPr id="176133" name="Text Box 3"/>
          <p:cNvSpPr txBox="1">
            <a:spLocks noChangeArrowheads="1"/>
          </p:cNvSpPr>
          <p:nvPr/>
        </p:nvSpPr>
        <p:spPr bwMode="auto">
          <a:xfrm>
            <a:off x="3884614"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475EEE1C-1BA0-414F-BABD-C82076E251D1}" type="slidenum">
              <a:rPr lang="ru-RU" sz="1200" b="0">
                <a:solidFill>
                  <a:srgbClr val="000000"/>
                </a:solidFill>
                <a:latin typeface="Times New Roman" pitchFamily="18" charset="0"/>
              </a:rPr>
              <a:pPr algn="r" eaLnBrk="1" hangingPunct="1">
                <a:buClrTx/>
                <a:buFontTx/>
                <a:buNone/>
              </a:pPr>
              <a:t>4</a:t>
            </a:fld>
            <a:endParaRPr lang="ru-RU" sz="1200" b="0">
              <a:solidFill>
                <a:srgbClr val="000000"/>
              </a:solidFill>
              <a:latin typeface="Times New Roman" pitchFamily="18" charset="0"/>
            </a:endParaRPr>
          </a:p>
        </p:txBody>
      </p:sp>
      <p:sp>
        <p:nvSpPr>
          <p:cNvPr id="176134" name="Text Box 4"/>
          <p:cNvSpPr txBox="1">
            <a:spLocks noChangeArrowheads="1"/>
          </p:cNvSpPr>
          <p:nvPr/>
        </p:nvSpPr>
        <p:spPr bwMode="auto">
          <a:xfrm>
            <a:off x="930276" y="684214"/>
            <a:ext cx="5002213" cy="3430587"/>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76135" name="Text Box 5"/>
          <p:cNvSpPr txBox="1">
            <a:spLocks noChangeArrowheads="1"/>
          </p:cNvSpPr>
          <p:nvPr/>
        </p:nvSpPr>
        <p:spPr bwMode="auto">
          <a:xfrm>
            <a:off x="914401" y="4343400"/>
            <a:ext cx="5026025" cy="420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spcBef>
                <a:spcPts val="450"/>
              </a:spcBef>
              <a:buClrTx/>
              <a:buFontTx/>
              <a:buNone/>
            </a:pPr>
            <a:r>
              <a:rPr lang="ru-RU" sz="1200" b="0">
                <a:solidFill>
                  <a:srgbClr val="000000"/>
                </a:solidFill>
                <a:latin typeface="Times New Roman" pitchFamily="18" charset="0"/>
              </a:rPr>
              <a:t>Соответственно перевозки для</a:t>
            </a:r>
          </a:p>
          <a:p>
            <a:pPr eaLnBrk="1" hangingPunct="1">
              <a:spcBef>
                <a:spcPts val="450"/>
              </a:spcBef>
              <a:buFont typeface="Times New Roman" pitchFamily="18" charset="0"/>
              <a:buChar char="-"/>
            </a:pPr>
            <a:r>
              <a:rPr lang="ru-RU" sz="1200" b="0">
                <a:solidFill>
                  <a:srgbClr val="000000"/>
                </a:solidFill>
                <a:latin typeface="Times New Roman" pitchFamily="18" charset="0"/>
              </a:rPr>
              <a:t>Получения (выделение) РМ, обычно несколько этапов</a:t>
            </a:r>
          </a:p>
          <a:p>
            <a:pPr eaLnBrk="1" hangingPunct="1">
              <a:spcBef>
                <a:spcPts val="450"/>
              </a:spcBef>
              <a:buFont typeface="Times New Roman" pitchFamily="18" charset="0"/>
              <a:buChar char="-"/>
            </a:pPr>
            <a:r>
              <a:rPr lang="ru-RU" sz="1200" b="0">
                <a:solidFill>
                  <a:srgbClr val="000000"/>
                </a:solidFill>
                <a:latin typeface="Times New Roman" pitchFamily="18" charset="0"/>
              </a:rPr>
              <a:t>Изготовление соответствующих устройств</a:t>
            </a:r>
          </a:p>
          <a:p>
            <a:pPr eaLnBrk="1" hangingPunct="1">
              <a:spcBef>
                <a:spcPts val="450"/>
              </a:spcBef>
              <a:buFont typeface="Times New Roman" pitchFamily="18" charset="0"/>
              <a:buChar char="-"/>
            </a:pPr>
            <a:r>
              <a:rPr lang="ru-RU" sz="1200" b="0">
                <a:solidFill>
                  <a:srgbClr val="000000"/>
                </a:solidFill>
                <a:latin typeface="Times New Roman" pitchFamily="18" charset="0"/>
              </a:rPr>
              <a:t>Использования</a:t>
            </a:r>
          </a:p>
          <a:p>
            <a:pPr eaLnBrk="1" hangingPunct="1">
              <a:spcBef>
                <a:spcPts val="450"/>
              </a:spcBef>
              <a:buFont typeface="Times New Roman" pitchFamily="18" charset="0"/>
              <a:buChar char="-"/>
            </a:pPr>
            <a:r>
              <a:rPr lang="ru-RU" sz="1200" b="0">
                <a:solidFill>
                  <a:srgbClr val="000000"/>
                </a:solidFill>
                <a:latin typeface="Times New Roman" pitchFamily="18" charset="0"/>
              </a:rPr>
              <a:t>На хранение и/или переработку (утилизацию)</a:t>
            </a:r>
          </a:p>
          <a:p>
            <a:pPr eaLnBrk="1" hangingPunct="1">
              <a:spcBef>
                <a:spcPts val="450"/>
              </a:spcBef>
              <a:buFont typeface="Times New Roman" pitchFamily="18" charset="0"/>
              <a:buChar char="-"/>
            </a:pPr>
            <a:r>
              <a:rPr lang="ru-RU" sz="1200" b="0">
                <a:solidFill>
                  <a:srgbClr val="000000"/>
                </a:solidFill>
                <a:latin typeface="Times New Roman" pitchFamily="18" charset="0"/>
              </a:rPr>
              <a:t>На захоронение  </a:t>
            </a:r>
          </a:p>
        </p:txBody>
      </p:sp>
      <p:sp>
        <p:nvSpPr>
          <p:cNvPr id="2" name="Нижний колонтитул 1"/>
          <p:cNvSpPr>
            <a:spLocks noGrp="1"/>
          </p:cNvSpPr>
          <p:nvPr>
            <p:ph type="ftr" sz="quarter" idx="10"/>
          </p:nvPr>
        </p:nvSpPr>
        <p:spPr/>
        <p:txBody>
          <a:bodyPr/>
          <a:lstStyle/>
          <a:p>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4"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fld id="{FE60D1BB-9AD1-4631-B10B-10C51B083B19}" type="slidenum">
              <a:rPr lang="ru-RU" b="0" smtClean="0">
                <a:solidFill>
                  <a:srgbClr val="000000"/>
                </a:solidFill>
                <a:latin typeface="Calibri" pitchFamily="34" charset="0"/>
                <a:cs typeface="Lucida Sans Unicode" pitchFamily="34" charset="0"/>
              </a:rPr>
              <a:pPr eaLnBrk="1" hangingPunct="1"/>
              <a:t>24</a:t>
            </a:fld>
            <a:endParaRPr lang="ru-RU" b="0" smtClean="0">
              <a:solidFill>
                <a:srgbClr val="000000"/>
              </a:solidFill>
              <a:latin typeface="Calibri" pitchFamily="34" charset="0"/>
              <a:cs typeface="Lucida Sans Unicode" pitchFamily="34" charset="0"/>
            </a:endParaRPr>
          </a:p>
        </p:txBody>
      </p:sp>
      <p:sp>
        <p:nvSpPr>
          <p:cNvPr id="202755" name="Text Box 1"/>
          <p:cNvSpPr txBox="1">
            <a:spLocks noChangeArrowheads="1"/>
          </p:cNvSpPr>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F4019F3F-9A22-40FA-ABEC-7E4AB7925751}" type="datetime1">
              <a:rPr lang="ru-RU" sz="1200" b="0">
                <a:solidFill>
                  <a:srgbClr val="000000"/>
                </a:solidFill>
                <a:latin typeface="Calibri" pitchFamily="34" charset="0"/>
              </a:rPr>
              <a:pPr algn="r" eaLnBrk="1" hangingPunct="1">
                <a:buClrTx/>
                <a:buFontTx/>
                <a:buNone/>
              </a:pPr>
              <a:t>19.04.2023</a:t>
            </a:fld>
            <a:endParaRPr lang="ru-RU" sz="1200" b="0">
              <a:solidFill>
                <a:srgbClr val="000000"/>
              </a:solidFill>
              <a:latin typeface="Calibri" pitchFamily="34" charset="0"/>
            </a:endParaRPr>
          </a:p>
        </p:txBody>
      </p:sp>
      <p:sp>
        <p:nvSpPr>
          <p:cNvPr id="202756" name="Text Box 2"/>
          <p:cNvSpPr txBox="1">
            <a:spLocks noChangeArrowheads="1"/>
          </p:cNvSpPr>
          <p:nvPr/>
        </p:nvSpPr>
        <p:spPr bwMode="auto">
          <a:xfrm>
            <a:off x="3884613" y="8685214"/>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B82E7A54-B62F-465D-BCCB-C0DCF1FAC3CD}" type="slidenum">
              <a:rPr lang="ru-RU" sz="1200" b="0">
                <a:solidFill>
                  <a:srgbClr val="000000"/>
                </a:solidFill>
                <a:latin typeface="Calibri" pitchFamily="34" charset="0"/>
              </a:rPr>
              <a:pPr algn="r" eaLnBrk="1" hangingPunct="1">
                <a:buClrTx/>
                <a:buFontTx/>
                <a:buNone/>
              </a:pPr>
              <a:t>24</a:t>
            </a:fld>
            <a:endParaRPr lang="ru-RU" sz="1200" b="0">
              <a:solidFill>
                <a:srgbClr val="000000"/>
              </a:solidFill>
              <a:latin typeface="Calibri" pitchFamily="34" charset="0"/>
            </a:endParaRPr>
          </a:p>
        </p:txBody>
      </p:sp>
      <p:sp>
        <p:nvSpPr>
          <p:cNvPr id="202757" name="Rectangle 3"/>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2758" name="Text Box 4"/>
          <p:cNvSpPr txBox="1">
            <a:spLocks noChangeArrowheads="1"/>
          </p:cNvSpPr>
          <p:nvPr/>
        </p:nvSpPr>
        <p:spPr bwMode="auto">
          <a:xfrm>
            <a:off x="685801" y="4343401"/>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 name="Нижний колонтитул 1"/>
          <p:cNvSpPr>
            <a:spLocks noGrp="1"/>
          </p:cNvSpPr>
          <p:nvPr>
            <p:ph type="ftr" sz="quarter" idx="10"/>
          </p:nvPr>
        </p:nvSpPr>
        <p:spPr/>
        <p:txBody>
          <a:bodyPr/>
          <a:lstStyle/>
          <a:p>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4"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fld id="{FE60D1BB-9AD1-4631-B10B-10C51B083B19}" type="slidenum">
              <a:rPr lang="ru-RU" b="0" smtClean="0">
                <a:solidFill>
                  <a:srgbClr val="000000"/>
                </a:solidFill>
                <a:latin typeface="Calibri" pitchFamily="34" charset="0"/>
                <a:cs typeface="Lucida Sans Unicode" pitchFamily="34" charset="0"/>
              </a:rPr>
              <a:pPr eaLnBrk="1" hangingPunct="1"/>
              <a:t>25</a:t>
            </a:fld>
            <a:endParaRPr lang="ru-RU" b="0" smtClean="0">
              <a:solidFill>
                <a:srgbClr val="000000"/>
              </a:solidFill>
              <a:latin typeface="Calibri" pitchFamily="34" charset="0"/>
              <a:cs typeface="Lucida Sans Unicode" pitchFamily="34" charset="0"/>
            </a:endParaRPr>
          </a:p>
        </p:txBody>
      </p:sp>
      <p:sp>
        <p:nvSpPr>
          <p:cNvPr id="202755" name="Text Box 1"/>
          <p:cNvSpPr txBox="1">
            <a:spLocks noChangeArrowheads="1"/>
          </p:cNvSpPr>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F4019F3F-9A22-40FA-ABEC-7E4AB7925751}" type="datetime1">
              <a:rPr lang="ru-RU" sz="1200" b="0">
                <a:solidFill>
                  <a:srgbClr val="000000"/>
                </a:solidFill>
                <a:latin typeface="Calibri" pitchFamily="34" charset="0"/>
              </a:rPr>
              <a:pPr algn="r" eaLnBrk="1" hangingPunct="1">
                <a:buClrTx/>
                <a:buFontTx/>
                <a:buNone/>
              </a:pPr>
              <a:t>19.04.2023</a:t>
            </a:fld>
            <a:endParaRPr lang="ru-RU" sz="1200" b="0">
              <a:solidFill>
                <a:srgbClr val="000000"/>
              </a:solidFill>
              <a:latin typeface="Calibri" pitchFamily="34" charset="0"/>
            </a:endParaRPr>
          </a:p>
        </p:txBody>
      </p:sp>
      <p:sp>
        <p:nvSpPr>
          <p:cNvPr id="202756" name="Text Box 2"/>
          <p:cNvSpPr txBox="1">
            <a:spLocks noChangeArrowheads="1"/>
          </p:cNvSpPr>
          <p:nvPr/>
        </p:nvSpPr>
        <p:spPr bwMode="auto">
          <a:xfrm>
            <a:off x="3884613" y="8685214"/>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B82E7A54-B62F-465D-BCCB-C0DCF1FAC3CD}" type="slidenum">
              <a:rPr lang="ru-RU" sz="1200" b="0">
                <a:solidFill>
                  <a:srgbClr val="000000"/>
                </a:solidFill>
                <a:latin typeface="Calibri" pitchFamily="34" charset="0"/>
              </a:rPr>
              <a:pPr algn="r" eaLnBrk="1" hangingPunct="1">
                <a:buClrTx/>
                <a:buFontTx/>
                <a:buNone/>
              </a:pPr>
              <a:t>25</a:t>
            </a:fld>
            <a:endParaRPr lang="ru-RU" sz="1200" b="0">
              <a:solidFill>
                <a:srgbClr val="000000"/>
              </a:solidFill>
              <a:latin typeface="Calibri" pitchFamily="34" charset="0"/>
            </a:endParaRPr>
          </a:p>
        </p:txBody>
      </p:sp>
      <p:sp>
        <p:nvSpPr>
          <p:cNvPr id="202757" name="Rectangle 3"/>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2758" name="Text Box 4"/>
          <p:cNvSpPr txBox="1">
            <a:spLocks noChangeArrowheads="1"/>
          </p:cNvSpPr>
          <p:nvPr/>
        </p:nvSpPr>
        <p:spPr bwMode="auto">
          <a:xfrm>
            <a:off x="685801" y="4343401"/>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 name="Нижний колонтитул 1"/>
          <p:cNvSpPr>
            <a:spLocks noGrp="1"/>
          </p:cNvSpPr>
          <p:nvPr>
            <p:ph type="ftr" sz="quarter" idx="10"/>
          </p:nvPr>
        </p:nvSpPr>
        <p:spPr/>
        <p:txBody>
          <a:bodyPr/>
          <a:lstStyle/>
          <a:p>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4"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fld id="{FE60D1BB-9AD1-4631-B10B-10C51B083B19}" type="slidenum">
              <a:rPr lang="ru-RU" b="0" smtClean="0">
                <a:solidFill>
                  <a:srgbClr val="000000"/>
                </a:solidFill>
                <a:latin typeface="Calibri" pitchFamily="34" charset="0"/>
                <a:cs typeface="Lucida Sans Unicode" pitchFamily="34" charset="0"/>
              </a:rPr>
              <a:pPr eaLnBrk="1" hangingPunct="1"/>
              <a:t>26</a:t>
            </a:fld>
            <a:endParaRPr lang="ru-RU" b="0" smtClean="0">
              <a:solidFill>
                <a:srgbClr val="000000"/>
              </a:solidFill>
              <a:latin typeface="Calibri" pitchFamily="34" charset="0"/>
              <a:cs typeface="Lucida Sans Unicode" pitchFamily="34" charset="0"/>
            </a:endParaRPr>
          </a:p>
        </p:txBody>
      </p:sp>
      <p:sp>
        <p:nvSpPr>
          <p:cNvPr id="202755" name="Text Box 1"/>
          <p:cNvSpPr txBox="1">
            <a:spLocks noChangeArrowheads="1"/>
          </p:cNvSpPr>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F4019F3F-9A22-40FA-ABEC-7E4AB7925751}" type="datetime1">
              <a:rPr lang="ru-RU" sz="1200" b="0">
                <a:solidFill>
                  <a:srgbClr val="000000"/>
                </a:solidFill>
                <a:latin typeface="Calibri" pitchFamily="34" charset="0"/>
              </a:rPr>
              <a:pPr algn="r" eaLnBrk="1" hangingPunct="1">
                <a:buClrTx/>
                <a:buFontTx/>
                <a:buNone/>
              </a:pPr>
              <a:t>19.04.2023</a:t>
            </a:fld>
            <a:endParaRPr lang="ru-RU" sz="1200" b="0">
              <a:solidFill>
                <a:srgbClr val="000000"/>
              </a:solidFill>
              <a:latin typeface="Calibri" pitchFamily="34" charset="0"/>
            </a:endParaRPr>
          </a:p>
        </p:txBody>
      </p:sp>
      <p:sp>
        <p:nvSpPr>
          <p:cNvPr id="202756" name="Text Box 2"/>
          <p:cNvSpPr txBox="1">
            <a:spLocks noChangeArrowheads="1"/>
          </p:cNvSpPr>
          <p:nvPr/>
        </p:nvSpPr>
        <p:spPr bwMode="auto">
          <a:xfrm>
            <a:off x="3884613" y="8685214"/>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B82E7A54-B62F-465D-BCCB-C0DCF1FAC3CD}" type="slidenum">
              <a:rPr lang="ru-RU" sz="1200" b="0">
                <a:solidFill>
                  <a:srgbClr val="000000"/>
                </a:solidFill>
                <a:latin typeface="Calibri" pitchFamily="34" charset="0"/>
              </a:rPr>
              <a:pPr algn="r" eaLnBrk="1" hangingPunct="1">
                <a:buClrTx/>
                <a:buFontTx/>
                <a:buNone/>
              </a:pPr>
              <a:t>26</a:t>
            </a:fld>
            <a:endParaRPr lang="ru-RU" sz="1200" b="0">
              <a:solidFill>
                <a:srgbClr val="000000"/>
              </a:solidFill>
              <a:latin typeface="Calibri" pitchFamily="34" charset="0"/>
            </a:endParaRPr>
          </a:p>
        </p:txBody>
      </p:sp>
      <p:sp>
        <p:nvSpPr>
          <p:cNvPr id="202757" name="Rectangle 3"/>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2758" name="Text Box 4"/>
          <p:cNvSpPr txBox="1">
            <a:spLocks noChangeArrowheads="1"/>
          </p:cNvSpPr>
          <p:nvPr/>
        </p:nvSpPr>
        <p:spPr bwMode="auto">
          <a:xfrm>
            <a:off x="685801" y="4343401"/>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 name="Нижний колонтитул 1"/>
          <p:cNvSpPr>
            <a:spLocks noGrp="1"/>
          </p:cNvSpPr>
          <p:nvPr>
            <p:ph type="ftr" sz="quarter" idx="10"/>
          </p:nvPr>
        </p:nvSpPr>
        <p:spPr/>
        <p:txBody>
          <a:bodyPr/>
          <a:lstStyle/>
          <a:p>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4"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fld id="{FE60D1BB-9AD1-4631-B10B-10C51B083B19}" type="slidenum">
              <a:rPr lang="ru-RU" b="0" smtClean="0">
                <a:solidFill>
                  <a:srgbClr val="000000"/>
                </a:solidFill>
                <a:latin typeface="Calibri" pitchFamily="34" charset="0"/>
                <a:cs typeface="Lucida Sans Unicode" pitchFamily="34" charset="0"/>
              </a:rPr>
              <a:pPr eaLnBrk="1" hangingPunct="1"/>
              <a:t>27</a:t>
            </a:fld>
            <a:endParaRPr lang="ru-RU" b="0" smtClean="0">
              <a:solidFill>
                <a:srgbClr val="000000"/>
              </a:solidFill>
              <a:latin typeface="Calibri" pitchFamily="34" charset="0"/>
              <a:cs typeface="Lucida Sans Unicode" pitchFamily="34" charset="0"/>
            </a:endParaRPr>
          </a:p>
        </p:txBody>
      </p:sp>
      <p:sp>
        <p:nvSpPr>
          <p:cNvPr id="202755" name="Text Box 1"/>
          <p:cNvSpPr txBox="1">
            <a:spLocks noChangeArrowheads="1"/>
          </p:cNvSpPr>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F4019F3F-9A22-40FA-ABEC-7E4AB7925751}" type="datetime1">
              <a:rPr lang="ru-RU" sz="1200" b="0">
                <a:solidFill>
                  <a:srgbClr val="000000"/>
                </a:solidFill>
                <a:latin typeface="Calibri" pitchFamily="34" charset="0"/>
              </a:rPr>
              <a:pPr algn="r" eaLnBrk="1" hangingPunct="1">
                <a:buClrTx/>
                <a:buFontTx/>
                <a:buNone/>
              </a:pPr>
              <a:t>19.04.2023</a:t>
            </a:fld>
            <a:endParaRPr lang="ru-RU" sz="1200" b="0">
              <a:solidFill>
                <a:srgbClr val="000000"/>
              </a:solidFill>
              <a:latin typeface="Calibri" pitchFamily="34" charset="0"/>
            </a:endParaRPr>
          </a:p>
        </p:txBody>
      </p:sp>
      <p:sp>
        <p:nvSpPr>
          <p:cNvPr id="202756" name="Text Box 2"/>
          <p:cNvSpPr txBox="1">
            <a:spLocks noChangeArrowheads="1"/>
          </p:cNvSpPr>
          <p:nvPr/>
        </p:nvSpPr>
        <p:spPr bwMode="auto">
          <a:xfrm>
            <a:off x="3884613" y="8685214"/>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B82E7A54-B62F-465D-BCCB-C0DCF1FAC3CD}" type="slidenum">
              <a:rPr lang="ru-RU" sz="1200" b="0">
                <a:solidFill>
                  <a:srgbClr val="000000"/>
                </a:solidFill>
                <a:latin typeface="Calibri" pitchFamily="34" charset="0"/>
              </a:rPr>
              <a:pPr algn="r" eaLnBrk="1" hangingPunct="1">
                <a:buClrTx/>
                <a:buFontTx/>
                <a:buNone/>
              </a:pPr>
              <a:t>27</a:t>
            </a:fld>
            <a:endParaRPr lang="ru-RU" sz="1200" b="0">
              <a:solidFill>
                <a:srgbClr val="000000"/>
              </a:solidFill>
              <a:latin typeface="Calibri" pitchFamily="34" charset="0"/>
            </a:endParaRPr>
          </a:p>
        </p:txBody>
      </p:sp>
      <p:sp>
        <p:nvSpPr>
          <p:cNvPr id="202757" name="Rectangle 3"/>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2758" name="Text Box 4"/>
          <p:cNvSpPr txBox="1">
            <a:spLocks noChangeArrowheads="1"/>
          </p:cNvSpPr>
          <p:nvPr/>
        </p:nvSpPr>
        <p:spPr bwMode="auto">
          <a:xfrm>
            <a:off x="685801" y="4343401"/>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 name="Нижний колонтитул 1"/>
          <p:cNvSpPr>
            <a:spLocks noGrp="1"/>
          </p:cNvSpPr>
          <p:nvPr>
            <p:ph type="ftr" sz="quarter" idx="10"/>
          </p:nvPr>
        </p:nvSpPr>
        <p:spPr/>
        <p:txBody>
          <a:bodyPr/>
          <a:lstStyle/>
          <a:p>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4"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fld id="{FE60D1BB-9AD1-4631-B10B-10C51B083B19}" type="slidenum">
              <a:rPr lang="ru-RU" b="0" smtClean="0">
                <a:solidFill>
                  <a:srgbClr val="000000"/>
                </a:solidFill>
                <a:latin typeface="Calibri" pitchFamily="34" charset="0"/>
                <a:cs typeface="Lucida Sans Unicode" pitchFamily="34" charset="0"/>
              </a:rPr>
              <a:pPr eaLnBrk="1" hangingPunct="1"/>
              <a:t>28</a:t>
            </a:fld>
            <a:endParaRPr lang="ru-RU" b="0" smtClean="0">
              <a:solidFill>
                <a:srgbClr val="000000"/>
              </a:solidFill>
              <a:latin typeface="Calibri" pitchFamily="34" charset="0"/>
              <a:cs typeface="Lucida Sans Unicode" pitchFamily="34" charset="0"/>
            </a:endParaRPr>
          </a:p>
        </p:txBody>
      </p:sp>
      <p:sp>
        <p:nvSpPr>
          <p:cNvPr id="202755" name="Text Box 1"/>
          <p:cNvSpPr txBox="1">
            <a:spLocks noChangeArrowheads="1"/>
          </p:cNvSpPr>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F4019F3F-9A22-40FA-ABEC-7E4AB7925751}" type="datetime1">
              <a:rPr lang="ru-RU" sz="1200" b="0">
                <a:solidFill>
                  <a:srgbClr val="000000"/>
                </a:solidFill>
                <a:latin typeface="Calibri" pitchFamily="34" charset="0"/>
              </a:rPr>
              <a:pPr algn="r" eaLnBrk="1" hangingPunct="1">
                <a:buClrTx/>
                <a:buFontTx/>
                <a:buNone/>
              </a:pPr>
              <a:t>19.04.2023</a:t>
            </a:fld>
            <a:endParaRPr lang="ru-RU" sz="1200" b="0">
              <a:solidFill>
                <a:srgbClr val="000000"/>
              </a:solidFill>
              <a:latin typeface="Calibri" pitchFamily="34" charset="0"/>
            </a:endParaRPr>
          </a:p>
        </p:txBody>
      </p:sp>
      <p:sp>
        <p:nvSpPr>
          <p:cNvPr id="202756" name="Text Box 2"/>
          <p:cNvSpPr txBox="1">
            <a:spLocks noChangeArrowheads="1"/>
          </p:cNvSpPr>
          <p:nvPr/>
        </p:nvSpPr>
        <p:spPr bwMode="auto">
          <a:xfrm>
            <a:off x="3884613" y="8685214"/>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B82E7A54-B62F-465D-BCCB-C0DCF1FAC3CD}" type="slidenum">
              <a:rPr lang="ru-RU" sz="1200" b="0">
                <a:solidFill>
                  <a:srgbClr val="000000"/>
                </a:solidFill>
                <a:latin typeface="Calibri" pitchFamily="34" charset="0"/>
              </a:rPr>
              <a:pPr algn="r" eaLnBrk="1" hangingPunct="1">
                <a:buClrTx/>
                <a:buFontTx/>
                <a:buNone/>
              </a:pPr>
              <a:t>28</a:t>
            </a:fld>
            <a:endParaRPr lang="ru-RU" sz="1200" b="0">
              <a:solidFill>
                <a:srgbClr val="000000"/>
              </a:solidFill>
              <a:latin typeface="Calibri" pitchFamily="34" charset="0"/>
            </a:endParaRPr>
          </a:p>
        </p:txBody>
      </p:sp>
      <p:sp>
        <p:nvSpPr>
          <p:cNvPr id="202757" name="Rectangle 3"/>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2758" name="Text Box 4"/>
          <p:cNvSpPr txBox="1">
            <a:spLocks noChangeArrowheads="1"/>
          </p:cNvSpPr>
          <p:nvPr/>
        </p:nvSpPr>
        <p:spPr bwMode="auto">
          <a:xfrm>
            <a:off x="685801" y="4343401"/>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 name="Нижний колонтитул 1"/>
          <p:cNvSpPr>
            <a:spLocks noGrp="1"/>
          </p:cNvSpPr>
          <p:nvPr>
            <p:ph type="ftr" sz="quarter" idx="10"/>
          </p:nvPr>
        </p:nvSpPr>
        <p:spPr/>
        <p:txBody>
          <a:bodyPr/>
          <a:lstStyle/>
          <a:p>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4"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fld id="{FE60D1BB-9AD1-4631-B10B-10C51B083B19}" type="slidenum">
              <a:rPr lang="ru-RU" b="0" smtClean="0">
                <a:solidFill>
                  <a:srgbClr val="000000"/>
                </a:solidFill>
                <a:latin typeface="Calibri" pitchFamily="34" charset="0"/>
                <a:cs typeface="Lucida Sans Unicode" pitchFamily="34" charset="0"/>
              </a:rPr>
              <a:pPr eaLnBrk="1" hangingPunct="1"/>
              <a:t>29</a:t>
            </a:fld>
            <a:endParaRPr lang="ru-RU" b="0" smtClean="0">
              <a:solidFill>
                <a:srgbClr val="000000"/>
              </a:solidFill>
              <a:latin typeface="Calibri" pitchFamily="34" charset="0"/>
              <a:cs typeface="Lucida Sans Unicode" pitchFamily="34" charset="0"/>
            </a:endParaRPr>
          </a:p>
        </p:txBody>
      </p:sp>
      <p:sp>
        <p:nvSpPr>
          <p:cNvPr id="202755" name="Text Box 1"/>
          <p:cNvSpPr txBox="1">
            <a:spLocks noChangeArrowheads="1"/>
          </p:cNvSpPr>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F4019F3F-9A22-40FA-ABEC-7E4AB7925751}" type="datetime1">
              <a:rPr lang="ru-RU" sz="1200" b="0">
                <a:solidFill>
                  <a:srgbClr val="000000"/>
                </a:solidFill>
                <a:latin typeface="Calibri" pitchFamily="34" charset="0"/>
              </a:rPr>
              <a:pPr algn="r" eaLnBrk="1" hangingPunct="1">
                <a:buClrTx/>
                <a:buFontTx/>
                <a:buNone/>
              </a:pPr>
              <a:t>19.04.2023</a:t>
            </a:fld>
            <a:endParaRPr lang="ru-RU" sz="1200" b="0">
              <a:solidFill>
                <a:srgbClr val="000000"/>
              </a:solidFill>
              <a:latin typeface="Calibri" pitchFamily="34" charset="0"/>
            </a:endParaRPr>
          </a:p>
        </p:txBody>
      </p:sp>
      <p:sp>
        <p:nvSpPr>
          <p:cNvPr id="202756" name="Text Box 2"/>
          <p:cNvSpPr txBox="1">
            <a:spLocks noChangeArrowheads="1"/>
          </p:cNvSpPr>
          <p:nvPr/>
        </p:nvSpPr>
        <p:spPr bwMode="auto">
          <a:xfrm>
            <a:off x="3884613" y="8685214"/>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B82E7A54-B62F-465D-BCCB-C0DCF1FAC3CD}" type="slidenum">
              <a:rPr lang="ru-RU" sz="1200" b="0">
                <a:solidFill>
                  <a:srgbClr val="000000"/>
                </a:solidFill>
                <a:latin typeface="Calibri" pitchFamily="34" charset="0"/>
              </a:rPr>
              <a:pPr algn="r" eaLnBrk="1" hangingPunct="1">
                <a:buClrTx/>
                <a:buFontTx/>
                <a:buNone/>
              </a:pPr>
              <a:t>29</a:t>
            </a:fld>
            <a:endParaRPr lang="ru-RU" sz="1200" b="0">
              <a:solidFill>
                <a:srgbClr val="000000"/>
              </a:solidFill>
              <a:latin typeface="Calibri" pitchFamily="34" charset="0"/>
            </a:endParaRPr>
          </a:p>
        </p:txBody>
      </p:sp>
      <p:sp>
        <p:nvSpPr>
          <p:cNvPr id="202757" name="Rectangle 3"/>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2758" name="Text Box 4"/>
          <p:cNvSpPr txBox="1">
            <a:spLocks noChangeArrowheads="1"/>
          </p:cNvSpPr>
          <p:nvPr/>
        </p:nvSpPr>
        <p:spPr bwMode="auto">
          <a:xfrm>
            <a:off x="685801" y="4343401"/>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 name="Нижний колонтитул 1"/>
          <p:cNvSpPr>
            <a:spLocks noGrp="1"/>
          </p:cNvSpPr>
          <p:nvPr>
            <p:ph type="ftr" sz="quarter" idx="10"/>
          </p:nvPr>
        </p:nvSpPr>
        <p:spPr/>
        <p:txBody>
          <a:bodyPr/>
          <a:lstStyle/>
          <a:p>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fld id="{C6456A00-8B5B-44F9-8152-2EC3055D9834}" type="slidenum">
              <a:rPr lang="ru-RU" b="0" smtClean="0">
                <a:solidFill>
                  <a:srgbClr val="000000"/>
                </a:solidFill>
                <a:latin typeface="Calibri" pitchFamily="34" charset="0"/>
                <a:cs typeface="Lucida Sans Unicode" pitchFamily="34" charset="0"/>
              </a:rPr>
              <a:pPr eaLnBrk="1" hangingPunct="1"/>
              <a:t>30</a:t>
            </a:fld>
            <a:endParaRPr lang="ru-RU" b="0" smtClean="0">
              <a:solidFill>
                <a:srgbClr val="000000"/>
              </a:solidFill>
              <a:latin typeface="Calibri" pitchFamily="34" charset="0"/>
              <a:cs typeface="Lucida Sans Unicode" pitchFamily="34" charset="0"/>
            </a:endParaRPr>
          </a:p>
        </p:txBody>
      </p:sp>
      <p:sp>
        <p:nvSpPr>
          <p:cNvPr id="162819" name="Text Box 1"/>
          <p:cNvSpPr txBox="1">
            <a:spLocks noChangeArrowheads="1"/>
          </p:cNvSpPr>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4BB0B498-972B-486F-A5E6-6A10A53D9938}" type="datetime1">
              <a:rPr lang="ru-RU" sz="1200" b="0">
                <a:solidFill>
                  <a:srgbClr val="000000"/>
                </a:solidFill>
                <a:latin typeface="Calibri" pitchFamily="34" charset="0"/>
              </a:rPr>
              <a:pPr algn="r" eaLnBrk="1" hangingPunct="1">
                <a:buClrTx/>
                <a:buFontTx/>
                <a:buNone/>
              </a:pPr>
              <a:t>19.04.2023</a:t>
            </a:fld>
            <a:endParaRPr lang="ru-RU" sz="1200" b="0">
              <a:solidFill>
                <a:srgbClr val="000000"/>
              </a:solidFill>
              <a:latin typeface="Calibri" pitchFamily="34" charset="0"/>
            </a:endParaRPr>
          </a:p>
        </p:txBody>
      </p:sp>
      <p:sp>
        <p:nvSpPr>
          <p:cNvPr id="162820" name="Text Box 2"/>
          <p:cNvSpPr txBox="1">
            <a:spLocks noChangeArrowheads="1"/>
          </p:cNvSpPr>
          <p:nvPr/>
        </p:nvSpPr>
        <p:spPr bwMode="auto">
          <a:xfrm>
            <a:off x="3884613" y="8685214"/>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991C1FDF-1ABB-4C0B-B710-A0861B107DE4}" type="slidenum">
              <a:rPr lang="ru-RU" sz="1200" b="0">
                <a:solidFill>
                  <a:srgbClr val="000000"/>
                </a:solidFill>
                <a:latin typeface="Calibri" pitchFamily="34" charset="0"/>
              </a:rPr>
              <a:pPr algn="r" eaLnBrk="1" hangingPunct="1">
                <a:buClrTx/>
                <a:buFontTx/>
                <a:buNone/>
              </a:pPr>
              <a:t>30</a:t>
            </a:fld>
            <a:endParaRPr lang="ru-RU" sz="1200" b="0">
              <a:solidFill>
                <a:srgbClr val="000000"/>
              </a:solidFill>
              <a:latin typeface="Calibri" pitchFamily="34" charset="0"/>
            </a:endParaRPr>
          </a:p>
        </p:txBody>
      </p:sp>
      <p:sp>
        <p:nvSpPr>
          <p:cNvPr id="162821" name="Text Box 3"/>
          <p:cNvSpPr txBox="1">
            <a:spLocks noChangeArrowheads="1"/>
          </p:cNvSpPr>
          <p:nvPr/>
        </p:nvSpPr>
        <p:spPr bwMode="auto">
          <a:xfrm>
            <a:off x="3884614"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07559AB2-18B9-4EEF-9017-6144090BA467}" type="slidenum">
              <a:rPr lang="ru-RU" sz="1200" b="0">
                <a:solidFill>
                  <a:srgbClr val="000000"/>
                </a:solidFill>
                <a:latin typeface="Times New Roman" pitchFamily="18" charset="0"/>
              </a:rPr>
              <a:pPr algn="r" eaLnBrk="1" hangingPunct="1">
                <a:buClrTx/>
                <a:buFontTx/>
                <a:buNone/>
              </a:pPr>
              <a:t>30</a:t>
            </a:fld>
            <a:endParaRPr lang="ru-RU" sz="1200" b="0">
              <a:solidFill>
                <a:srgbClr val="000000"/>
              </a:solidFill>
              <a:latin typeface="Times New Roman" pitchFamily="18" charset="0"/>
            </a:endParaRPr>
          </a:p>
        </p:txBody>
      </p:sp>
      <p:sp>
        <p:nvSpPr>
          <p:cNvPr id="162822" name="Text Box 4"/>
          <p:cNvSpPr txBox="1">
            <a:spLocks noChangeArrowheads="1"/>
          </p:cNvSpPr>
          <p:nvPr/>
        </p:nvSpPr>
        <p:spPr bwMode="auto">
          <a:xfrm>
            <a:off x="1143001"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62823" name="Text Box 5"/>
          <p:cNvSpPr txBox="1">
            <a:spLocks noChangeArrowheads="1"/>
          </p:cNvSpPr>
          <p:nvPr/>
        </p:nvSpPr>
        <p:spPr bwMode="auto">
          <a:xfrm>
            <a:off x="914401" y="4343400"/>
            <a:ext cx="5026025" cy="420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nchorCtr="1"/>
          <a:lstStyle>
            <a:lvl1pPr marL="1588" eaLnBrk="0" hangingPunct="0">
              <a:tabLst>
                <a:tab pos="1588" algn="l"/>
                <a:tab pos="525463" algn="l"/>
                <a:tab pos="901700" algn="l"/>
                <a:tab pos="1816100" algn="l"/>
                <a:tab pos="2730500" algn="l"/>
                <a:tab pos="3644900" algn="l"/>
                <a:tab pos="4559300" algn="l"/>
                <a:tab pos="5473700" algn="l"/>
                <a:tab pos="6388100" algn="l"/>
                <a:tab pos="7302500" algn="l"/>
                <a:tab pos="8216900" algn="l"/>
                <a:tab pos="9131300" algn="l"/>
                <a:tab pos="10045700" algn="l"/>
                <a:tab pos="10323513" algn="l"/>
                <a:tab pos="10771188" algn="l"/>
                <a:tab pos="10780713" algn="l"/>
              </a:tabLst>
              <a:defRPr b="1">
                <a:solidFill>
                  <a:schemeClr val="bg1"/>
                </a:solidFill>
                <a:latin typeface="Arial" pitchFamily="34" charset="0"/>
                <a:ea typeface="Microsoft YaHei" pitchFamily="34" charset="-122"/>
              </a:defRPr>
            </a:lvl1pPr>
            <a:lvl2pPr eaLnBrk="0" hangingPunct="0">
              <a:tabLst>
                <a:tab pos="1588" algn="l"/>
                <a:tab pos="525463" algn="l"/>
                <a:tab pos="901700" algn="l"/>
                <a:tab pos="1816100" algn="l"/>
                <a:tab pos="2730500" algn="l"/>
                <a:tab pos="3644900" algn="l"/>
                <a:tab pos="4559300" algn="l"/>
                <a:tab pos="5473700" algn="l"/>
                <a:tab pos="6388100" algn="l"/>
                <a:tab pos="7302500" algn="l"/>
                <a:tab pos="8216900" algn="l"/>
                <a:tab pos="9131300" algn="l"/>
                <a:tab pos="10045700" algn="l"/>
                <a:tab pos="10323513" algn="l"/>
                <a:tab pos="10771188" algn="l"/>
                <a:tab pos="10780713" algn="l"/>
              </a:tabLst>
              <a:defRPr b="1">
                <a:solidFill>
                  <a:schemeClr val="bg1"/>
                </a:solidFill>
                <a:latin typeface="Arial" pitchFamily="34" charset="0"/>
                <a:ea typeface="Microsoft YaHei" pitchFamily="34" charset="-122"/>
              </a:defRPr>
            </a:lvl2pPr>
            <a:lvl3pPr eaLnBrk="0" hangingPunct="0">
              <a:tabLst>
                <a:tab pos="1588" algn="l"/>
                <a:tab pos="525463" algn="l"/>
                <a:tab pos="901700" algn="l"/>
                <a:tab pos="1816100" algn="l"/>
                <a:tab pos="2730500" algn="l"/>
                <a:tab pos="3644900" algn="l"/>
                <a:tab pos="4559300" algn="l"/>
                <a:tab pos="5473700" algn="l"/>
                <a:tab pos="6388100" algn="l"/>
                <a:tab pos="7302500" algn="l"/>
                <a:tab pos="8216900" algn="l"/>
                <a:tab pos="9131300" algn="l"/>
                <a:tab pos="10045700" algn="l"/>
                <a:tab pos="10323513" algn="l"/>
                <a:tab pos="10771188" algn="l"/>
                <a:tab pos="10780713" algn="l"/>
              </a:tabLst>
              <a:defRPr b="1">
                <a:solidFill>
                  <a:schemeClr val="bg1"/>
                </a:solidFill>
                <a:latin typeface="Arial" pitchFamily="34" charset="0"/>
                <a:ea typeface="Microsoft YaHei" pitchFamily="34" charset="-122"/>
              </a:defRPr>
            </a:lvl3pPr>
            <a:lvl4pPr eaLnBrk="0" hangingPunct="0">
              <a:tabLst>
                <a:tab pos="1588" algn="l"/>
                <a:tab pos="525463" algn="l"/>
                <a:tab pos="901700" algn="l"/>
                <a:tab pos="1816100" algn="l"/>
                <a:tab pos="2730500" algn="l"/>
                <a:tab pos="3644900" algn="l"/>
                <a:tab pos="4559300" algn="l"/>
                <a:tab pos="5473700" algn="l"/>
                <a:tab pos="6388100" algn="l"/>
                <a:tab pos="7302500" algn="l"/>
                <a:tab pos="8216900" algn="l"/>
                <a:tab pos="9131300" algn="l"/>
                <a:tab pos="10045700" algn="l"/>
                <a:tab pos="10323513" algn="l"/>
                <a:tab pos="10771188" algn="l"/>
                <a:tab pos="10780713" algn="l"/>
              </a:tabLst>
              <a:defRPr b="1">
                <a:solidFill>
                  <a:schemeClr val="bg1"/>
                </a:solidFill>
                <a:latin typeface="Arial" pitchFamily="34" charset="0"/>
                <a:ea typeface="Microsoft YaHei" pitchFamily="34" charset="-122"/>
              </a:defRPr>
            </a:lvl4pPr>
            <a:lvl5pPr eaLnBrk="0" hangingPunct="0">
              <a:tabLst>
                <a:tab pos="1588" algn="l"/>
                <a:tab pos="525463" algn="l"/>
                <a:tab pos="901700" algn="l"/>
                <a:tab pos="1816100" algn="l"/>
                <a:tab pos="2730500" algn="l"/>
                <a:tab pos="3644900" algn="l"/>
                <a:tab pos="4559300" algn="l"/>
                <a:tab pos="5473700" algn="l"/>
                <a:tab pos="6388100" algn="l"/>
                <a:tab pos="7302500" algn="l"/>
                <a:tab pos="8216900" algn="l"/>
                <a:tab pos="9131300" algn="l"/>
                <a:tab pos="10045700" algn="l"/>
                <a:tab pos="10323513" algn="l"/>
                <a:tab pos="10771188" algn="l"/>
                <a:tab pos="1078071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588" algn="l"/>
                <a:tab pos="525463" algn="l"/>
                <a:tab pos="901700" algn="l"/>
                <a:tab pos="1816100" algn="l"/>
                <a:tab pos="2730500" algn="l"/>
                <a:tab pos="3644900" algn="l"/>
                <a:tab pos="4559300" algn="l"/>
                <a:tab pos="5473700" algn="l"/>
                <a:tab pos="6388100" algn="l"/>
                <a:tab pos="7302500" algn="l"/>
                <a:tab pos="8216900" algn="l"/>
                <a:tab pos="9131300" algn="l"/>
                <a:tab pos="10045700" algn="l"/>
                <a:tab pos="10323513" algn="l"/>
                <a:tab pos="10771188" algn="l"/>
                <a:tab pos="1078071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588" algn="l"/>
                <a:tab pos="525463" algn="l"/>
                <a:tab pos="901700" algn="l"/>
                <a:tab pos="1816100" algn="l"/>
                <a:tab pos="2730500" algn="l"/>
                <a:tab pos="3644900" algn="l"/>
                <a:tab pos="4559300" algn="l"/>
                <a:tab pos="5473700" algn="l"/>
                <a:tab pos="6388100" algn="l"/>
                <a:tab pos="7302500" algn="l"/>
                <a:tab pos="8216900" algn="l"/>
                <a:tab pos="9131300" algn="l"/>
                <a:tab pos="10045700" algn="l"/>
                <a:tab pos="10323513" algn="l"/>
                <a:tab pos="10771188" algn="l"/>
                <a:tab pos="1078071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588" algn="l"/>
                <a:tab pos="525463" algn="l"/>
                <a:tab pos="901700" algn="l"/>
                <a:tab pos="1816100" algn="l"/>
                <a:tab pos="2730500" algn="l"/>
                <a:tab pos="3644900" algn="l"/>
                <a:tab pos="4559300" algn="l"/>
                <a:tab pos="5473700" algn="l"/>
                <a:tab pos="6388100" algn="l"/>
                <a:tab pos="7302500" algn="l"/>
                <a:tab pos="8216900" algn="l"/>
                <a:tab pos="9131300" algn="l"/>
                <a:tab pos="10045700" algn="l"/>
                <a:tab pos="10323513" algn="l"/>
                <a:tab pos="10771188" algn="l"/>
                <a:tab pos="1078071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588" algn="l"/>
                <a:tab pos="525463" algn="l"/>
                <a:tab pos="901700" algn="l"/>
                <a:tab pos="1816100" algn="l"/>
                <a:tab pos="2730500" algn="l"/>
                <a:tab pos="3644900" algn="l"/>
                <a:tab pos="4559300" algn="l"/>
                <a:tab pos="5473700" algn="l"/>
                <a:tab pos="6388100" algn="l"/>
                <a:tab pos="7302500" algn="l"/>
                <a:tab pos="8216900" algn="l"/>
                <a:tab pos="9131300" algn="l"/>
                <a:tab pos="10045700" algn="l"/>
                <a:tab pos="10323513" algn="l"/>
                <a:tab pos="10771188" algn="l"/>
                <a:tab pos="10780713" algn="l"/>
              </a:tabLst>
              <a:defRPr b="1">
                <a:solidFill>
                  <a:schemeClr val="bg1"/>
                </a:solidFill>
                <a:latin typeface="Arial" pitchFamily="34" charset="0"/>
                <a:ea typeface="Microsoft YaHei" pitchFamily="34" charset="-122"/>
              </a:defRPr>
            </a:lvl9pPr>
          </a:lstStyle>
          <a:p>
            <a:pPr eaLnBrk="1" hangingPunct="1">
              <a:spcBef>
                <a:spcPts val="500"/>
              </a:spcBef>
              <a:buClrTx/>
              <a:buFontTx/>
              <a:buNone/>
            </a:pPr>
            <a:r>
              <a:rPr lang="ru-RU" sz="1200" b="0">
                <a:solidFill>
                  <a:srgbClr val="000000"/>
                </a:solidFill>
                <a:latin typeface="Calibri" pitchFamily="34" charset="0"/>
              </a:rPr>
              <a:t>РМ – материалы, содержащие 	нестабильные изотопы (атомы)</a:t>
            </a:r>
          </a:p>
          <a:p>
            <a:pPr eaLnBrk="1" hangingPunct="1">
              <a:spcBef>
                <a:spcPts val="500"/>
              </a:spcBef>
              <a:buClrTx/>
              <a:buFontTx/>
              <a:buNone/>
            </a:pPr>
            <a:r>
              <a:rPr lang="ru-RU" sz="1200" b="0">
                <a:solidFill>
                  <a:srgbClr val="000000"/>
                </a:solidFill>
                <a:latin typeface="Calibri" pitchFamily="34" charset="0"/>
              </a:rPr>
              <a:t>2. При распаде –  выход энергия, в т. ч.  в виде ионизирующих излучений </a:t>
            </a:r>
          </a:p>
          <a:p>
            <a:pPr eaLnBrk="1" hangingPunct="1">
              <a:spcBef>
                <a:spcPts val="500"/>
              </a:spcBef>
              <a:buClrTx/>
              <a:buFontTx/>
              <a:buNone/>
            </a:pPr>
            <a:r>
              <a:rPr lang="ru-RU" sz="1200" b="0">
                <a:solidFill>
                  <a:srgbClr val="000000"/>
                </a:solidFill>
                <a:latin typeface="Calibri" pitchFamily="34" charset="0"/>
              </a:rPr>
              <a:t>3. Виды опасности : </a:t>
            </a:r>
          </a:p>
          <a:p>
            <a:pPr eaLnBrk="1" hangingPunct="1">
              <a:spcBef>
                <a:spcPts val="450"/>
              </a:spcBef>
              <a:buFont typeface="Times New Roman" pitchFamily="18" charset="0"/>
              <a:buChar char="•"/>
            </a:pPr>
            <a:r>
              <a:rPr lang="ru-RU" sz="1100" b="0">
                <a:solidFill>
                  <a:srgbClr val="000000"/>
                </a:solidFill>
                <a:latin typeface="Calibri" pitchFamily="34" charset="0"/>
              </a:rPr>
              <a:t>Ионизирующее излучение (воздействие от РМ при попадании 		внутрь, на кожу, и прямое облучение тела от РМ снаружи)</a:t>
            </a:r>
          </a:p>
          <a:p>
            <a:pPr eaLnBrk="1" hangingPunct="1">
              <a:spcBef>
                <a:spcPts val="450"/>
              </a:spcBef>
              <a:buFont typeface="Times New Roman" pitchFamily="18" charset="0"/>
              <a:buChar char="•"/>
            </a:pPr>
            <a:r>
              <a:rPr lang="ru-RU" sz="1100" b="0">
                <a:solidFill>
                  <a:srgbClr val="000000"/>
                </a:solidFill>
                <a:latin typeface="Calibri" pitchFamily="34" charset="0"/>
              </a:rPr>
              <a:t>Тепловое воздействие </a:t>
            </a:r>
          </a:p>
          <a:p>
            <a:pPr eaLnBrk="1" hangingPunct="1">
              <a:spcBef>
                <a:spcPts val="450"/>
              </a:spcBef>
              <a:buFont typeface="Times New Roman" pitchFamily="18" charset="0"/>
              <a:buChar char="•"/>
            </a:pPr>
            <a:r>
              <a:rPr lang="ru-RU" sz="1100" b="0">
                <a:solidFill>
                  <a:srgbClr val="000000"/>
                </a:solidFill>
                <a:latin typeface="Calibri" pitchFamily="34" charset="0"/>
              </a:rPr>
              <a:t>У некоторых РМ (делящиеся) – возможность СЦР с неконтролируемым излучением и тепловыделением</a:t>
            </a:r>
          </a:p>
          <a:p>
            <a:pPr eaLnBrk="1" hangingPunct="1">
              <a:spcBef>
                <a:spcPts val="500"/>
              </a:spcBef>
              <a:buClrTx/>
              <a:buFontTx/>
              <a:buNone/>
            </a:pPr>
            <a:r>
              <a:rPr lang="ru-RU" sz="1200" b="0">
                <a:solidFill>
                  <a:srgbClr val="000000"/>
                </a:solidFill>
                <a:latin typeface="Calibri" pitchFamily="34" charset="0"/>
              </a:rPr>
              <a:t>4. Опасность как в обычных так и в аварийных условиях перевозки</a:t>
            </a:r>
          </a:p>
          <a:p>
            <a:pPr eaLnBrk="1" hangingPunct="1">
              <a:spcBef>
                <a:spcPts val="500"/>
              </a:spcBef>
              <a:buClrTx/>
              <a:buFontTx/>
              <a:buNone/>
            </a:pPr>
            <a:r>
              <a:rPr lang="ru-RU" sz="1200" b="0">
                <a:solidFill>
                  <a:srgbClr val="000000"/>
                </a:solidFill>
                <a:latin typeface="Calibri" pitchFamily="34" charset="0"/>
              </a:rPr>
              <a:t>			(отличие от других опасных грузов) </a:t>
            </a:r>
          </a:p>
          <a:p>
            <a:pPr eaLnBrk="1" hangingPunct="1">
              <a:spcBef>
                <a:spcPts val="500"/>
              </a:spcBef>
              <a:buClrTx/>
              <a:buFontTx/>
              <a:buNone/>
            </a:pPr>
            <a:r>
              <a:rPr lang="ru-RU" sz="1200" b="0">
                <a:solidFill>
                  <a:srgbClr val="000000"/>
                </a:solidFill>
                <a:latin typeface="Calibri" pitchFamily="34" charset="0"/>
              </a:rPr>
              <a:t>5.	Грузы РМ – при превышении определенных значений общей 			активности  и удельной активности груз считается 			радиоактивным, т.е. опасным (Класс 7 – 				радиоактивные материалы) </a:t>
            </a:r>
          </a:p>
          <a:p>
            <a:pPr>
              <a:spcBef>
                <a:spcPts val="450"/>
              </a:spcBef>
              <a:buClrTx/>
              <a:buFontTx/>
              <a:buNone/>
            </a:pPr>
            <a:endParaRPr lang="ru-RU" sz="1200" b="0">
              <a:solidFill>
                <a:srgbClr val="000000"/>
              </a:solidFill>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fld id="{C6456A00-8B5B-44F9-8152-2EC3055D9834}" type="slidenum">
              <a:rPr lang="ru-RU" b="0" smtClean="0">
                <a:solidFill>
                  <a:srgbClr val="000000"/>
                </a:solidFill>
                <a:latin typeface="Calibri" pitchFamily="34" charset="0"/>
                <a:cs typeface="Lucida Sans Unicode" pitchFamily="34" charset="0"/>
              </a:rPr>
              <a:pPr eaLnBrk="1" hangingPunct="1"/>
              <a:t>31</a:t>
            </a:fld>
            <a:endParaRPr lang="ru-RU" b="0" smtClean="0">
              <a:solidFill>
                <a:srgbClr val="000000"/>
              </a:solidFill>
              <a:latin typeface="Calibri" pitchFamily="34" charset="0"/>
              <a:cs typeface="Lucida Sans Unicode" pitchFamily="34" charset="0"/>
            </a:endParaRPr>
          </a:p>
        </p:txBody>
      </p:sp>
      <p:sp>
        <p:nvSpPr>
          <p:cNvPr id="162819" name="Text Box 1"/>
          <p:cNvSpPr txBox="1">
            <a:spLocks noChangeArrowheads="1"/>
          </p:cNvSpPr>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4BB0B498-972B-486F-A5E6-6A10A53D9938}" type="datetime1">
              <a:rPr lang="ru-RU" sz="1200" b="0">
                <a:solidFill>
                  <a:srgbClr val="000000"/>
                </a:solidFill>
                <a:latin typeface="Calibri" pitchFamily="34" charset="0"/>
              </a:rPr>
              <a:pPr algn="r" eaLnBrk="1" hangingPunct="1">
                <a:buClrTx/>
                <a:buFontTx/>
                <a:buNone/>
              </a:pPr>
              <a:t>19.04.2023</a:t>
            </a:fld>
            <a:endParaRPr lang="ru-RU" sz="1200" b="0">
              <a:solidFill>
                <a:srgbClr val="000000"/>
              </a:solidFill>
              <a:latin typeface="Calibri" pitchFamily="34" charset="0"/>
            </a:endParaRPr>
          </a:p>
        </p:txBody>
      </p:sp>
      <p:sp>
        <p:nvSpPr>
          <p:cNvPr id="162820" name="Text Box 2"/>
          <p:cNvSpPr txBox="1">
            <a:spLocks noChangeArrowheads="1"/>
          </p:cNvSpPr>
          <p:nvPr/>
        </p:nvSpPr>
        <p:spPr bwMode="auto">
          <a:xfrm>
            <a:off x="3884613" y="8685214"/>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991C1FDF-1ABB-4C0B-B710-A0861B107DE4}" type="slidenum">
              <a:rPr lang="ru-RU" sz="1200" b="0">
                <a:solidFill>
                  <a:srgbClr val="000000"/>
                </a:solidFill>
                <a:latin typeface="Calibri" pitchFamily="34" charset="0"/>
              </a:rPr>
              <a:pPr algn="r" eaLnBrk="1" hangingPunct="1">
                <a:buClrTx/>
                <a:buFontTx/>
                <a:buNone/>
              </a:pPr>
              <a:t>31</a:t>
            </a:fld>
            <a:endParaRPr lang="ru-RU" sz="1200" b="0">
              <a:solidFill>
                <a:srgbClr val="000000"/>
              </a:solidFill>
              <a:latin typeface="Calibri" pitchFamily="34" charset="0"/>
            </a:endParaRPr>
          </a:p>
        </p:txBody>
      </p:sp>
      <p:sp>
        <p:nvSpPr>
          <p:cNvPr id="162821" name="Text Box 3"/>
          <p:cNvSpPr txBox="1">
            <a:spLocks noChangeArrowheads="1"/>
          </p:cNvSpPr>
          <p:nvPr/>
        </p:nvSpPr>
        <p:spPr bwMode="auto">
          <a:xfrm>
            <a:off x="3884614"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07559AB2-18B9-4EEF-9017-6144090BA467}" type="slidenum">
              <a:rPr lang="ru-RU" sz="1200" b="0">
                <a:solidFill>
                  <a:srgbClr val="000000"/>
                </a:solidFill>
                <a:latin typeface="Times New Roman" pitchFamily="18" charset="0"/>
              </a:rPr>
              <a:pPr algn="r" eaLnBrk="1" hangingPunct="1">
                <a:buClrTx/>
                <a:buFontTx/>
                <a:buNone/>
              </a:pPr>
              <a:t>31</a:t>
            </a:fld>
            <a:endParaRPr lang="ru-RU" sz="1200" b="0">
              <a:solidFill>
                <a:srgbClr val="000000"/>
              </a:solidFill>
              <a:latin typeface="Times New Roman" pitchFamily="18" charset="0"/>
            </a:endParaRPr>
          </a:p>
        </p:txBody>
      </p:sp>
      <p:sp>
        <p:nvSpPr>
          <p:cNvPr id="162822" name="Text Box 4"/>
          <p:cNvSpPr txBox="1">
            <a:spLocks noChangeArrowheads="1"/>
          </p:cNvSpPr>
          <p:nvPr/>
        </p:nvSpPr>
        <p:spPr bwMode="auto">
          <a:xfrm>
            <a:off x="1143001"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62823" name="Text Box 5"/>
          <p:cNvSpPr txBox="1">
            <a:spLocks noChangeArrowheads="1"/>
          </p:cNvSpPr>
          <p:nvPr/>
        </p:nvSpPr>
        <p:spPr bwMode="auto">
          <a:xfrm>
            <a:off x="914401" y="4343400"/>
            <a:ext cx="5026025" cy="420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nchorCtr="1"/>
          <a:lstStyle>
            <a:lvl1pPr marL="1588" eaLnBrk="0" hangingPunct="0">
              <a:tabLst>
                <a:tab pos="1588" algn="l"/>
                <a:tab pos="525463" algn="l"/>
                <a:tab pos="901700" algn="l"/>
                <a:tab pos="1816100" algn="l"/>
                <a:tab pos="2730500" algn="l"/>
                <a:tab pos="3644900" algn="l"/>
                <a:tab pos="4559300" algn="l"/>
                <a:tab pos="5473700" algn="l"/>
                <a:tab pos="6388100" algn="l"/>
                <a:tab pos="7302500" algn="l"/>
                <a:tab pos="8216900" algn="l"/>
                <a:tab pos="9131300" algn="l"/>
                <a:tab pos="10045700" algn="l"/>
                <a:tab pos="10323513" algn="l"/>
                <a:tab pos="10771188" algn="l"/>
                <a:tab pos="10780713" algn="l"/>
              </a:tabLst>
              <a:defRPr b="1">
                <a:solidFill>
                  <a:schemeClr val="bg1"/>
                </a:solidFill>
                <a:latin typeface="Arial" pitchFamily="34" charset="0"/>
                <a:ea typeface="Microsoft YaHei" pitchFamily="34" charset="-122"/>
              </a:defRPr>
            </a:lvl1pPr>
            <a:lvl2pPr eaLnBrk="0" hangingPunct="0">
              <a:tabLst>
                <a:tab pos="1588" algn="l"/>
                <a:tab pos="525463" algn="l"/>
                <a:tab pos="901700" algn="l"/>
                <a:tab pos="1816100" algn="l"/>
                <a:tab pos="2730500" algn="l"/>
                <a:tab pos="3644900" algn="l"/>
                <a:tab pos="4559300" algn="l"/>
                <a:tab pos="5473700" algn="l"/>
                <a:tab pos="6388100" algn="l"/>
                <a:tab pos="7302500" algn="l"/>
                <a:tab pos="8216900" algn="l"/>
                <a:tab pos="9131300" algn="l"/>
                <a:tab pos="10045700" algn="l"/>
                <a:tab pos="10323513" algn="l"/>
                <a:tab pos="10771188" algn="l"/>
                <a:tab pos="10780713" algn="l"/>
              </a:tabLst>
              <a:defRPr b="1">
                <a:solidFill>
                  <a:schemeClr val="bg1"/>
                </a:solidFill>
                <a:latin typeface="Arial" pitchFamily="34" charset="0"/>
                <a:ea typeface="Microsoft YaHei" pitchFamily="34" charset="-122"/>
              </a:defRPr>
            </a:lvl2pPr>
            <a:lvl3pPr eaLnBrk="0" hangingPunct="0">
              <a:tabLst>
                <a:tab pos="1588" algn="l"/>
                <a:tab pos="525463" algn="l"/>
                <a:tab pos="901700" algn="l"/>
                <a:tab pos="1816100" algn="l"/>
                <a:tab pos="2730500" algn="l"/>
                <a:tab pos="3644900" algn="l"/>
                <a:tab pos="4559300" algn="l"/>
                <a:tab pos="5473700" algn="l"/>
                <a:tab pos="6388100" algn="l"/>
                <a:tab pos="7302500" algn="l"/>
                <a:tab pos="8216900" algn="l"/>
                <a:tab pos="9131300" algn="l"/>
                <a:tab pos="10045700" algn="l"/>
                <a:tab pos="10323513" algn="l"/>
                <a:tab pos="10771188" algn="l"/>
                <a:tab pos="10780713" algn="l"/>
              </a:tabLst>
              <a:defRPr b="1">
                <a:solidFill>
                  <a:schemeClr val="bg1"/>
                </a:solidFill>
                <a:latin typeface="Arial" pitchFamily="34" charset="0"/>
                <a:ea typeface="Microsoft YaHei" pitchFamily="34" charset="-122"/>
              </a:defRPr>
            </a:lvl3pPr>
            <a:lvl4pPr eaLnBrk="0" hangingPunct="0">
              <a:tabLst>
                <a:tab pos="1588" algn="l"/>
                <a:tab pos="525463" algn="l"/>
                <a:tab pos="901700" algn="l"/>
                <a:tab pos="1816100" algn="l"/>
                <a:tab pos="2730500" algn="l"/>
                <a:tab pos="3644900" algn="l"/>
                <a:tab pos="4559300" algn="l"/>
                <a:tab pos="5473700" algn="l"/>
                <a:tab pos="6388100" algn="l"/>
                <a:tab pos="7302500" algn="l"/>
                <a:tab pos="8216900" algn="l"/>
                <a:tab pos="9131300" algn="l"/>
                <a:tab pos="10045700" algn="l"/>
                <a:tab pos="10323513" algn="l"/>
                <a:tab pos="10771188" algn="l"/>
                <a:tab pos="10780713" algn="l"/>
              </a:tabLst>
              <a:defRPr b="1">
                <a:solidFill>
                  <a:schemeClr val="bg1"/>
                </a:solidFill>
                <a:latin typeface="Arial" pitchFamily="34" charset="0"/>
                <a:ea typeface="Microsoft YaHei" pitchFamily="34" charset="-122"/>
              </a:defRPr>
            </a:lvl4pPr>
            <a:lvl5pPr eaLnBrk="0" hangingPunct="0">
              <a:tabLst>
                <a:tab pos="1588" algn="l"/>
                <a:tab pos="525463" algn="l"/>
                <a:tab pos="901700" algn="l"/>
                <a:tab pos="1816100" algn="l"/>
                <a:tab pos="2730500" algn="l"/>
                <a:tab pos="3644900" algn="l"/>
                <a:tab pos="4559300" algn="l"/>
                <a:tab pos="5473700" algn="l"/>
                <a:tab pos="6388100" algn="l"/>
                <a:tab pos="7302500" algn="l"/>
                <a:tab pos="8216900" algn="l"/>
                <a:tab pos="9131300" algn="l"/>
                <a:tab pos="10045700" algn="l"/>
                <a:tab pos="10323513" algn="l"/>
                <a:tab pos="10771188" algn="l"/>
                <a:tab pos="1078071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588" algn="l"/>
                <a:tab pos="525463" algn="l"/>
                <a:tab pos="901700" algn="l"/>
                <a:tab pos="1816100" algn="l"/>
                <a:tab pos="2730500" algn="l"/>
                <a:tab pos="3644900" algn="l"/>
                <a:tab pos="4559300" algn="l"/>
                <a:tab pos="5473700" algn="l"/>
                <a:tab pos="6388100" algn="l"/>
                <a:tab pos="7302500" algn="l"/>
                <a:tab pos="8216900" algn="l"/>
                <a:tab pos="9131300" algn="l"/>
                <a:tab pos="10045700" algn="l"/>
                <a:tab pos="10323513" algn="l"/>
                <a:tab pos="10771188" algn="l"/>
                <a:tab pos="1078071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588" algn="l"/>
                <a:tab pos="525463" algn="l"/>
                <a:tab pos="901700" algn="l"/>
                <a:tab pos="1816100" algn="l"/>
                <a:tab pos="2730500" algn="l"/>
                <a:tab pos="3644900" algn="l"/>
                <a:tab pos="4559300" algn="l"/>
                <a:tab pos="5473700" algn="l"/>
                <a:tab pos="6388100" algn="l"/>
                <a:tab pos="7302500" algn="l"/>
                <a:tab pos="8216900" algn="l"/>
                <a:tab pos="9131300" algn="l"/>
                <a:tab pos="10045700" algn="l"/>
                <a:tab pos="10323513" algn="l"/>
                <a:tab pos="10771188" algn="l"/>
                <a:tab pos="1078071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588" algn="l"/>
                <a:tab pos="525463" algn="l"/>
                <a:tab pos="901700" algn="l"/>
                <a:tab pos="1816100" algn="l"/>
                <a:tab pos="2730500" algn="l"/>
                <a:tab pos="3644900" algn="l"/>
                <a:tab pos="4559300" algn="l"/>
                <a:tab pos="5473700" algn="l"/>
                <a:tab pos="6388100" algn="l"/>
                <a:tab pos="7302500" algn="l"/>
                <a:tab pos="8216900" algn="l"/>
                <a:tab pos="9131300" algn="l"/>
                <a:tab pos="10045700" algn="l"/>
                <a:tab pos="10323513" algn="l"/>
                <a:tab pos="10771188" algn="l"/>
                <a:tab pos="1078071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588" algn="l"/>
                <a:tab pos="525463" algn="l"/>
                <a:tab pos="901700" algn="l"/>
                <a:tab pos="1816100" algn="l"/>
                <a:tab pos="2730500" algn="l"/>
                <a:tab pos="3644900" algn="l"/>
                <a:tab pos="4559300" algn="l"/>
                <a:tab pos="5473700" algn="l"/>
                <a:tab pos="6388100" algn="l"/>
                <a:tab pos="7302500" algn="l"/>
                <a:tab pos="8216900" algn="l"/>
                <a:tab pos="9131300" algn="l"/>
                <a:tab pos="10045700" algn="l"/>
                <a:tab pos="10323513" algn="l"/>
                <a:tab pos="10771188" algn="l"/>
                <a:tab pos="10780713" algn="l"/>
              </a:tabLst>
              <a:defRPr b="1">
                <a:solidFill>
                  <a:schemeClr val="bg1"/>
                </a:solidFill>
                <a:latin typeface="Arial" pitchFamily="34" charset="0"/>
                <a:ea typeface="Microsoft YaHei" pitchFamily="34" charset="-122"/>
              </a:defRPr>
            </a:lvl9pPr>
          </a:lstStyle>
          <a:p>
            <a:pPr eaLnBrk="1" hangingPunct="1">
              <a:spcBef>
                <a:spcPts val="500"/>
              </a:spcBef>
              <a:buClrTx/>
              <a:buFontTx/>
              <a:buNone/>
            </a:pPr>
            <a:r>
              <a:rPr lang="ru-RU" sz="1200" b="0">
                <a:solidFill>
                  <a:srgbClr val="000000"/>
                </a:solidFill>
                <a:latin typeface="Calibri" pitchFamily="34" charset="0"/>
              </a:rPr>
              <a:t>РМ – материалы, содержащие 	нестабильные изотопы (атомы)</a:t>
            </a:r>
          </a:p>
          <a:p>
            <a:pPr eaLnBrk="1" hangingPunct="1">
              <a:spcBef>
                <a:spcPts val="500"/>
              </a:spcBef>
              <a:buClrTx/>
              <a:buFontTx/>
              <a:buNone/>
            </a:pPr>
            <a:r>
              <a:rPr lang="ru-RU" sz="1200" b="0">
                <a:solidFill>
                  <a:srgbClr val="000000"/>
                </a:solidFill>
                <a:latin typeface="Calibri" pitchFamily="34" charset="0"/>
              </a:rPr>
              <a:t>2. При распаде –  выход энергия, в т. ч.  в виде ионизирующих излучений </a:t>
            </a:r>
          </a:p>
          <a:p>
            <a:pPr eaLnBrk="1" hangingPunct="1">
              <a:spcBef>
                <a:spcPts val="500"/>
              </a:spcBef>
              <a:buClrTx/>
              <a:buFontTx/>
              <a:buNone/>
            </a:pPr>
            <a:r>
              <a:rPr lang="ru-RU" sz="1200" b="0">
                <a:solidFill>
                  <a:srgbClr val="000000"/>
                </a:solidFill>
                <a:latin typeface="Calibri" pitchFamily="34" charset="0"/>
              </a:rPr>
              <a:t>3. Виды опасности : </a:t>
            </a:r>
          </a:p>
          <a:p>
            <a:pPr eaLnBrk="1" hangingPunct="1">
              <a:spcBef>
                <a:spcPts val="450"/>
              </a:spcBef>
              <a:buFont typeface="Times New Roman" pitchFamily="18" charset="0"/>
              <a:buChar char="•"/>
            </a:pPr>
            <a:r>
              <a:rPr lang="ru-RU" sz="1100" b="0">
                <a:solidFill>
                  <a:srgbClr val="000000"/>
                </a:solidFill>
                <a:latin typeface="Calibri" pitchFamily="34" charset="0"/>
              </a:rPr>
              <a:t>Ионизирующее излучение (воздействие от РМ при попадании 		внутрь, на кожу, и прямое облучение тела от РМ снаружи)</a:t>
            </a:r>
          </a:p>
          <a:p>
            <a:pPr eaLnBrk="1" hangingPunct="1">
              <a:spcBef>
                <a:spcPts val="450"/>
              </a:spcBef>
              <a:buFont typeface="Times New Roman" pitchFamily="18" charset="0"/>
              <a:buChar char="•"/>
            </a:pPr>
            <a:r>
              <a:rPr lang="ru-RU" sz="1100" b="0">
                <a:solidFill>
                  <a:srgbClr val="000000"/>
                </a:solidFill>
                <a:latin typeface="Calibri" pitchFamily="34" charset="0"/>
              </a:rPr>
              <a:t>Тепловое воздействие </a:t>
            </a:r>
          </a:p>
          <a:p>
            <a:pPr eaLnBrk="1" hangingPunct="1">
              <a:spcBef>
                <a:spcPts val="450"/>
              </a:spcBef>
              <a:buFont typeface="Times New Roman" pitchFamily="18" charset="0"/>
              <a:buChar char="•"/>
            </a:pPr>
            <a:r>
              <a:rPr lang="ru-RU" sz="1100" b="0">
                <a:solidFill>
                  <a:srgbClr val="000000"/>
                </a:solidFill>
                <a:latin typeface="Calibri" pitchFamily="34" charset="0"/>
              </a:rPr>
              <a:t>У некоторых РМ (делящиеся) – возможность СЦР с неконтролируемым излучением и тепловыделением</a:t>
            </a:r>
          </a:p>
          <a:p>
            <a:pPr eaLnBrk="1" hangingPunct="1">
              <a:spcBef>
                <a:spcPts val="500"/>
              </a:spcBef>
              <a:buClrTx/>
              <a:buFontTx/>
              <a:buNone/>
            </a:pPr>
            <a:r>
              <a:rPr lang="ru-RU" sz="1200" b="0">
                <a:solidFill>
                  <a:srgbClr val="000000"/>
                </a:solidFill>
                <a:latin typeface="Calibri" pitchFamily="34" charset="0"/>
              </a:rPr>
              <a:t>4. Опасность как в обычных так и в аварийных условиях перевозки</a:t>
            </a:r>
          </a:p>
          <a:p>
            <a:pPr eaLnBrk="1" hangingPunct="1">
              <a:spcBef>
                <a:spcPts val="500"/>
              </a:spcBef>
              <a:buClrTx/>
              <a:buFontTx/>
              <a:buNone/>
            </a:pPr>
            <a:r>
              <a:rPr lang="ru-RU" sz="1200" b="0">
                <a:solidFill>
                  <a:srgbClr val="000000"/>
                </a:solidFill>
                <a:latin typeface="Calibri" pitchFamily="34" charset="0"/>
              </a:rPr>
              <a:t>			(отличие от других опасных грузов) </a:t>
            </a:r>
          </a:p>
          <a:p>
            <a:pPr eaLnBrk="1" hangingPunct="1">
              <a:spcBef>
                <a:spcPts val="500"/>
              </a:spcBef>
              <a:buClrTx/>
              <a:buFontTx/>
              <a:buNone/>
            </a:pPr>
            <a:r>
              <a:rPr lang="ru-RU" sz="1200" b="0">
                <a:solidFill>
                  <a:srgbClr val="000000"/>
                </a:solidFill>
                <a:latin typeface="Calibri" pitchFamily="34" charset="0"/>
              </a:rPr>
              <a:t>5.	Грузы РМ – при превышении определенных значений общей 			активности  и удельной активности груз считается 			радиоактивным, т.е. опасным (Класс 7 – 				радиоактивные материалы) </a:t>
            </a:r>
          </a:p>
          <a:p>
            <a:pPr>
              <a:spcBef>
                <a:spcPts val="450"/>
              </a:spcBef>
              <a:buClrTx/>
              <a:buFontTx/>
              <a:buNone/>
            </a:pPr>
            <a:endParaRPr lang="ru-RU" sz="1200" b="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4"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fld id="{2C3CE938-A251-4A95-91C8-C16E32B5AC3B}" type="slidenum">
              <a:rPr lang="ru-RU" b="0" smtClean="0">
                <a:solidFill>
                  <a:srgbClr val="000000"/>
                </a:solidFill>
                <a:latin typeface="Calibri" pitchFamily="34" charset="0"/>
                <a:cs typeface="Lucida Sans Unicode" pitchFamily="34" charset="0"/>
              </a:rPr>
              <a:pPr eaLnBrk="1" hangingPunct="1"/>
              <a:t>5</a:t>
            </a:fld>
            <a:endParaRPr lang="ru-RU" b="0" smtClean="0">
              <a:solidFill>
                <a:srgbClr val="000000"/>
              </a:solidFill>
              <a:latin typeface="Calibri" pitchFamily="34" charset="0"/>
              <a:cs typeface="Lucida Sans Unicode" pitchFamily="34" charset="0"/>
            </a:endParaRPr>
          </a:p>
        </p:txBody>
      </p:sp>
      <p:sp>
        <p:nvSpPr>
          <p:cNvPr id="177155" name="Text Box 1"/>
          <p:cNvSpPr txBox="1">
            <a:spLocks noChangeArrowheads="1"/>
          </p:cNvSpPr>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8F675274-4EAB-4C12-89C5-E83478B55AF6}" type="datetime1">
              <a:rPr lang="ru-RU" sz="1200" b="0">
                <a:solidFill>
                  <a:srgbClr val="000000"/>
                </a:solidFill>
                <a:latin typeface="Calibri" pitchFamily="34" charset="0"/>
              </a:rPr>
              <a:pPr algn="r" eaLnBrk="1" hangingPunct="1">
                <a:buClrTx/>
                <a:buFontTx/>
                <a:buNone/>
              </a:pPr>
              <a:t>19.04.2023</a:t>
            </a:fld>
            <a:endParaRPr lang="ru-RU" sz="1200" b="0">
              <a:solidFill>
                <a:srgbClr val="000000"/>
              </a:solidFill>
              <a:latin typeface="Calibri" pitchFamily="34" charset="0"/>
            </a:endParaRPr>
          </a:p>
        </p:txBody>
      </p:sp>
      <p:sp>
        <p:nvSpPr>
          <p:cNvPr id="177156" name="Text Box 2"/>
          <p:cNvSpPr txBox="1">
            <a:spLocks noChangeArrowheads="1"/>
          </p:cNvSpPr>
          <p:nvPr/>
        </p:nvSpPr>
        <p:spPr bwMode="auto">
          <a:xfrm>
            <a:off x="3884613" y="8685214"/>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4459DDF5-B0E1-4512-B43C-769C514F108F}" type="slidenum">
              <a:rPr lang="ru-RU" sz="1200" b="0">
                <a:solidFill>
                  <a:srgbClr val="000000"/>
                </a:solidFill>
                <a:latin typeface="Calibri" pitchFamily="34" charset="0"/>
              </a:rPr>
              <a:pPr algn="r" eaLnBrk="1" hangingPunct="1">
                <a:buClrTx/>
                <a:buFontTx/>
                <a:buNone/>
              </a:pPr>
              <a:t>5</a:t>
            </a:fld>
            <a:endParaRPr lang="ru-RU" sz="1200" b="0">
              <a:solidFill>
                <a:srgbClr val="000000"/>
              </a:solidFill>
              <a:latin typeface="Calibri" pitchFamily="34" charset="0"/>
            </a:endParaRPr>
          </a:p>
        </p:txBody>
      </p:sp>
      <p:sp>
        <p:nvSpPr>
          <p:cNvPr id="177157" name="Rectangle 3"/>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7158" name="Text Box 4"/>
          <p:cNvSpPr txBox="1">
            <a:spLocks noChangeArrowheads="1"/>
          </p:cNvSpPr>
          <p:nvPr/>
        </p:nvSpPr>
        <p:spPr bwMode="auto">
          <a:xfrm>
            <a:off x="685801" y="4343401"/>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 name="Нижний колонтитул 1"/>
          <p:cNvSpPr>
            <a:spLocks noGrp="1"/>
          </p:cNvSpPr>
          <p:nvPr>
            <p:ph type="ftr" sz="quarter" idx="10"/>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8"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fld id="{1E568140-EE03-419C-841A-065BCEEB5F95}" type="slidenum">
              <a:rPr lang="ru-RU" b="0" smtClean="0">
                <a:solidFill>
                  <a:srgbClr val="000000"/>
                </a:solidFill>
                <a:latin typeface="Calibri" pitchFamily="34" charset="0"/>
                <a:cs typeface="Lucida Sans Unicode" pitchFamily="34" charset="0"/>
              </a:rPr>
              <a:pPr eaLnBrk="1" hangingPunct="1"/>
              <a:t>6</a:t>
            </a:fld>
            <a:endParaRPr lang="ru-RU" b="0" smtClean="0">
              <a:solidFill>
                <a:srgbClr val="000000"/>
              </a:solidFill>
              <a:latin typeface="Calibri" pitchFamily="34" charset="0"/>
              <a:cs typeface="Lucida Sans Unicode" pitchFamily="34" charset="0"/>
            </a:endParaRPr>
          </a:p>
        </p:txBody>
      </p:sp>
      <p:sp>
        <p:nvSpPr>
          <p:cNvPr id="178179" name="Text Box 1"/>
          <p:cNvSpPr txBox="1">
            <a:spLocks noChangeArrowheads="1"/>
          </p:cNvSpPr>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DBD87C11-262E-4D0E-81ED-F539792C8DCE}" type="datetime1">
              <a:rPr lang="ru-RU" sz="1200" b="0">
                <a:solidFill>
                  <a:srgbClr val="000000"/>
                </a:solidFill>
                <a:latin typeface="Calibri" pitchFamily="34" charset="0"/>
              </a:rPr>
              <a:pPr algn="r" eaLnBrk="1" hangingPunct="1">
                <a:buClrTx/>
                <a:buFontTx/>
                <a:buNone/>
              </a:pPr>
              <a:t>19.04.2023</a:t>
            </a:fld>
            <a:endParaRPr lang="ru-RU" sz="1200" b="0">
              <a:solidFill>
                <a:srgbClr val="000000"/>
              </a:solidFill>
              <a:latin typeface="Calibri" pitchFamily="34" charset="0"/>
            </a:endParaRPr>
          </a:p>
        </p:txBody>
      </p:sp>
      <p:sp>
        <p:nvSpPr>
          <p:cNvPr id="178180" name="Text Box 2"/>
          <p:cNvSpPr txBox="1">
            <a:spLocks noChangeArrowheads="1"/>
          </p:cNvSpPr>
          <p:nvPr/>
        </p:nvSpPr>
        <p:spPr bwMode="auto">
          <a:xfrm>
            <a:off x="3884613" y="8685214"/>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3F6245B3-DB60-4EED-A58D-471E1779651A}" type="slidenum">
              <a:rPr lang="ru-RU" sz="1200" b="0">
                <a:solidFill>
                  <a:srgbClr val="000000"/>
                </a:solidFill>
                <a:latin typeface="Calibri" pitchFamily="34" charset="0"/>
              </a:rPr>
              <a:pPr algn="r" eaLnBrk="1" hangingPunct="1">
                <a:buClrTx/>
                <a:buFontTx/>
                <a:buNone/>
              </a:pPr>
              <a:t>6</a:t>
            </a:fld>
            <a:endParaRPr lang="ru-RU" sz="1200" b="0">
              <a:solidFill>
                <a:srgbClr val="000000"/>
              </a:solidFill>
              <a:latin typeface="Calibri" pitchFamily="34" charset="0"/>
            </a:endParaRPr>
          </a:p>
        </p:txBody>
      </p:sp>
      <p:sp>
        <p:nvSpPr>
          <p:cNvPr id="178181" name="Text Box 3"/>
          <p:cNvSpPr txBox="1">
            <a:spLocks noChangeArrowheads="1"/>
          </p:cNvSpPr>
          <p:nvPr/>
        </p:nvSpPr>
        <p:spPr bwMode="auto">
          <a:xfrm>
            <a:off x="3884614"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21BE43BC-2CF8-4710-B0CC-D876FDD753AA}" type="slidenum">
              <a:rPr lang="ru-RU" sz="1200" b="0">
                <a:solidFill>
                  <a:srgbClr val="000000"/>
                </a:solidFill>
                <a:latin typeface="Times New Roman" pitchFamily="18" charset="0"/>
              </a:rPr>
              <a:pPr algn="r" eaLnBrk="1" hangingPunct="1">
                <a:buClrTx/>
                <a:buFontTx/>
                <a:buNone/>
              </a:pPr>
              <a:t>6</a:t>
            </a:fld>
            <a:endParaRPr lang="ru-RU" sz="1200" b="0">
              <a:solidFill>
                <a:srgbClr val="000000"/>
              </a:solidFill>
              <a:latin typeface="Times New Roman" pitchFamily="18" charset="0"/>
            </a:endParaRPr>
          </a:p>
        </p:txBody>
      </p:sp>
      <p:sp>
        <p:nvSpPr>
          <p:cNvPr id="178182" name="Text Box 4"/>
          <p:cNvSpPr txBox="1">
            <a:spLocks noChangeArrowheads="1"/>
          </p:cNvSpPr>
          <p:nvPr/>
        </p:nvSpPr>
        <p:spPr bwMode="auto">
          <a:xfrm>
            <a:off x="919164" y="741364"/>
            <a:ext cx="4956175" cy="3716337"/>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78183" name="Rectangle 5"/>
          <p:cNvSpPr>
            <a:spLocks noChangeArrowheads="1"/>
          </p:cNvSpPr>
          <p:nvPr/>
        </p:nvSpPr>
        <p:spPr bwMode="auto">
          <a:xfrm>
            <a:off x="906464" y="2411413"/>
            <a:ext cx="3170237" cy="4457700"/>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80" tIns="46440" rIns="92880" bIns="46440"/>
          <a:lstStyle/>
          <a:p>
            <a:pPr>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0" u="sng">
                <a:solidFill>
                  <a:srgbClr val="000000"/>
                </a:solidFill>
              </a:rPr>
              <a:t>Key Points</a:t>
            </a:r>
            <a:r>
              <a:rPr lang="en-GB" sz="1600" b="0">
                <a:solidFill>
                  <a:srgbClr val="000000"/>
                </a:solidFill>
              </a:rPr>
              <a:t>:</a:t>
            </a:r>
          </a:p>
          <a:p>
            <a:pPr>
              <a:spcBef>
                <a:spcPts val="525"/>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0">
                <a:solidFill>
                  <a:srgbClr val="000000"/>
                </a:solidFill>
              </a:rPr>
              <a:t> Explain that the package types, including unpackaged materials, addressed in this slide are discussed, in order, in this module.</a:t>
            </a:r>
          </a:p>
          <a:p>
            <a:pPr>
              <a:spcBef>
                <a:spcPts val="525"/>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0">
                <a:solidFill>
                  <a:srgbClr val="000000"/>
                </a:solidFill>
              </a:rPr>
              <a:t> Briefly state the following:</a:t>
            </a:r>
          </a:p>
          <a:p>
            <a:pPr>
              <a:spcBef>
                <a:spcPts val="5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0">
                <a:solidFill>
                  <a:srgbClr val="000000"/>
                </a:solidFill>
              </a:rPr>
              <a:t>	- Unpackaged materials are applicable to solids which qualify as LSA-I materials or SCO-I</a:t>
            </a:r>
          </a:p>
          <a:p>
            <a:pPr>
              <a:spcBef>
                <a:spcPts val="5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0">
                <a:solidFill>
                  <a:srgbClr val="000000"/>
                </a:solidFill>
              </a:rPr>
              <a:t>	- Excepted packages are limited to a very restrictive activity, usually associated with limited quantities</a:t>
            </a:r>
          </a:p>
          <a:p>
            <a:pPr>
              <a:spcBef>
                <a:spcPts val="5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0">
                <a:solidFill>
                  <a:srgbClr val="000000"/>
                </a:solidFill>
              </a:rPr>
              <a:t>	- Industrial packages are designed and tested to carry qualified, e.g., LSA materials and SCO, radioactive contents</a:t>
            </a:r>
          </a:p>
          <a:p>
            <a:pPr>
              <a:spcBef>
                <a:spcPts val="5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0">
                <a:solidFill>
                  <a:srgbClr val="000000"/>
                </a:solidFill>
              </a:rPr>
              <a:t>	- Type A packages are restricted to carry contents up to a maximum of A</a:t>
            </a:r>
            <a:r>
              <a:rPr lang="en-GB" sz="1400" b="0" baseline="-25000">
                <a:solidFill>
                  <a:srgbClr val="000000"/>
                </a:solidFill>
              </a:rPr>
              <a:t>1</a:t>
            </a:r>
            <a:r>
              <a:rPr lang="en-GB" sz="1400" b="0">
                <a:solidFill>
                  <a:srgbClr val="000000"/>
                </a:solidFill>
              </a:rPr>
              <a:t> or A</a:t>
            </a:r>
            <a:r>
              <a:rPr lang="en-GB" sz="1400" b="0" baseline="-25000">
                <a:solidFill>
                  <a:srgbClr val="000000"/>
                </a:solidFill>
              </a:rPr>
              <a:t>2</a:t>
            </a:r>
            <a:r>
              <a:rPr lang="en-GB" sz="1400" b="0">
                <a:solidFill>
                  <a:srgbClr val="000000"/>
                </a:solidFill>
              </a:rPr>
              <a:t>.</a:t>
            </a:r>
          </a:p>
          <a:p>
            <a:pPr>
              <a:spcBef>
                <a:spcPts val="5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0">
                <a:solidFill>
                  <a:srgbClr val="000000"/>
                </a:solidFill>
              </a:rPr>
              <a:t>	- Type B(U) and B(M) packages are generally for contents with activities &gt;A</a:t>
            </a:r>
            <a:r>
              <a:rPr lang="en-GB" sz="1400" b="0" baseline="-25000">
                <a:solidFill>
                  <a:srgbClr val="000000"/>
                </a:solidFill>
              </a:rPr>
              <a:t>1</a:t>
            </a:r>
            <a:r>
              <a:rPr lang="en-GB" sz="1400" b="0">
                <a:solidFill>
                  <a:srgbClr val="000000"/>
                </a:solidFill>
              </a:rPr>
              <a:t> or &gt;A</a:t>
            </a:r>
            <a:r>
              <a:rPr lang="en-GB" sz="1400" b="0" baseline="-25000">
                <a:solidFill>
                  <a:srgbClr val="000000"/>
                </a:solidFill>
              </a:rPr>
              <a:t>2</a:t>
            </a:r>
            <a:r>
              <a:rPr lang="en-GB" sz="1400" b="0">
                <a:solidFill>
                  <a:srgbClr val="000000"/>
                </a:solidFill>
              </a:rPr>
              <a:t>.</a:t>
            </a:r>
          </a:p>
          <a:p>
            <a:pPr>
              <a:spcBef>
                <a:spcPts val="5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0">
                <a:solidFill>
                  <a:srgbClr val="000000"/>
                </a:solidFill>
              </a:rPr>
              <a:t>	- Type C packages are for transport of high content activity by air</a:t>
            </a:r>
          </a:p>
          <a:p>
            <a:pPr>
              <a:spcBef>
                <a:spcPts val="5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0">
                <a:solidFill>
                  <a:srgbClr val="000000"/>
                </a:solidFill>
              </a:rPr>
              <a:t>	- UF</a:t>
            </a:r>
            <a:r>
              <a:rPr lang="en-GB" sz="1400" b="0" baseline="-25000">
                <a:solidFill>
                  <a:srgbClr val="000000"/>
                </a:solidFill>
              </a:rPr>
              <a:t>6</a:t>
            </a:r>
            <a:r>
              <a:rPr lang="en-GB" sz="1400" b="0">
                <a:solidFill>
                  <a:srgbClr val="000000"/>
                </a:solidFill>
              </a:rPr>
              <a:t> packages are unique only to UF6 materials</a:t>
            </a:r>
          </a:p>
          <a:p>
            <a:pPr>
              <a:spcBef>
                <a:spcPts val="5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0">
                <a:solidFill>
                  <a:srgbClr val="000000"/>
                </a:solidFill>
              </a:rPr>
              <a:t>	- Fissile material packages are specifically designed for the fissile material content and may include IPs, Type A, Type B, Type C and UF</a:t>
            </a:r>
            <a:r>
              <a:rPr lang="en-GB" sz="1400" b="0" baseline="-25000">
                <a:solidFill>
                  <a:srgbClr val="000000"/>
                </a:solidFill>
              </a:rPr>
              <a:t>6</a:t>
            </a:r>
            <a:r>
              <a:rPr lang="en-GB" sz="1400" b="0">
                <a:solidFill>
                  <a:srgbClr val="000000"/>
                </a:solidFill>
              </a:rPr>
              <a:t> packages.</a:t>
            </a:r>
          </a:p>
        </p:txBody>
      </p:sp>
      <p:sp>
        <p:nvSpPr>
          <p:cNvPr id="178184" name="Rectangle 6"/>
          <p:cNvSpPr>
            <a:spLocks noChangeArrowheads="1"/>
          </p:cNvSpPr>
          <p:nvPr/>
        </p:nvSpPr>
        <p:spPr bwMode="auto">
          <a:xfrm>
            <a:off x="4076700" y="4706938"/>
            <a:ext cx="1735138"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80" tIns="46440" rIns="92880" bIns="46440"/>
          <a:lstStyle/>
          <a:p>
            <a:pPr>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0" u="sng">
                <a:solidFill>
                  <a:srgbClr val="000000"/>
                </a:solidFill>
              </a:rPr>
              <a:t>Objective(s)</a:t>
            </a:r>
            <a:r>
              <a:rPr lang="en-GB" sz="1600" b="0">
                <a:solidFill>
                  <a:srgbClr val="000000"/>
                </a:solidFill>
              </a:rPr>
              <a:t>:</a:t>
            </a:r>
          </a:p>
          <a:p>
            <a:pPr>
              <a:spcBef>
                <a:spcPts val="525"/>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0">
                <a:solidFill>
                  <a:srgbClr val="000000"/>
                </a:solidFill>
              </a:rPr>
              <a:t> </a:t>
            </a:r>
            <a:r>
              <a:rPr lang="en-GB" sz="1400" b="0">
                <a:solidFill>
                  <a:srgbClr val="000000"/>
                </a:solidFill>
              </a:rPr>
              <a:t>None</a:t>
            </a:r>
          </a:p>
          <a:p>
            <a:pPr>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0">
              <a:solidFill>
                <a:srgbClr val="000000"/>
              </a:solidFill>
            </a:endParaRPr>
          </a:p>
          <a:p>
            <a:pPr>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0" u="sng">
                <a:solidFill>
                  <a:srgbClr val="000000"/>
                </a:solidFill>
              </a:rPr>
              <a:t>References</a:t>
            </a:r>
            <a:r>
              <a:rPr lang="en-GB" sz="1600" b="0">
                <a:solidFill>
                  <a:srgbClr val="000000"/>
                </a:solidFill>
              </a:rPr>
              <a:t>:</a:t>
            </a:r>
          </a:p>
          <a:p>
            <a:pPr>
              <a:spcBef>
                <a:spcPts val="525"/>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0">
                <a:solidFill>
                  <a:srgbClr val="000000"/>
                </a:solidFill>
              </a:rPr>
              <a:t> Module 7</a:t>
            </a:r>
          </a:p>
          <a:p>
            <a:pPr>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0">
              <a:solidFill>
                <a:srgbClr val="000000"/>
              </a:solidFill>
            </a:endParaRPr>
          </a:p>
          <a:p>
            <a:pPr>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0" u="sng">
                <a:solidFill>
                  <a:srgbClr val="000000"/>
                </a:solidFill>
              </a:rPr>
              <a:t>Exercises</a:t>
            </a:r>
            <a:r>
              <a:rPr lang="en-GB" sz="1600" b="0">
                <a:solidFill>
                  <a:srgbClr val="000000"/>
                </a:solidFill>
              </a:rPr>
              <a:t>:</a:t>
            </a:r>
          </a:p>
          <a:p>
            <a:pPr>
              <a:spcBef>
                <a:spcPts val="525"/>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0">
                <a:solidFill>
                  <a:srgbClr val="000000"/>
                </a:solidFill>
              </a:rPr>
              <a:t> None at this point</a:t>
            </a:r>
          </a:p>
        </p:txBody>
      </p:sp>
      <p:sp>
        <p:nvSpPr>
          <p:cNvPr id="178185" name="Text Box 7"/>
          <p:cNvSpPr txBox="1">
            <a:spLocks noChangeArrowheads="1"/>
          </p:cNvSpPr>
          <p:nvPr/>
        </p:nvSpPr>
        <p:spPr bwMode="auto">
          <a:xfrm>
            <a:off x="685801"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1788"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b="1">
                <a:solidFill>
                  <a:schemeClr val="bg1"/>
                </a:solidFill>
                <a:latin typeface="Arial" pitchFamily="34" charset="0"/>
                <a:ea typeface="Microsoft YaHei" pitchFamily="34" charset="-122"/>
              </a:defRPr>
            </a:lvl1pPr>
            <a:lvl2pPr marL="739775" indent="-274638"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b="1">
                <a:solidFill>
                  <a:schemeClr val="bg1"/>
                </a:solidFill>
                <a:latin typeface="Arial" pitchFamily="34" charset="0"/>
                <a:ea typeface="Microsoft YaHei" pitchFamily="34" charset="-122"/>
              </a:defRPr>
            </a:lvl2pPr>
            <a:lvl3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b="1">
                <a:solidFill>
                  <a:schemeClr val="bg1"/>
                </a:solidFill>
                <a:latin typeface="Arial" pitchFamily="34" charset="0"/>
                <a:ea typeface="Microsoft YaHei" pitchFamily="34" charset="-122"/>
              </a:defRPr>
            </a:lvl3pPr>
            <a:lvl4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b="1">
                <a:solidFill>
                  <a:schemeClr val="bg1"/>
                </a:solidFill>
                <a:latin typeface="Arial" pitchFamily="34" charset="0"/>
                <a:ea typeface="Microsoft YaHei" pitchFamily="34" charset="-122"/>
              </a:defRPr>
            </a:lvl4pPr>
            <a:lvl5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b="1">
                <a:solidFill>
                  <a:schemeClr val="bg1"/>
                </a:solidFill>
                <a:latin typeface="Arial" pitchFamily="34" charset="0"/>
                <a:ea typeface="Microsoft YaHei" pitchFamily="34" charset="-122"/>
              </a:defRPr>
            </a:lvl9pPr>
          </a:lstStyle>
          <a:p>
            <a:pPr eaLnBrk="1" hangingPunct="1">
              <a:lnSpc>
                <a:spcPct val="80000"/>
              </a:lnSpc>
              <a:spcBef>
                <a:spcPts val="700"/>
              </a:spcBef>
              <a:buClrTx/>
              <a:buFontTx/>
              <a:buNone/>
            </a:pPr>
            <a:r>
              <a:rPr lang="ru-RU" sz="1400" b="0">
                <a:solidFill>
                  <a:srgbClr val="000000"/>
                </a:solidFill>
                <a:latin typeface="Calibri" pitchFamily="34" charset="0"/>
              </a:rPr>
              <a:t>Неупакованные РМ</a:t>
            </a:r>
            <a:r>
              <a:rPr lang="en-GB" sz="1400" b="0">
                <a:solidFill>
                  <a:srgbClr val="000000"/>
                </a:solidFill>
                <a:latin typeface="Calibri" pitchFamily="34" charset="0"/>
              </a:rPr>
              <a:t> </a:t>
            </a:r>
          </a:p>
          <a:p>
            <a:pPr eaLnBrk="1" hangingPunct="1">
              <a:lnSpc>
                <a:spcPct val="80000"/>
              </a:lnSpc>
              <a:spcBef>
                <a:spcPts val="700"/>
              </a:spcBef>
              <a:buClrTx/>
              <a:buFontTx/>
              <a:buNone/>
            </a:pPr>
            <a:r>
              <a:rPr lang="ru-RU" sz="1400" b="0" i="1">
                <a:solidFill>
                  <a:srgbClr val="000000"/>
                </a:solidFill>
                <a:latin typeface="Calibri" pitchFamily="34" charset="0"/>
              </a:rPr>
              <a:t>УПАКОВКИ</a:t>
            </a:r>
          </a:p>
          <a:p>
            <a:pPr eaLnBrk="1" hangingPunct="1">
              <a:lnSpc>
                <a:spcPct val="80000"/>
              </a:lnSpc>
              <a:spcBef>
                <a:spcPts val="700"/>
              </a:spcBef>
              <a:buClrTx/>
              <a:buFontTx/>
              <a:buNone/>
            </a:pPr>
            <a:r>
              <a:rPr lang="ru-RU" sz="1400" b="0" i="1">
                <a:solidFill>
                  <a:srgbClr val="000000"/>
                </a:solidFill>
                <a:latin typeface="Calibri" pitchFamily="34" charset="0"/>
              </a:rPr>
              <a:t>Масса</a:t>
            </a:r>
          </a:p>
          <a:p>
            <a:pPr eaLnBrk="1" hangingPunct="1">
              <a:lnSpc>
                <a:spcPct val="80000"/>
              </a:lnSpc>
              <a:spcBef>
                <a:spcPts val="700"/>
              </a:spcBef>
              <a:buClrTx/>
              <a:buFontTx/>
              <a:buNone/>
            </a:pPr>
            <a:r>
              <a:rPr lang="ru-RU" sz="1400" b="0" i="1">
                <a:solidFill>
                  <a:srgbClr val="000000"/>
                </a:solidFill>
                <a:latin typeface="Calibri" pitchFamily="34" charset="0"/>
              </a:rPr>
              <a:t>Габариты</a:t>
            </a:r>
          </a:p>
          <a:p>
            <a:pPr eaLnBrk="1" hangingPunct="1">
              <a:lnSpc>
                <a:spcPct val="80000"/>
              </a:lnSpc>
              <a:spcBef>
                <a:spcPts val="700"/>
              </a:spcBef>
              <a:buClrTx/>
              <a:buFontTx/>
              <a:buNone/>
            </a:pPr>
            <a:endParaRPr lang="ru-RU" sz="1400" b="0" i="1">
              <a:solidFill>
                <a:srgbClr val="000000"/>
              </a:solidFill>
              <a:latin typeface="Calibri" pitchFamily="34" charset="0"/>
            </a:endParaRPr>
          </a:p>
          <a:p>
            <a:pPr eaLnBrk="1" hangingPunct="1">
              <a:lnSpc>
                <a:spcPct val="80000"/>
              </a:lnSpc>
              <a:spcBef>
                <a:spcPts val="700"/>
              </a:spcBef>
              <a:buClrTx/>
              <a:buFontTx/>
              <a:buNone/>
            </a:pPr>
            <a:r>
              <a:rPr lang="ru-RU" sz="1400" b="0" i="1">
                <a:solidFill>
                  <a:srgbClr val="000000"/>
                </a:solidFill>
                <a:latin typeface="Calibri" pitchFamily="34" charset="0"/>
              </a:rPr>
              <a:t>Освобожденные упаковки</a:t>
            </a:r>
          </a:p>
          <a:p>
            <a:pPr eaLnBrk="1" hangingPunct="1">
              <a:lnSpc>
                <a:spcPct val="80000"/>
              </a:lnSpc>
              <a:spcBef>
                <a:spcPts val="700"/>
              </a:spcBef>
              <a:buClrTx/>
              <a:buFontTx/>
              <a:buNone/>
            </a:pPr>
            <a:r>
              <a:rPr lang="ru-RU" sz="1400" b="0" i="1">
                <a:solidFill>
                  <a:srgbClr val="000000"/>
                </a:solidFill>
                <a:latin typeface="Calibri" pitchFamily="34" charset="0"/>
              </a:rPr>
              <a:t>Промышленные упаковки</a:t>
            </a:r>
            <a:r>
              <a:rPr lang="en-GB" sz="1400" b="0" i="1">
                <a:solidFill>
                  <a:srgbClr val="000000"/>
                </a:solidFill>
                <a:latin typeface="Calibri" pitchFamily="34" charset="0"/>
              </a:rPr>
              <a:t>  Types IP-1, IP-2, IP-3</a:t>
            </a:r>
          </a:p>
          <a:p>
            <a:pPr eaLnBrk="1" hangingPunct="1">
              <a:lnSpc>
                <a:spcPct val="80000"/>
              </a:lnSpc>
              <a:spcBef>
                <a:spcPts val="700"/>
              </a:spcBef>
              <a:buClrTx/>
              <a:buFontTx/>
              <a:buNone/>
            </a:pPr>
            <a:r>
              <a:rPr lang="ru-RU" sz="1400" b="0" i="1">
                <a:solidFill>
                  <a:srgbClr val="000000"/>
                </a:solidFill>
                <a:latin typeface="Calibri" pitchFamily="34" charset="0"/>
              </a:rPr>
              <a:t>Упаковки типа А</a:t>
            </a:r>
          </a:p>
          <a:p>
            <a:pPr eaLnBrk="1" hangingPunct="1">
              <a:lnSpc>
                <a:spcPct val="80000"/>
              </a:lnSpc>
              <a:spcBef>
                <a:spcPts val="700"/>
              </a:spcBef>
              <a:buClrTx/>
              <a:buFontTx/>
              <a:buNone/>
            </a:pPr>
            <a:r>
              <a:rPr lang="ru-RU" sz="1400" b="0" i="1">
                <a:solidFill>
                  <a:srgbClr val="000000"/>
                </a:solidFill>
                <a:latin typeface="Calibri" pitchFamily="34" charset="0"/>
              </a:rPr>
              <a:t>Упаковки типа</a:t>
            </a:r>
            <a:r>
              <a:rPr lang="en-GB" sz="1400" b="0" i="1">
                <a:solidFill>
                  <a:srgbClr val="000000"/>
                </a:solidFill>
                <a:latin typeface="Calibri" pitchFamily="34" charset="0"/>
              </a:rPr>
              <a:t> B </a:t>
            </a:r>
          </a:p>
          <a:p>
            <a:pPr eaLnBrk="1" hangingPunct="1">
              <a:lnSpc>
                <a:spcPct val="80000"/>
              </a:lnSpc>
              <a:spcBef>
                <a:spcPts val="700"/>
              </a:spcBef>
              <a:buClrTx/>
              <a:buFontTx/>
              <a:buNone/>
            </a:pPr>
            <a:r>
              <a:rPr lang="ru-RU" sz="1400" b="0" i="1">
                <a:solidFill>
                  <a:srgbClr val="000000"/>
                </a:solidFill>
                <a:latin typeface="Calibri" pitchFamily="34" charset="0"/>
              </a:rPr>
              <a:t>Упаковки типа С</a:t>
            </a:r>
          </a:p>
          <a:p>
            <a:pPr eaLnBrk="1" hangingPunct="1">
              <a:lnSpc>
                <a:spcPct val="80000"/>
              </a:lnSpc>
              <a:spcBef>
                <a:spcPts val="700"/>
              </a:spcBef>
              <a:buClrTx/>
              <a:buFontTx/>
              <a:buNone/>
            </a:pPr>
            <a:r>
              <a:rPr lang="ru-RU" sz="1400" b="0">
                <a:solidFill>
                  <a:srgbClr val="000000"/>
                </a:solidFill>
                <a:latin typeface="Calibri" pitchFamily="34" charset="0"/>
              </a:rPr>
              <a:t>Другие: </a:t>
            </a:r>
            <a:r>
              <a:rPr lang="en-US" sz="1400" b="0">
                <a:solidFill>
                  <a:srgbClr val="000000"/>
                </a:solidFill>
                <a:latin typeface="Calibri" pitchFamily="34" charset="0"/>
              </a:rPr>
              <a:t> </a:t>
            </a:r>
            <a:r>
              <a:rPr lang="ru-RU" sz="1400" b="0">
                <a:solidFill>
                  <a:srgbClr val="CC0000"/>
                </a:solidFill>
                <a:latin typeface="Calibri" pitchFamily="34" charset="0"/>
              </a:rPr>
              <a:t>Упаковки с </a:t>
            </a:r>
            <a:r>
              <a:rPr lang="en-GB" sz="1400" b="0">
                <a:solidFill>
                  <a:srgbClr val="CC0000"/>
                </a:solidFill>
                <a:latin typeface="Calibri" pitchFamily="34" charset="0"/>
              </a:rPr>
              <a:t>UF</a:t>
            </a:r>
            <a:r>
              <a:rPr lang="en-GB" sz="1400" b="0" baseline="-25000">
                <a:solidFill>
                  <a:srgbClr val="CC0000"/>
                </a:solidFill>
                <a:latin typeface="Calibri" pitchFamily="34" charset="0"/>
              </a:rPr>
              <a:t>6</a:t>
            </a:r>
            <a:r>
              <a:rPr lang="en-GB" sz="1400" b="0">
                <a:solidFill>
                  <a:srgbClr val="CC0000"/>
                </a:solidFill>
                <a:latin typeface="Calibri" pitchFamily="34" charset="0"/>
              </a:rPr>
              <a:t> </a:t>
            </a:r>
          </a:p>
          <a:p>
            <a:pPr lvl="1" eaLnBrk="1" hangingPunct="1">
              <a:lnSpc>
                <a:spcPct val="80000"/>
              </a:lnSpc>
              <a:spcBef>
                <a:spcPts val="600"/>
              </a:spcBef>
              <a:buClrTx/>
              <a:buFontTx/>
              <a:buNone/>
            </a:pPr>
            <a:r>
              <a:rPr lang="ru-RU" sz="1400" b="0">
                <a:solidFill>
                  <a:srgbClr val="CC0000"/>
                </a:solidFill>
                <a:latin typeface="Calibri" pitchFamily="34" charset="0"/>
              </a:rPr>
              <a:t>	Упаковки с делящимися РМ</a:t>
            </a:r>
          </a:p>
          <a:p>
            <a:pPr>
              <a:spcBef>
                <a:spcPts val="525"/>
              </a:spcBef>
              <a:buClrTx/>
              <a:buFontTx/>
              <a:buNone/>
            </a:pPr>
            <a:endParaRPr lang="ru-RU" sz="1400" b="0">
              <a:solidFill>
                <a:srgbClr val="CC0000"/>
              </a:solidFill>
              <a:latin typeface="Calibri" pitchFamily="34" charset="0"/>
            </a:endParaRPr>
          </a:p>
        </p:txBody>
      </p:sp>
      <p:sp>
        <p:nvSpPr>
          <p:cNvPr id="2" name="Нижний колонтитул 1"/>
          <p:cNvSpPr>
            <a:spLocks noGrp="1"/>
          </p:cNvSpPr>
          <p:nvPr>
            <p:ph type="ftr" sz="quarter" idx="10"/>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2"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fld id="{D7BD2A15-4158-4166-A6C2-880757A87EAD}" type="slidenum">
              <a:rPr lang="ru-RU" b="0" smtClean="0">
                <a:solidFill>
                  <a:srgbClr val="000000"/>
                </a:solidFill>
                <a:latin typeface="Calibri" pitchFamily="34" charset="0"/>
                <a:cs typeface="Lucida Sans Unicode" pitchFamily="34" charset="0"/>
              </a:rPr>
              <a:pPr eaLnBrk="1" hangingPunct="1"/>
              <a:t>7</a:t>
            </a:fld>
            <a:endParaRPr lang="ru-RU" b="0" smtClean="0">
              <a:solidFill>
                <a:srgbClr val="000000"/>
              </a:solidFill>
              <a:latin typeface="Calibri" pitchFamily="34" charset="0"/>
              <a:cs typeface="Lucida Sans Unicode" pitchFamily="34" charset="0"/>
            </a:endParaRPr>
          </a:p>
        </p:txBody>
      </p:sp>
      <p:sp>
        <p:nvSpPr>
          <p:cNvPr id="179203" name="Text Box 1"/>
          <p:cNvSpPr txBox="1">
            <a:spLocks noChangeArrowheads="1"/>
          </p:cNvSpPr>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EE26BCFB-7E27-4237-AFA3-E0A766B5A502}" type="datetime1">
              <a:rPr lang="ru-RU" sz="1200" b="0">
                <a:solidFill>
                  <a:srgbClr val="000000"/>
                </a:solidFill>
                <a:latin typeface="Calibri" pitchFamily="34" charset="0"/>
              </a:rPr>
              <a:pPr algn="r" eaLnBrk="1" hangingPunct="1">
                <a:buClrTx/>
                <a:buFontTx/>
                <a:buNone/>
              </a:pPr>
              <a:t>19.04.2023</a:t>
            </a:fld>
            <a:endParaRPr lang="ru-RU" sz="1200" b="0">
              <a:solidFill>
                <a:srgbClr val="000000"/>
              </a:solidFill>
              <a:latin typeface="Calibri" pitchFamily="34" charset="0"/>
            </a:endParaRPr>
          </a:p>
        </p:txBody>
      </p:sp>
      <p:sp>
        <p:nvSpPr>
          <p:cNvPr id="179204" name="Text Box 2"/>
          <p:cNvSpPr txBox="1">
            <a:spLocks noChangeArrowheads="1"/>
          </p:cNvSpPr>
          <p:nvPr/>
        </p:nvSpPr>
        <p:spPr bwMode="auto">
          <a:xfrm>
            <a:off x="3884613" y="8685214"/>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9F002728-842E-4468-9706-70B77742C5CC}" type="slidenum">
              <a:rPr lang="ru-RU" sz="1200" b="0">
                <a:solidFill>
                  <a:srgbClr val="000000"/>
                </a:solidFill>
                <a:latin typeface="Calibri" pitchFamily="34" charset="0"/>
              </a:rPr>
              <a:pPr algn="r" eaLnBrk="1" hangingPunct="1">
                <a:buClrTx/>
                <a:buFontTx/>
                <a:buNone/>
              </a:pPr>
              <a:t>7</a:t>
            </a:fld>
            <a:endParaRPr lang="ru-RU" sz="1200" b="0">
              <a:solidFill>
                <a:srgbClr val="000000"/>
              </a:solidFill>
              <a:latin typeface="Calibri" pitchFamily="34" charset="0"/>
            </a:endParaRPr>
          </a:p>
        </p:txBody>
      </p:sp>
      <p:sp>
        <p:nvSpPr>
          <p:cNvPr id="179205" name="Text Box 3"/>
          <p:cNvSpPr txBox="1">
            <a:spLocks noChangeArrowheads="1"/>
          </p:cNvSpPr>
          <p:nvPr/>
        </p:nvSpPr>
        <p:spPr bwMode="auto">
          <a:xfrm>
            <a:off x="3884614"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A9EC1254-A434-451D-81A6-169D3D445A9C}" type="slidenum">
              <a:rPr lang="ru-RU" sz="1200" b="0">
                <a:solidFill>
                  <a:srgbClr val="000000"/>
                </a:solidFill>
                <a:latin typeface="Times New Roman" pitchFamily="18" charset="0"/>
              </a:rPr>
              <a:pPr algn="r" eaLnBrk="1" hangingPunct="1">
                <a:buClrTx/>
                <a:buFontTx/>
                <a:buNone/>
              </a:pPr>
              <a:t>7</a:t>
            </a:fld>
            <a:endParaRPr lang="ru-RU" sz="1200" b="0">
              <a:solidFill>
                <a:srgbClr val="000000"/>
              </a:solidFill>
              <a:latin typeface="Times New Roman" pitchFamily="18" charset="0"/>
            </a:endParaRPr>
          </a:p>
        </p:txBody>
      </p:sp>
      <p:sp>
        <p:nvSpPr>
          <p:cNvPr id="179206" name="Text Box 4"/>
          <p:cNvSpPr txBox="1">
            <a:spLocks noChangeArrowheads="1"/>
          </p:cNvSpPr>
          <p:nvPr/>
        </p:nvSpPr>
        <p:spPr bwMode="auto">
          <a:xfrm>
            <a:off x="1143001"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79207" name="Text Box 5"/>
          <p:cNvSpPr txBox="1">
            <a:spLocks noChangeArrowheads="1"/>
          </p:cNvSpPr>
          <p:nvPr/>
        </p:nvSpPr>
        <p:spPr bwMode="auto">
          <a:xfrm>
            <a:off x="914401" y="4343400"/>
            <a:ext cx="5026025" cy="420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 name="Нижний колонтитул 1"/>
          <p:cNvSpPr>
            <a:spLocks noGrp="1"/>
          </p:cNvSpPr>
          <p:nvPr>
            <p:ph type="ftr" sz="quarter" idx="10"/>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6"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fld id="{4D68487D-A553-4203-9C78-1CE992AD8662}" type="slidenum">
              <a:rPr lang="ru-RU" b="0" smtClean="0">
                <a:solidFill>
                  <a:srgbClr val="000000"/>
                </a:solidFill>
                <a:latin typeface="Calibri" pitchFamily="34" charset="0"/>
                <a:cs typeface="Lucida Sans Unicode" pitchFamily="34" charset="0"/>
              </a:rPr>
              <a:pPr eaLnBrk="1" hangingPunct="1"/>
              <a:t>8</a:t>
            </a:fld>
            <a:endParaRPr lang="ru-RU" b="0" smtClean="0">
              <a:solidFill>
                <a:srgbClr val="000000"/>
              </a:solidFill>
              <a:latin typeface="Calibri" pitchFamily="34" charset="0"/>
              <a:cs typeface="Lucida Sans Unicode" pitchFamily="34" charset="0"/>
            </a:endParaRPr>
          </a:p>
        </p:txBody>
      </p:sp>
      <p:sp>
        <p:nvSpPr>
          <p:cNvPr id="180227" name="Text Box 1"/>
          <p:cNvSpPr txBox="1">
            <a:spLocks noChangeArrowheads="1"/>
          </p:cNvSpPr>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911D07D5-0FED-4F16-AD7A-4FBE1A093056}" type="datetime1">
              <a:rPr lang="ru-RU" sz="1200" b="0">
                <a:solidFill>
                  <a:srgbClr val="000000"/>
                </a:solidFill>
                <a:latin typeface="Calibri" pitchFamily="34" charset="0"/>
              </a:rPr>
              <a:pPr algn="r" eaLnBrk="1" hangingPunct="1">
                <a:buClrTx/>
                <a:buFontTx/>
                <a:buNone/>
              </a:pPr>
              <a:t>19.04.2023</a:t>
            </a:fld>
            <a:endParaRPr lang="ru-RU" sz="1200" b="0">
              <a:solidFill>
                <a:srgbClr val="000000"/>
              </a:solidFill>
              <a:latin typeface="Calibri" pitchFamily="34" charset="0"/>
            </a:endParaRPr>
          </a:p>
        </p:txBody>
      </p:sp>
      <p:sp>
        <p:nvSpPr>
          <p:cNvPr id="180228" name="Text Box 2"/>
          <p:cNvSpPr txBox="1">
            <a:spLocks noChangeArrowheads="1"/>
          </p:cNvSpPr>
          <p:nvPr/>
        </p:nvSpPr>
        <p:spPr bwMode="auto">
          <a:xfrm>
            <a:off x="3884613" y="8685214"/>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EDE3AA32-D771-4BFB-A701-21068FCCC3AA}" type="slidenum">
              <a:rPr lang="ru-RU" sz="1200" b="0">
                <a:solidFill>
                  <a:srgbClr val="000000"/>
                </a:solidFill>
                <a:latin typeface="Calibri" pitchFamily="34" charset="0"/>
              </a:rPr>
              <a:pPr algn="r" eaLnBrk="1" hangingPunct="1">
                <a:buClrTx/>
                <a:buFontTx/>
                <a:buNone/>
              </a:pPr>
              <a:t>8</a:t>
            </a:fld>
            <a:endParaRPr lang="ru-RU" sz="1200" b="0">
              <a:solidFill>
                <a:srgbClr val="000000"/>
              </a:solidFill>
              <a:latin typeface="Calibri" pitchFamily="34" charset="0"/>
            </a:endParaRPr>
          </a:p>
        </p:txBody>
      </p:sp>
      <p:sp>
        <p:nvSpPr>
          <p:cNvPr id="180229" name="Rectangle 3"/>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0230" name="Text Box 4"/>
          <p:cNvSpPr txBox="1">
            <a:spLocks noChangeArrowheads="1"/>
          </p:cNvSpPr>
          <p:nvPr/>
        </p:nvSpPr>
        <p:spPr bwMode="auto">
          <a:xfrm>
            <a:off x="685801" y="4343401"/>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 name="Заметки 1"/>
          <p:cNvSpPr>
            <a:spLocks noGrp="1"/>
          </p:cNvSpPr>
          <p:nvPr>
            <p:ph type="body" idx="1"/>
          </p:nvPr>
        </p:nvSpPr>
        <p:spPr/>
        <p:txBody>
          <a:bodyPr/>
          <a:lstStyle/>
          <a:p>
            <a:endParaRPr lang="ru-RU"/>
          </a:p>
        </p:txBody>
      </p:sp>
      <p:sp>
        <p:nvSpPr>
          <p:cNvPr id="3" name="Нижний колонтитул 2"/>
          <p:cNvSpPr>
            <a:spLocks noGrp="1"/>
          </p:cNvSpPr>
          <p:nvPr>
            <p:ph type="ftr" sz="quarter" idx="10"/>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6"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fld id="{4D68487D-A553-4203-9C78-1CE992AD8662}" type="slidenum">
              <a:rPr lang="ru-RU" b="0" smtClean="0">
                <a:solidFill>
                  <a:srgbClr val="000000"/>
                </a:solidFill>
                <a:latin typeface="Calibri" pitchFamily="34" charset="0"/>
                <a:cs typeface="Lucida Sans Unicode" pitchFamily="34" charset="0"/>
              </a:rPr>
              <a:pPr eaLnBrk="1" hangingPunct="1"/>
              <a:t>9</a:t>
            </a:fld>
            <a:endParaRPr lang="ru-RU" b="0" smtClean="0">
              <a:solidFill>
                <a:srgbClr val="000000"/>
              </a:solidFill>
              <a:latin typeface="Calibri" pitchFamily="34" charset="0"/>
              <a:cs typeface="Lucida Sans Unicode" pitchFamily="34" charset="0"/>
            </a:endParaRPr>
          </a:p>
        </p:txBody>
      </p:sp>
      <p:sp>
        <p:nvSpPr>
          <p:cNvPr id="180227" name="Text Box 1"/>
          <p:cNvSpPr txBox="1">
            <a:spLocks noChangeArrowheads="1"/>
          </p:cNvSpPr>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911D07D5-0FED-4F16-AD7A-4FBE1A093056}" type="datetime1">
              <a:rPr lang="ru-RU" sz="1200" b="0">
                <a:solidFill>
                  <a:srgbClr val="000000"/>
                </a:solidFill>
                <a:latin typeface="Calibri" pitchFamily="34" charset="0"/>
              </a:rPr>
              <a:pPr algn="r" eaLnBrk="1" hangingPunct="1">
                <a:buClrTx/>
                <a:buFontTx/>
                <a:buNone/>
              </a:pPr>
              <a:t>19.04.2023</a:t>
            </a:fld>
            <a:endParaRPr lang="ru-RU" sz="1200" b="0">
              <a:solidFill>
                <a:srgbClr val="000000"/>
              </a:solidFill>
              <a:latin typeface="Calibri" pitchFamily="34" charset="0"/>
            </a:endParaRPr>
          </a:p>
        </p:txBody>
      </p:sp>
      <p:sp>
        <p:nvSpPr>
          <p:cNvPr id="180228" name="Text Box 2"/>
          <p:cNvSpPr txBox="1">
            <a:spLocks noChangeArrowheads="1"/>
          </p:cNvSpPr>
          <p:nvPr/>
        </p:nvSpPr>
        <p:spPr bwMode="auto">
          <a:xfrm>
            <a:off x="3884613" y="8685214"/>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fld id="{EDE3AA32-D771-4BFB-A701-21068FCCC3AA}" type="slidenum">
              <a:rPr lang="ru-RU" sz="1200" b="0">
                <a:solidFill>
                  <a:srgbClr val="000000"/>
                </a:solidFill>
                <a:latin typeface="Calibri" pitchFamily="34" charset="0"/>
              </a:rPr>
              <a:pPr algn="r" eaLnBrk="1" hangingPunct="1">
                <a:buClrTx/>
                <a:buFontTx/>
                <a:buNone/>
              </a:pPr>
              <a:t>9</a:t>
            </a:fld>
            <a:endParaRPr lang="ru-RU" sz="1200" b="0">
              <a:solidFill>
                <a:srgbClr val="000000"/>
              </a:solidFill>
              <a:latin typeface="Calibri" pitchFamily="34" charset="0"/>
            </a:endParaRPr>
          </a:p>
        </p:txBody>
      </p:sp>
      <p:sp>
        <p:nvSpPr>
          <p:cNvPr id="180229" name="Rectangle 3"/>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0230" name="Text Box 4"/>
          <p:cNvSpPr txBox="1">
            <a:spLocks noChangeArrowheads="1"/>
          </p:cNvSpPr>
          <p:nvPr/>
        </p:nvSpPr>
        <p:spPr bwMode="auto">
          <a:xfrm>
            <a:off x="685801" y="4343401"/>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 name="Нижний колонтитул 1"/>
          <p:cNvSpPr>
            <a:spLocks noGrp="1"/>
          </p:cNvSpPr>
          <p:nvPr>
            <p:ph type="ftr" sz="quarter" idx="10"/>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fld id="{7BC55C3E-41FC-4CC4-A46E-739656BF3C6F}" type="slidenum">
              <a:rPr lang="ru-RU" b="0" smtClean="0">
                <a:solidFill>
                  <a:srgbClr val="000000"/>
                </a:solidFill>
                <a:latin typeface="Calibri" pitchFamily="34" charset="0"/>
                <a:cs typeface="Lucida Sans Unicode" pitchFamily="34" charset="0"/>
              </a:rPr>
              <a:pPr eaLnBrk="1" hangingPunct="1"/>
              <a:t>11</a:t>
            </a:fld>
            <a:endParaRPr lang="ru-RU" b="0" smtClean="0">
              <a:solidFill>
                <a:srgbClr val="000000"/>
              </a:solidFill>
              <a:latin typeface="Calibri" pitchFamily="34" charset="0"/>
              <a:cs typeface="Lucida Sans Unicode" pitchFamily="34" charset="0"/>
            </a:endParaRPr>
          </a:p>
        </p:txBody>
      </p:sp>
      <p:sp>
        <p:nvSpPr>
          <p:cNvPr id="183299" name="Rectangle 1"/>
          <p:cNvSpPr>
            <a:spLocks noGrp="1" noRot="1" noChangeAspect="1" noChangeArrowheads="1" noTextEdit="1"/>
          </p:cNvSpPr>
          <p:nvPr>
            <p:ph type="sldImg"/>
          </p:nvPr>
        </p:nvSpPr>
        <p:spPr>
          <a:xfrm>
            <a:off x="1143000" y="685800"/>
            <a:ext cx="4567238" cy="34242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3300" name="Text Box 2"/>
          <p:cNvSpPr txBox="1">
            <a:spLocks noChangeArrowheads="1"/>
          </p:cNvSpPr>
          <p:nvPr/>
        </p:nvSpPr>
        <p:spPr bwMode="auto">
          <a:xfrm>
            <a:off x="685800" y="4343400"/>
            <a:ext cx="54816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 name="Нижний колонтитул 1"/>
          <p:cNvSpPr>
            <a:spLocks noGrp="1"/>
          </p:cNvSpPr>
          <p:nvPr>
            <p:ph type="ftr" sz="quarter" idx="10"/>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fld id="{7BC55C3E-41FC-4CC4-A46E-739656BF3C6F}" type="slidenum">
              <a:rPr lang="ru-RU" b="0" smtClean="0">
                <a:solidFill>
                  <a:srgbClr val="000000"/>
                </a:solidFill>
                <a:latin typeface="Calibri" pitchFamily="34" charset="0"/>
                <a:cs typeface="Lucida Sans Unicode" pitchFamily="34" charset="0"/>
              </a:rPr>
              <a:pPr eaLnBrk="1" hangingPunct="1"/>
              <a:t>12</a:t>
            </a:fld>
            <a:endParaRPr lang="ru-RU" b="0" smtClean="0">
              <a:solidFill>
                <a:srgbClr val="000000"/>
              </a:solidFill>
              <a:latin typeface="Calibri" pitchFamily="34" charset="0"/>
              <a:cs typeface="Lucida Sans Unicode" pitchFamily="34" charset="0"/>
            </a:endParaRPr>
          </a:p>
        </p:txBody>
      </p:sp>
      <p:sp>
        <p:nvSpPr>
          <p:cNvPr id="183299" name="Rectangle 1"/>
          <p:cNvSpPr>
            <a:spLocks noGrp="1" noRot="1" noChangeAspect="1" noChangeArrowheads="1" noTextEdit="1"/>
          </p:cNvSpPr>
          <p:nvPr>
            <p:ph type="sldImg"/>
          </p:nvPr>
        </p:nvSpPr>
        <p:spPr>
          <a:xfrm>
            <a:off x="1143000" y="685800"/>
            <a:ext cx="4567238" cy="34242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3300" name="Text Box 2"/>
          <p:cNvSpPr txBox="1">
            <a:spLocks noChangeArrowheads="1"/>
          </p:cNvSpPr>
          <p:nvPr/>
        </p:nvSpPr>
        <p:spPr bwMode="auto">
          <a:xfrm>
            <a:off x="685800" y="4343400"/>
            <a:ext cx="54816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 name="Нижний колонтитул 1"/>
          <p:cNvSpPr>
            <a:spLocks noGrp="1"/>
          </p:cNvSpPr>
          <p:nvPr>
            <p:ph type="ftr" sz="quarter" idx="10"/>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Титульный слайд">
    <p:spTree>
      <p:nvGrpSpPr>
        <p:cNvPr id="1" name=""/>
        <p:cNvGrpSpPr/>
        <p:nvPr/>
      </p:nvGrpSpPr>
      <p:grpSpPr>
        <a:xfrm>
          <a:off x="0" y="0"/>
          <a:ext cx="0" cy="0"/>
          <a:chOff x="0" y="0"/>
          <a:chExt cx="0" cy="0"/>
        </a:xfrm>
      </p:grpSpPr>
      <p:sp>
        <p:nvSpPr>
          <p:cNvPr id="7" name="Text Placeholder 4"/>
          <p:cNvSpPr>
            <a:spLocks noGrp="1"/>
          </p:cNvSpPr>
          <p:nvPr>
            <p:ph type="body" sz="quarter" idx="13" hasCustomPrompt="1"/>
          </p:nvPr>
        </p:nvSpPr>
        <p:spPr>
          <a:xfrm>
            <a:off x="539749" y="5268831"/>
            <a:ext cx="4989513" cy="284683"/>
          </a:xfrm>
          <a:prstGeom prst="rect">
            <a:avLst/>
          </a:prstGeom>
        </p:spPr>
        <p:txBody>
          <a:bodyPr lIns="0" tIns="0" rIns="0" bIns="0"/>
          <a:lstStyle>
            <a:lvl1pPr marL="0" indent="0">
              <a:buNone/>
              <a:defRPr lang="en-US" sz="1600" kern="1200" dirty="0">
                <a:solidFill>
                  <a:srgbClr val="333333"/>
                </a:solidFill>
                <a:latin typeface="Arial" pitchFamily="34" charset="0"/>
                <a:ea typeface="Rosatom Light" pitchFamily="34" charset="-52"/>
                <a:cs typeface="Arial" pitchFamily="34" charset="0"/>
              </a:defRPr>
            </a:lvl1pPr>
          </a:lstStyle>
          <a:p>
            <a:r>
              <a:rPr lang="ru-RU" dirty="0" smtClean="0"/>
              <a:t>Наименование мероприятия/название площадки</a:t>
            </a:r>
            <a:endParaRPr lang="ru-RU" dirty="0"/>
          </a:p>
        </p:txBody>
      </p:sp>
      <p:sp>
        <p:nvSpPr>
          <p:cNvPr id="9" name="Title 1"/>
          <p:cNvSpPr>
            <a:spLocks noGrp="1"/>
          </p:cNvSpPr>
          <p:nvPr>
            <p:ph type="title" hasCustomPrompt="1"/>
          </p:nvPr>
        </p:nvSpPr>
        <p:spPr>
          <a:xfrm>
            <a:off x="539749" y="2919413"/>
            <a:ext cx="6399213" cy="1438275"/>
          </a:xfrm>
          <a:prstGeom prst="rect">
            <a:avLst/>
          </a:prstGeom>
        </p:spPr>
        <p:txBody>
          <a:bodyPr lIns="0" tIns="0" rIns="0" bIns="0"/>
          <a:lstStyle>
            <a:lvl1pPr>
              <a:defRPr lang="en-US" sz="4000" b="1" kern="1200" baseline="0" dirty="0">
                <a:solidFill>
                  <a:srgbClr val="333333"/>
                </a:solidFill>
                <a:latin typeface="Arial" pitchFamily="34" charset="0"/>
                <a:ea typeface="Rosatom Light" pitchFamily="34" charset="-52"/>
                <a:cs typeface="Arial" pitchFamily="34" charset="0"/>
              </a:defRPr>
            </a:lvl1pPr>
          </a:lstStyle>
          <a:p>
            <a:r>
              <a:rPr lang="ru-RU" dirty="0" smtClean="0"/>
              <a:t>Тема презентации</a:t>
            </a:r>
            <a:endParaRPr lang="en-US" dirty="0"/>
          </a:p>
        </p:txBody>
      </p:sp>
      <p:sp>
        <p:nvSpPr>
          <p:cNvPr id="10" name="Text Placeholder 3"/>
          <p:cNvSpPr>
            <a:spLocks noGrp="1"/>
          </p:cNvSpPr>
          <p:nvPr>
            <p:ph type="body" sz="quarter" idx="11" hasCustomPrompt="1"/>
          </p:nvPr>
        </p:nvSpPr>
        <p:spPr>
          <a:xfrm>
            <a:off x="539749" y="5845148"/>
            <a:ext cx="4989513" cy="252166"/>
          </a:xfrm>
          <a:prstGeom prst="rect">
            <a:avLst/>
          </a:prstGeom>
        </p:spPr>
        <p:txBody>
          <a:bodyPr lIns="0" tIns="0" rIns="0" bIns="0"/>
          <a:lstStyle>
            <a:lvl1pPr marL="0" indent="0">
              <a:buNone/>
              <a:defRPr lang="en-US" sz="1600" b="1" kern="1200" dirty="0">
                <a:solidFill>
                  <a:srgbClr val="333333"/>
                </a:solidFill>
                <a:latin typeface="Arial" pitchFamily="34" charset="0"/>
                <a:ea typeface="Rosatom Light" pitchFamily="34" charset="-52"/>
                <a:cs typeface="Arial" pitchFamily="34" charset="0"/>
              </a:defRPr>
            </a:lvl1pPr>
          </a:lstStyle>
          <a:p>
            <a:r>
              <a:rPr lang="ru-RU" dirty="0" smtClean="0"/>
              <a:t>ФИО</a:t>
            </a:r>
            <a:endParaRPr lang="en-US" dirty="0"/>
          </a:p>
        </p:txBody>
      </p:sp>
      <p:sp>
        <p:nvSpPr>
          <p:cNvPr id="11" name="Text Placeholder 4"/>
          <p:cNvSpPr>
            <a:spLocks noGrp="1"/>
          </p:cNvSpPr>
          <p:nvPr>
            <p:ph type="body" sz="quarter" idx="12" hasCustomPrompt="1"/>
          </p:nvPr>
        </p:nvSpPr>
        <p:spPr>
          <a:xfrm>
            <a:off x="539749" y="6105197"/>
            <a:ext cx="4989513" cy="211467"/>
          </a:xfrm>
          <a:prstGeom prst="rect">
            <a:avLst/>
          </a:prstGeom>
        </p:spPr>
        <p:txBody>
          <a:bodyPr lIns="0" tIns="0" rIns="0" bIns="0" anchor="b"/>
          <a:lstStyle>
            <a:lvl1pPr marL="0" indent="0">
              <a:buNone/>
              <a:defRPr lang="en-US" sz="1600" kern="1200" dirty="0">
                <a:solidFill>
                  <a:srgbClr val="333333"/>
                </a:solidFill>
                <a:latin typeface="Arial" pitchFamily="34" charset="0"/>
                <a:ea typeface="Rosatom Light" pitchFamily="34" charset="-52"/>
                <a:cs typeface="Arial" pitchFamily="34" charset="0"/>
              </a:defRPr>
            </a:lvl1pPr>
          </a:lstStyle>
          <a:p>
            <a:r>
              <a:rPr lang="ru-RU" dirty="0" smtClean="0"/>
              <a:t>Должность</a:t>
            </a:r>
            <a:endParaRPr lang="en-US" dirty="0"/>
          </a:p>
        </p:txBody>
      </p:sp>
      <p:sp>
        <p:nvSpPr>
          <p:cNvPr id="5" name="Заголовок 1"/>
          <p:cNvSpPr txBox="1">
            <a:spLocks/>
          </p:cNvSpPr>
          <p:nvPr userDrawn="1"/>
        </p:nvSpPr>
        <p:spPr>
          <a:xfrm>
            <a:off x="260568" y="5157192"/>
            <a:ext cx="7430039" cy="507962"/>
          </a:xfrm>
          <a:prstGeom prst="rect">
            <a:avLst/>
          </a:prstGeom>
        </p:spPr>
        <p:txBody>
          <a:bodyPr vert="horz" lIns="265040" tIns="132522" rIns="265040" bIns="132522" rtlCol="0" anchor="ctr">
            <a:noAutofit/>
          </a:bodyPr>
          <a:lstStyle/>
          <a:p>
            <a:pPr lvl="0">
              <a:spcBef>
                <a:spcPct val="0"/>
              </a:spcBef>
            </a:pPr>
            <a:endParaRPr lang="ru-RU" sz="1600" dirty="0">
              <a:solidFill>
                <a:srgbClr val="333333"/>
              </a:solidFill>
              <a:latin typeface="Arial" pitchFamily="34" charset="0"/>
              <a:ea typeface="Rosatom Light" pitchFamily="34" charset="-52"/>
              <a:cs typeface="Arial" pitchFamily="34" charset="0"/>
            </a:endParaRPr>
          </a:p>
        </p:txBody>
      </p:sp>
    </p:spTree>
    <p:extLst>
      <p:ext uri="{BB962C8B-B14F-4D97-AF65-F5344CB8AC3E}">
        <p14:creationId xmlns:p14="http://schemas.microsoft.com/office/powerpoint/2010/main" val="2173928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 картинка">
    <p:spTree>
      <p:nvGrpSpPr>
        <p:cNvPr id="1" name=""/>
        <p:cNvGrpSpPr/>
        <p:nvPr/>
      </p:nvGrpSpPr>
      <p:grpSpPr>
        <a:xfrm>
          <a:off x="0" y="0"/>
          <a:ext cx="0" cy="0"/>
          <a:chOff x="0" y="0"/>
          <a:chExt cx="0" cy="0"/>
        </a:xfrm>
      </p:grpSpPr>
      <p:sp>
        <p:nvSpPr>
          <p:cNvPr id="10" name="Текст 2"/>
          <p:cNvSpPr>
            <a:spLocks noGrp="1"/>
          </p:cNvSpPr>
          <p:nvPr>
            <p:ph type="body" idx="1" hasCustomPrompt="1"/>
          </p:nvPr>
        </p:nvSpPr>
        <p:spPr>
          <a:xfrm>
            <a:off x="539750" y="1981199"/>
            <a:ext cx="3903663" cy="2376489"/>
          </a:xfrm>
          <a:prstGeom prst="rect">
            <a:avLst/>
          </a:prstGeom>
        </p:spPr>
        <p:txBody>
          <a:bodyPr lIns="0" tIns="0" rIns="0" bIns="0"/>
          <a:lstStyle>
            <a:lvl1pPr marL="0" indent="0">
              <a:lnSpc>
                <a:spcPct val="100000"/>
              </a:lnSpc>
              <a:spcBef>
                <a:spcPts val="0"/>
              </a:spcBef>
              <a:buNone/>
              <a:defRPr lang="ru-RU" sz="1200" kern="1200" smtClean="0">
                <a:solidFill>
                  <a:srgbClr val="333333"/>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smtClean="0"/>
              <a:t>Текст</a:t>
            </a:r>
          </a:p>
        </p:txBody>
      </p:sp>
      <p:sp>
        <p:nvSpPr>
          <p:cNvPr id="11" name="Рисунок 2"/>
          <p:cNvSpPr>
            <a:spLocks noGrp="1"/>
          </p:cNvSpPr>
          <p:nvPr>
            <p:ph type="pic" idx="10"/>
          </p:nvPr>
        </p:nvSpPr>
        <p:spPr>
          <a:xfrm>
            <a:off x="4697413" y="1981199"/>
            <a:ext cx="3908425" cy="2376489"/>
          </a:xfrm>
          <a:prstGeom prst="rect">
            <a:avLst/>
          </a:prstGeom>
        </p:spPr>
        <p:txBody>
          <a:bodyPr lIns="0" tIns="0" rIns="0" bIns="0"/>
          <a:lstStyle>
            <a:lvl1pPr marL="0" indent="0">
              <a:buNone/>
              <a:defRPr sz="7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12" name="Text Placeholder 7"/>
          <p:cNvSpPr>
            <a:spLocks noGrp="1"/>
          </p:cNvSpPr>
          <p:nvPr>
            <p:ph type="body" sz="quarter" idx="14" hasCustomPrompt="1"/>
          </p:nvPr>
        </p:nvSpPr>
        <p:spPr>
          <a:xfrm>
            <a:off x="539749" y="6170204"/>
            <a:ext cx="4733925" cy="146459"/>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smtClean="0"/>
              <a:t>Место для указания источников и сносок</a:t>
            </a:r>
            <a:endParaRPr lang="en-US" dirty="0" smtClean="0"/>
          </a:p>
        </p:txBody>
      </p:sp>
      <p:sp>
        <p:nvSpPr>
          <p:cNvPr id="7" name="Номер слайда 3"/>
          <p:cNvSpPr txBox="1">
            <a:spLocks/>
          </p:cNvSpPr>
          <p:nvPr userDrawn="1"/>
        </p:nvSpPr>
        <p:spPr>
          <a:xfrm>
            <a:off x="8026400" y="6170204"/>
            <a:ext cx="579438" cy="14645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D7563AF-3E27-4699-B4F1-10C22348B958}" type="slidenum">
              <a:rPr lang="ru-RU" sz="700" smtClean="0">
                <a:solidFill>
                  <a:srgbClr val="333333"/>
                </a:solidFill>
                <a:latin typeface="Arial" charset="0"/>
                <a:ea typeface="Arial" charset="0"/>
                <a:cs typeface="Arial" charset="0"/>
              </a:rPr>
              <a:pPr algn="r"/>
              <a:t>‹#›</a:t>
            </a:fld>
            <a:endParaRPr lang="ru-RU" sz="700" dirty="0">
              <a:solidFill>
                <a:srgbClr val="333333"/>
              </a:solidFill>
              <a:latin typeface="Arial" charset="0"/>
              <a:ea typeface="Arial" charset="0"/>
              <a:cs typeface="Arial" charset="0"/>
            </a:endParaRPr>
          </a:p>
        </p:txBody>
      </p:sp>
      <p:sp>
        <p:nvSpPr>
          <p:cNvPr id="8" name="Заголовок 1"/>
          <p:cNvSpPr>
            <a:spLocks noGrp="1"/>
          </p:cNvSpPr>
          <p:nvPr>
            <p:ph type="title" hasCustomPrompt="1"/>
          </p:nvPr>
        </p:nvSpPr>
        <p:spPr>
          <a:xfrm>
            <a:off x="539750" y="541338"/>
            <a:ext cx="5567363" cy="459206"/>
          </a:xfrm>
          <a:prstGeom prst="rect">
            <a:avLst/>
          </a:prstGeom>
        </p:spPr>
        <p:txBody>
          <a:bodyPr lIns="0" tIns="0" rIns="0" bIns="0"/>
          <a:lstStyle>
            <a:lvl1pPr>
              <a:defRPr lang="ru-RU" sz="3200" b="1" kern="1200" smtClean="0">
                <a:solidFill>
                  <a:srgbClr val="333333"/>
                </a:solidFill>
                <a:latin typeface="Arial" charset="0"/>
                <a:ea typeface="Arial" charset="0"/>
                <a:cs typeface="Arial" charset="0"/>
              </a:defRPr>
            </a:lvl1pPr>
          </a:lstStyle>
          <a:p>
            <a:r>
              <a:rPr lang="ru-RU" dirty="0" smtClean="0"/>
              <a:t>Заголовок</a:t>
            </a:r>
            <a:endParaRPr lang="ru-RU" dirty="0"/>
          </a:p>
        </p:txBody>
      </p:sp>
    </p:spTree>
    <p:extLst>
      <p:ext uri="{BB962C8B-B14F-4D97-AF65-F5344CB8AC3E}">
        <p14:creationId xmlns:p14="http://schemas.microsoft.com/office/powerpoint/2010/main" val="4338952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667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sp>
        <p:nvSpPr>
          <p:cNvPr id="10" name="Заголовок 1"/>
          <p:cNvSpPr>
            <a:spLocks noGrp="1"/>
          </p:cNvSpPr>
          <p:nvPr>
            <p:ph type="title" hasCustomPrompt="1"/>
          </p:nvPr>
        </p:nvSpPr>
        <p:spPr>
          <a:xfrm>
            <a:off x="539750" y="541338"/>
            <a:ext cx="5567363" cy="459206"/>
          </a:xfrm>
          <a:prstGeom prst="rect">
            <a:avLst/>
          </a:prstGeom>
        </p:spPr>
        <p:txBody>
          <a:bodyPr lIns="0" tIns="0" rIns="0" bIns="0"/>
          <a:lstStyle>
            <a:lvl1pPr>
              <a:defRPr lang="ru-RU" sz="3200" b="1" kern="1200" smtClean="0">
                <a:solidFill>
                  <a:srgbClr val="333333"/>
                </a:solidFill>
                <a:latin typeface="Arial" charset="0"/>
                <a:ea typeface="Arial" charset="0"/>
                <a:cs typeface="Arial" charset="0"/>
              </a:defRPr>
            </a:lvl1pPr>
          </a:lstStyle>
          <a:p>
            <a:r>
              <a:rPr lang="ru-RU" dirty="0" smtClean="0"/>
              <a:t>Заголовок</a:t>
            </a:r>
            <a:endParaRPr lang="ru-RU" dirty="0"/>
          </a:p>
        </p:txBody>
      </p:sp>
      <p:sp>
        <p:nvSpPr>
          <p:cNvPr id="11" name="Text Placeholder 7"/>
          <p:cNvSpPr>
            <a:spLocks noGrp="1"/>
          </p:cNvSpPr>
          <p:nvPr>
            <p:ph type="body" sz="quarter" idx="14" hasCustomPrompt="1"/>
          </p:nvPr>
        </p:nvSpPr>
        <p:spPr>
          <a:xfrm>
            <a:off x="539749" y="6170204"/>
            <a:ext cx="4733925" cy="146459"/>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smtClean="0"/>
              <a:t>Место для указания источников и сносок</a:t>
            </a:r>
            <a:endParaRPr lang="en-US" dirty="0" smtClean="0"/>
          </a:p>
        </p:txBody>
      </p:sp>
      <p:sp>
        <p:nvSpPr>
          <p:cNvPr id="13" name="Номер слайда 3"/>
          <p:cNvSpPr txBox="1">
            <a:spLocks/>
          </p:cNvSpPr>
          <p:nvPr userDrawn="1"/>
        </p:nvSpPr>
        <p:spPr>
          <a:xfrm>
            <a:off x="8026400" y="6170204"/>
            <a:ext cx="579438" cy="14645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D7563AF-3E27-4699-B4F1-10C22348B958}" type="slidenum">
              <a:rPr lang="ru-RU" sz="700" smtClean="0">
                <a:solidFill>
                  <a:srgbClr val="333333"/>
                </a:solidFill>
                <a:latin typeface="Arial" charset="0"/>
                <a:ea typeface="Arial" charset="0"/>
                <a:cs typeface="Arial" charset="0"/>
              </a:rPr>
              <a:pPr algn="r"/>
              <a:t>‹#›</a:t>
            </a:fld>
            <a:endParaRPr lang="ru-RU" sz="700" dirty="0">
              <a:solidFill>
                <a:srgbClr val="333333"/>
              </a:solidFill>
              <a:latin typeface="Arial" charset="0"/>
              <a:ea typeface="Arial" charset="0"/>
              <a:cs typeface="Arial" charset="0"/>
            </a:endParaRPr>
          </a:p>
        </p:txBody>
      </p:sp>
      <p:sp>
        <p:nvSpPr>
          <p:cNvPr id="8" name="Text Placeholder 7"/>
          <p:cNvSpPr>
            <a:spLocks noGrp="1"/>
          </p:cNvSpPr>
          <p:nvPr>
            <p:ph type="body" sz="quarter" idx="15" hasCustomPrompt="1"/>
          </p:nvPr>
        </p:nvSpPr>
        <p:spPr>
          <a:xfrm>
            <a:off x="539749" y="1981199"/>
            <a:ext cx="3903663" cy="1510863"/>
          </a:xfrm>
          <a:prstGeom prst="rect">
            <a:avLst/>
          </a:prstGeom>
        </p:spPr>
        <p:txBody>
          <a:bodyPr lIns="0" tIns="0" rIns="0" bIns="0"/>
          <a:lstStyle>
            <a:lvl1pPr marL="171450" indent="-171450">
              <a:lnSpc>
                <a:spcPct val="100000"/>
              </a:lnSpc>
              <a:spcBef>
                <a:spcPts val="0"/>
              </a:spcBef>
              <a:buFont typeface="Arial" pitchFamily="34" charset="0"/>
              <a:buChar char="•"/>
              <a:defRPr lang="en-US" sz="1200" kern="1200" dirty="0">
                <a:solidFill>
                  <a:sysClr val="windowText" lastClr="000000"/>
                </a:solidFill>
                <a:latin typeface="Arial" charset="0"/>
                <a:ea typeface="Arial" charset="0"/>
                <a:cs typeface="Arial" charset="0"/>
              </a:defRPr>
            </a:lvl1pPr>
          </a:lstStyle>
          <a:p>
            <a:pPr lvl="0"/>
            <a:r>
              <a:rPr lang="ru-RU" dirty="0" smtClean="0"/>
              <a:t>Текст</a:t>
            </a:r>
            <a:endParaRPr lang="en-US" dirty="0"/>
          </a:p>
        </p:txBody>
      </p:sp>
      <p:sp>
        <p:nvSpPr>
          <p:cNvPr id="9" name="Text Placeholder 7"/>
          <p:cNvSpPr>
            <a:spLocks noGrp="1"/>
          </p:cNvSpPr>
          <p:nvPr>
            <p:ph type="body" sz="quarter" idx="16" hasCustomPrompt="1"/>
          </p:nvPr>
        </p:nvSpPr>
        <p:spPr>
          <a:xfrm>
            <a:off x="4697413" y="1981199"/>
            <a:ext cx="3906837" cy="1510863"/>
          </a:xfrm>
          <a:prstGeom prst="rect">
            <a:avLst/>
          </a:prstGeom>
        </p:spPr>
        <p:txBody>
          <a:bodyPr lIns="0" tIns="0" rIns="0" bIns="0"/>
          <a:lstStyle>
            <a:lvl1pPr marL="171450" indent="-171450">
              <a:lnSpc>
                <a:spcPct val="100000"/>
              </a:lnSpc>
              <a:spcBef>
                <a:spcPts val="0"/>
              </a:spcBef>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dirty="0" smtClean="0"/>
              <a:t>Текст</a:t>
            </a:r>
            <a:endParaRPr lang="en-US" dirty="0"/>
          </a:p>
        </p:txBody>
      </p:sp>
      <p:sp>
        <p:nvSpPr>
          <p:cNvPr id="14" name="Text Placeholder 7"/>
          <p:cNvSpPr>
            <a:spLocks noGrp="1"/>
          </p:cNvSpPr>
          <p:nvPr>
            <p:ph type="body" sz="quarter" idx="17" hasCustomPrompt="1"/>
          </p:nvPr>
        </p:nvSpPr>
        <p:spPr>
          <a:xfrm>
            <a:off x="539749" y="3602256"/>
            <a:ext cx="3903663" cy="1510863"/>
          </a:xfrm>
          <a:prstGeom prst="rect">
            <a:avLst/>
          </a:prstGeom>
        </p:spPr>
        <p:txBody>
          <a:bodyPr lIns="0" tIns="0" rIns="0" bIns="0"/>
          <a:lstStyle>
            <a:lvl1pPr marL="171450" indent="-171450">
              <a:lnSpc>
                <a:spcPct val="100000"/>
              </a:lnSpc>
              <a:spcBef>
                <a:spcPts val="0"/>
              </a:spcBef>
              <a:buFont typeface="Arial" pitchFamily="34" charset="0"/>
              <a:buChar char="•"/>
              <a:defRPr lang="en-US" sz="1200" kern="1200" dirty="0">
                <a:solidFill>
                  <a:sysClr val="windowText" lastClr="000000"/>
                </a:solidFill>
                <a:latin typeface="Arial" charset="0"/>
                <a:ea typeface="Arial" charset="0"/>
                <a:cs typeface="Arial" charset="0"/>
              </a:defRPr>
            </a:lvl1pPr>
          </a:lstStyle>
          <a:p>
            <a:pPr lvl="0"/>
            <a:r>
              <a:rPr lang="ru-RU" dirty="0" smtClean="0"/>
              <a:t>Текст</a:t>
            </a:r>
            <a:endParaRPr lang="en-US" dirty="0"/>
          </a:p>
        </p:txBody>
      </p:sp>
      <p:sp>
        <p:nvSpPr>
          <p:cNvPr id="15" name="Text Placeholder 7"/>
          <p:cNvSpPr>
            <a:spLocks noGrp="1"/>
          </p:cNvSpPr>
          <p:nvPr>
            <p:ph type="body" sz="quarter" idx="18" hasCustomPrompt="1"/>
          </p:nvPr>
        </p:nvSpPr>
        <p:spPr>
          <a:xfrm>
            <a:off x="4697413" y="3602256"/>
            <a:ext cx="3906837" cy="1510863"/>
          </a:xfrm>
          <a:prstGeom prst="rect">
            <a:avLst/>
          </a:prstGeom>
        </p:spPr>
        <p:txBody>
          <a:bodyPr lIns="0" tIns="0" rIns="0" bIns="0"/>
          <a:lstStyle>
            <a:lvl1pPr marL="171450" indent="-171450">
              <a:lnSpc>
                <a:spcPct val="100000"/>
              </a:lnSpc>
              <a:spcBef>
                <a:spcPts val="0"/>
              </a:spcBef>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dirty="0" smtClean="0"/>
              <a:t>Текст</a:t>
            </a:r>
            <a:endParaRPr lang="en-US" dirty="0"/>
          </a:p>
        </p:txBody>
      </p:sp>
    </p:spTree>
    <p:extLst>
      <p:ext uri="{BB962C8B-B14F-4D97-AF65-F5344CB8AC3E}">
        <p14:creationId xmlns:p14="http://schemas.microsoft.com/office/powerpoint/2010/main" val="42266185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Диаграмма 1">
    <p:spTree>
      <p:nvGrpSpPr>
        <p:cNvPr id="1" name=""/>
        <p:cNvGrpSpPr/>
        <p:nvPr/>
      </p:nvGrpSpPr>
      <p:grpSpPr>
        <a:xfrm>
          <a:off x="0" y="0"/>
          <a:ext cx="0" cy="0"/>
          <a:chOff x="0" y="0"/>
          <a:chExt cx="0" cy="0"/>
        </a:xfrm>
      </p:grpSpPr>
      <p:sp>
        <p:nvSpPr>
          <p:cNvPr id="17" name="Text Placeholder 7"/>
          <p:cNvSpPr>
            <a:spLocks noGrp="1"/>
          </p:cNvSpPr>
          <p:nvPr>
            <p:ph type="body" sz="quarter" idx="11" hasCustomPrompt="1"/>
          </p:nvPr>
        </p:nvSpPr>
        <p:spPr>
          <a:xfrm>
            <a:off x="539750" y="4690241"/>
            <a:ext cx="3903664" cy="932684"/>
          </a:xfrm>
          <a:prstGeom prst="rect">
            <a:avLst/>
          </a:prstGeom>
        </p:spPr>
        <p:txBody>
          <a:bodyPr lIns="0" tIns="0" rIns="0" bIns="0"/>
          <a:lstStyle>
            <a:lvl1pPr marL="0" indent="0">
              <a:lnSpc>
                <a:spcPct val="100000"/>
              </a:lnSpc>
              <a:spcBef>
                <a:spcPts val="0"/>
              </a:spcBef>
              <a:buFontTx/>
              <a:buNone/>
              <a:defRPr sz="1200">
                <a:solidFill>
                  <a:srgbClr val="333333"/>
                </a:solidFill>
                <a:latin typeface="Arial" charset="0"/>
                <a:ea typeface="Arial" charset="0"/>
                <a:cs typeface="Arial" charset="0"/>
              </a:defRPr>
            </a:lvl1pPr>
          </a:lstStyle>
          <a:p>
            <a:pPr lvl="0"/>
            <a:r>
              <a:rPr lang="ru-RU" dirty="0" smtClean="0"/>
              <a:t>Текст</a:t>
            </a:r>
            <a:endParaRPr lang="en-US" dirty="0"/>
          </a:p>
        </p:txBody>
      </p:sp>
      <p:sp>
        <p:nvSpPr>
          <p:cNvPr id="18" name="Text Placeholder 7"/>
          <p:cNvSpPr>
            <a:spLocks noGrp="1"/>
          </p:cNvSpPr>
          <p:nvPr>
            <p:ph type="body" sz="quarter" idx="15" hasCustomPrompt="1"/>
          </p:nvPr>
        </p:nvSpPr>
        <p:spPr>
          <a:xfrm>
            <a:off x="4691614" y="4690241"/>
            <a:ext cx="3914224" cy="932684"/>
          </a:xfrm>
          <a:prstGeom prst="rect">
            <a:avLst/>
          </a:prstGeom>
        </p:spPr>
        <p:txBody>
          <a:bodyPr lIns="0" tIns="0" rIns="0" bIns="0"/>
          <a:lstStyle>
            <a:lvl1pPr marL="0" indent="0">
              <a:lnSpc>
                <a:spcPct val="100000"/>
              </a:lnSpc>
              <a:spcBef>
                <a:spcPts val="0"/>
              </a:spcBef>
              <a:buFontTx/>
              <a:buNone/>
              <a:defRPr sz="1200">
                <a:solidFill>
                  <a:srgbClr val="333333"/>
                </a:solidFill>
                <a:latin typeface="Arial" charset="0"/>
                <a:ea typeface="Arial" charset="0"/>
                <a:cs typeface="Arial" charset="0"/>
              </a:defRPr>
            </a:lvl1pPr>
          </a:lstStyle>
          <a:p>
            <a:pPr lvl="0"/>
            <a:r>
              <a:rPr lang="ru-RU" dirty="0" smtClean="0"/>
              <a:t>Текст</a:t>
            </a:r>
            <a:endParaRPr lang="en-US" dirty="0"/>
          </a:p>
        </p:txBody>
      </p:sp>
      <p:sp>
        <p:nvSpPr>
          <p:cNvPr id="19" name="Chart Placeholder 4"/>
          <p:cNvSpPr>
            <a:spLocks noGrp="1"/>
          </p:cNvSpPr>
          <p:nvPr>
            <p:ph type="chart" sz="quarter" idx="16"/>
          </p:nvPr>
        </p:nvSpPr>
        <p:spPr>
          <a:xfrm>
            <a:off x="539750" y="1981201"/>
            <a:ext cx="3903663" cy="2376488"/>
          </a:xfrm>
          <a:prstGeom prst="rect">
            <a:avLst/>
          </a:prstGeom>
        </p:spPr>
        <p:txBody>
          <a:bodyPr/>
          <a:lstStyle>
            <a:lvl1pPr marL="0" indent="0">
              <a:buFontTx/>
              <a:buNone/>
              <a:defRPr sz="700">
                <a:latin typeface="Arial" charset="0"/>
                <a:ea typeface="Arial" charset="0"/>
                <a:cs typeface="Arial" charset="0"/>
              </a:defRPr>
            </a:lvl1pPr>
          </a:lstStyle>
          <a:p>
            <a:endParaRPr lang="en-US" dirty="0"/>
          </a:p>
        </p:txBody>
      </p:sp>
      <p:sp>
        <p:nvSpPr>
          <p:cNvPr id="20" name="Chart Placeholder 4"/>
          <p:cNvSpPr>
            <a:spLocks noGrp="1"/>
          </p:cNvSpPr>
          <p:nvPr>
            <p:ph type="chart" sz="quarter" idx="17"/>
          </p:nvPr>
        </p:nvSpPr>
        <p:spPr>
          <a:xfrm>
            <a:off x="4692641" y="1981201"/>
            <a:ext cx="3913198" cy="2376488"/>
          </a:xfrm>
          <a:prstGeom prst="rect">
            <a:avLst/>
          </a:prstGeom>
        </p:spPr>
        <p:txBody>
          <a:bodyPr/>
          <a:lstStyle>
            <a:lvl1pPr marL="0" indent="0">
              <a:buFontTx/>
              <a:buNone/>
              <a:defRPr sz="700">
                <a:latin typeface="Arial" charset="0"/>
                <a:ea typeface="Arial" charset="0"/>
                <a:cs typeface="Arial" charset="0"/>
              </a:defRPr>
            </a:lvl1pPr>
          </a:lstStyle>
          <a:p>
            <a:endParaRPr lang="en-US" dirty="0"/>
          </a:p>
        </p:txBody>
      </p:sp>
      <p:sp>
        <p:nvSpPr>
          <p:cNvPr id="9" name="Заголовок 1"/>
          <p:cNvSpPr>
            <a:spLocks noGrp="1"/>
          </p:cNvSpPr>
          <p:nvPr>
            <p:ph type="title" hasCustomPrompt="1"/>
          </p:nvPr>
        </p:nvSpPr>
        <p:spPr>
          <a:xfrm>
            <a:off x="539750" y="541338"/>
            <a:ext cx="5567363" cy="459206"/>
          </a:xfrm>
          <a:prstGeom prst="rect">
            <a:avLst/>
          </a:prstGeom>
        </p:spPr>
        <p:txBody>
          <a:bodyPr lIns="0" tIns="0" rIns="0" bIns="0"/>
          <a:lstStyle>
            <a:lvl1pPr>
              <a:defRPr lang="ru-RU" sz="3200" b="1" kern="1200" smtClean="0">
                <a:solidFill>
                  <a:srgbClr val="333333"/>
                </a:solidFill>
                <a:latin typeface="Arial" charset="0"/>
                <a:ea typeface="Arial" charset="0"/>
                <a:cs typeface="Arial" charset="0"/>
              </a:defRPr>
            </a:lvl1pPr>
          </a:lstStyle>
          <a:p>
            <a:r>
              <a:rPr lang="ru-RU" dirty="0" smtClean="0"/>
              <a:t>Заголовок</a:t>
            </a:r>
            <a:endParaRPr lang="ru-RU" dirty="0"/>
          </a:p>
        </p:txBody>
      </p:sp>
      <p:sp>
        <p:nvSpPr>
          <p:cNvPr id="12" name="Text Placeholder 7"/>
          <p:cNvSpPr>
            <a:spLocks noGrp="1"/>
          </p:cNvSpPr>
          <p:nvPr>
            <p:ph type="body" sz="quarter" idx="14" hasCustomPrompt="1"/>
          </p:nvPr>
        </p:nvSpPr>
        <p:spPr>
          <a:xfrm>
            <a:off x="539749" y="6170204"/>
            <a:ext cx="4733925" cy="146459"/>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smtClean="0"/>
              <a:t>Место для указания источников и сносок</a:t>
            </a:r>
            <a:endParaRPr lang="en-US" dirty="0" smtClean="0"/>
          </a:p>
        </p:txBody>
      </p:sp>
      <p:sp>
        <p:nvSpPr>
          <p:cNvPr id="14" name="Номер слайда 3"/>
          <p:cNvSpPr txBox="1">
            <a:spLocks/>
          </p:cNvSpPr>
          <p:nvPr userDrawn="1"/>
        </p:nvSpPr>
        <p:spPr>
          <a:xfrm>
            <a:off x="8026400" y="6170204"/>
            <a:ext cx="579438" cy="14645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D7563AF-3E27-4699-B4F1-10C22348B958}" type="slidenum">
              <a:rPr lang="ru-RU" sz="700" smtClean="0">
                <a:solidFill>
                  <a:srgbClr val="333333"/>
                </a:solidFill>
                <a:latin typeface="Arial" charset="0"/>
                <a:ea typeface="Arial" charset="0"/>
                <a:cs typeface="Arial" charset="0"/>
              </a:rPr>
              <a:pPr algn="r"/>
              <a:t>‹#›</a:t>
            </a:fld>
            <a:endParaRPr lang="ru-RU" sz="700" dirty="0">
              <a:solidFill>
                <a:srgbClr val="333333"/>
              </a:solidFill>
              <a:latin typeface="Arial" charset="0"/>
              <a:ea typeface="Arial" charset="0"/>
              <a:cs typeface="Arial" charset="0"/>
            </a:endParaRPr>
          </a:p>
        </p:txBody>
      </p:sp>
    </p:spTree>
    <p:extLst>
      <p:ext uri="{BB962C8B-B14F-4D97-AF65-F5344CB8AC3E}">
        <p14:creationId xmlns:p14="http://schemas.microsoft.com/office/powerpoint/2010/main" val="1532149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Диаграмма 2">
    <p:spTree>
      <p:nvGrpSpPr>
        <p:cNvPr id="1" name=""/>
        <p:cNvGrpSpPr/>
        <p:nvPr/>
      </p:nvGrpSpPr>
      <p:grpSpPr>
        <a:xfrm>
          <a:off x="0" y="0"/>
          <a:ext cx="0" cy="0"/>
          <a:chOff x="0" y="0"/>
          <a:chExt cx="0" cy="0"/>
        </a:xfrm>
      </p:grpSpPr>
      <p:sp>
        <p:nvSpPr>
          <p:cNvPr id="9" name="Content Placeholder 2"/>
          <p:cNvSpPr>
            <a:spLocks noGrp="1"/>
          </p:cNvSpPr>
          <p:nvPr>
            <p:ph idx="18" hasCustomPrompt="1"/>
          </p:nvPr>
        </p:nvSpPr>
        <p:spPr>
          <a:xfrm>
            <a:off x="539749" y="1981200"/>
            <a:ext cx="3903663" cy="3639207"/>
          </a:xfrm>
          <a:prstGeom prst="rect">
            <a:avLst/>
          </a:prstGeom>
        </p:spPr>
        <p:txBody>
          <a:bodyPr/>
          <a:lstStyle>
            <a:lvl1pPr marL="0" indent="0">
              <a:buNone/>
              <a:defRPr lang="en-US" sz="700" kern="1200" dirty="0" smtClean="0">
                <a:solidFill>
                  <a:srgbClr val="333333"/>
                </a:solidFill>
                <a:latin typeface="Arial" charset="0"/>
                <a:ea typeface="Arial" charset="0"/>
                <a:cs typeface="Arial" charset="0"/>
              </a:defRPr>
            </a:lvl1pPr>
            <a:lvl2pPr>
              <a:defRPr lang="en-US" sz="1200" kern="1200" dirty="0" smtClean="0">
                <a:solidFill>
                  <a:srgbClr val="333333"/>
                </a:solidFill>
                <a:latin typeface="Arial" charset="0"/>
                <a:ea typeface="Arial" charset="0"/>
                <a:cs typeface="Arial" charset="0"/>
              </a:defRPr>
            </a:lvl2pPr>
            <a:lvl3pPr>
              <a:defRPr lang="en-US" sz="1200" kern="1200" dirty="0" smtClean="0">
                <a:solidFill>
                  <a:srgbClr val="333333"/>
                </a:solidFill>
                <a:latin typeface="Arial" charset="0"/>
                <a:ea typeface="Arial" charset="0"/>
                <a:cs typeface="Arial" charset="0"/>
              </a:defRPr>
            </a:lvl3pPr>
            <a:lvl4pPr>
              <a:defRPr lang="en-US" sz="1200" kern="1200" dirty="0" smtClean="0">
                <a:solidFill>
                  <a:srgbClr val="333333"/>
                </a:solidFill>
                <a:latin typeface="Arial" charset="0"/>
                <a:ea typeface="Arial" charset="0"/>
                <a:cs typeface="Arial" charset="0"/>
              </a:defRPr>
            </a:lvl4pPr>
            <a:lvl5pPr>
              <a:defRPr lang="en-US" sz="1200" kern="1200" dirty="0">
                <a:solidFill>
                  <a:srgbClr val="333333"/>
                </a:solidFill>
                <a:latin typeface="Arial" charset="0"/>
                <a:ea typeface="Arial" charset="0"/>
                <a:cs typeface="Arial" charset="0"/>
              </a:defRPr>
            </a:lvl5pPr>
          </a:lstStyle>
          <a:p>
            <a:pPr lvl="0"/>
            <a:r>
              <a:rPr lang="ru-RU" dirty="0" smtClean="0"/>
              <a:t>Контент</a:t>
            </a:r>
            <a:endParaRPr lang="en-US" dirty="0" smtClean="0"/>
          </a:p>
        </p:txBody>
      </p:sp>
      <p:sp>
        <p:nvSpPr>
          <p:cNvPr id="12" name="Заголовок 1"/>
          <p:cNvSpPr>
            <a:spLocks noGrp="1"/>
          </p:cNvSpPr>
          <p:nvPr>
            <p:ph type="title" hasCustomPrompt="1"/>
          </p:nvPr>
        </p:nvSpPr>
        <p:spPr>
          <a:xfrm>
            <a:off x="539750" y="541338"/>
            <a:ext cx="5567363" cy="459206"/>
          </a:xfrm>
          <a:prstGeom prst="rect">
            <a:avLst/>
          </a:prstGeom>
        </p:spPr>
        <p:txBody>
          <a:bodyPr lIns="0" tIns="0" rIns="0" bIns="0"/>
          <a:lstStyle>
            <a:lvl1pPr>
              <a:defRPr lang="ru-RU" sz="3200" b="1" kern="1200" smtClean="0">
                <a:solidFill>
                  <a:srgbClr val="333333"/>
                </a:solidFill>
                <a:latin typeface="Arial" charset="0"/>
                <a:ea typeface="Arial" charset="0"/>
                <a:cs typeface="Arial" charset="0"/>
              </a:defRPr>
            </a:lvl1pPr>
          </a:lstStyle>
          <a:p>
            <a:r>
              <a:rPr lang="ru-RU" dirty="0" smtClean="0"/>
              <a:t>Заголовок</a:t>
            </a:r>
            <a:endParaRPr lang="ru-RU" dirty="0"/>
          </a:p>
        </p:txBody>
      </p:sp>
      <p:sp>
        <p:nvSpPr>
          <p:cNvPr id="13" name="Text Placeholder 7"/>
          <p:cNvSpPr>
            <a:spLocks noGrp="1"/>
          </p:cNvSpPr>
          <p:nvPr>
            <p:ph type="body" sz="quarter" idx="14" hasCustomPrompt="1"/>
          </p:nvPr>
        </p:nvSpPr>
        <p:spPr>
          <a:xfrm>
            <a:off x="539749" y="6170204"/>
            <a:ext cx="4733925" cy="146459"/>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smtClean="0"/>
              <a:t>Место для указания источников и сносок</a:t>
            </a:r>
            <a:endParaRPr lang="en-US" dirty="0" smtClean="0"/>
          </a:p>
        </p:txBody>
      </p:sp>
      <p:sp>
        <p:nvSpPr>
          <p:cNvPr id="14" name="Номер слайда 3"/>
          <p:cNvSpPr txBox="1">
            <a:spLocks/>
          </p:cNvSpPr>
          <p:nvPr userDrawn="1"/>
        </p:nvSpPr>
        <p:spPr>
          <a:xfrm>
            <a:off x="8026400" y="6170204"/>
            <a:ext cx="579438" cy="14645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D7563AF-3E27-4699-B4F1-10C22348B958}" type="slidenum">
              <a:rPr lang="ru-RU" sz="700" smtClean="0">
                <a:solidFill>
                  <a:srgbClr val="333333"/>
                </a:solidFill>
                <a:latin typeface="Arial" charset="0"/>
                <a:ea typeface="Arial" charset="0"/>
                <a:cs typeface="Arial" charset="0"/>
              </a:rPr>
              <a:pPr algn="r"/>
              <a:t>‹#›</a:t>
            </a:fld>
            <a:endParaRPr lang="ru-RU" sz="700" dirty="0">
              <a:solidFill>
                <a:srgbClr val="333333"/>
              </a:solidFill>
              <a:latin typeface="Arial" charset="0"/>
              <a:ea typeface="Arial" charset="0"/>
              <a:cs typeface="Arial" charset="0"/>
            </a:endParaRPr>
          </a:p>
        </p:txBody>
      </p:sp>
      <p:sp>
        <p:nvSpPr>
          <p:cNvPr id="15" name="Content Placeholder 2"/>
          <p:cNvSpPr>
            <a:spLocks noGrp="1"/>
          </p:cNvSpPr>
          <p:nvPr>
            <p:ph idx="19" hasCustomPrompt="1"/>
          </p:nvPr>
        </p:nvSpPr>
        <p:spPr>
          <a:xfrm>
            <a:off x="4697413" y="1981200"/>
            <a:ext cx="3908425" cy="3639207"/>
          </a:xfrm>
          <a:prstGeom prst="rect">
            <a:avLst/>
          </a:prstGeom>
        </p:spPr>
        <p:txBody>
          <a:bodyPr/>
          <a:lstStyle>
            <a:lvl1pPr marL="0" indent="0">
              <a:buNone/>
              <a:defRPr lang="en-US" sz="700" kern="1200" dirty="0" smtClean="0">
                <a:solidFill>
                  <a:srgbClr val="333333"/>
                </a:solidFill>
                <a:latin typeface="Arial" charset="0"/>
                <a:ea typeface="Arial" charset="0"/>
                <a:cs typeface="Arial" charset="0"/>
              </a:defRPr>
            </a:lvl1pPr>
            <a:lvl2pPr>
              <a:defRPr lang="en-US" sz="1200" kern="1200" dirty="0" smtClean="0">
                <a:solidFill>
                  <a:srgbClr val="333333"/>
                </a:solidFill>
                <a:latin typeface="Arial" charset="0"/>
                <a:ea typeface="Arial" charset="0"/>
                <a:cs typeface="Arial" charset="0"/>
              </a:defRPr>
            </a:lvl2pPr>
            <a:lvl3pPr>
              <a:defRPr lang="en-US" sz="1200" kern="1200" dirty="0" smtClean="0">
                <a:solidFill>
                  <a:srgbClr val="333333"/>
                </a:solidFill>
                <a:latin typeface="Arial" charset="0"/>
                <a:ea typeface="Arial" charset="0"/>
                <a:cs typeface="Arial" charset="0"/>
              </a:defRPr>
            </a:lvl3pPr>
            <a:lvl4pPr>
              <a:defRPr lang="en-US" sz="1200" kern="1200" dirty="0" smtClean="0">
                <a:solidFill>
                  <a:srgbClr val="333333"/>
                </a:solidFill>
                <a:latin typeface="Arial" charset="0"/>
                <a:ea typeface="Arial" charset="0"/>
                <a:cs typeface="Arial" charset="0"/>
              </a:defRPr>
            </a:lvl4pPr>
            <a:lvl5pPr>
              <a:defRPr lang="en-US" sz="1200" kern="1200" dirty="0">
                <a:solidFill>
                  <a:srgbClr val="333333"/>
                </a:solidFill>
                <a:latin typeface="Arial" charset="0"/>
                <a:ea typeface="Arial" charset="0"/>
                <a:cs typeface="Arial" charset="0"/>
              </a:defRPr>
            </a:lvl5pPr>
          </a:lstStyle>
          <a:p>
            <a:pPr lvl="0"/>
            <a:r>
              <a:rPr lang="ru-RU" dirty="0" smtClean="0"/>
              <a:t>Контент</a:t>
            </a:r>
            <a:endParaRPr lang="en-US" dirty="0" smtClean="0"/>
          </a:p>
        </p:txBody>
      </p:sp>
    </p:spTree>
    <p:extLst>
      <p:ext uri="{BB962C8B-B14F-4D97-AF65-F5344CB8AC3E}">
        <p14:creationId xmlns:p14="http://schemas.microsoft.com/office/powerpoint/2010/main" val="11311119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Заключительный слайд">
    <p:spTree>
      <p:nvGrpSpPr>
        <p:cNvPr id="1" name=""/>
        <p:cNvGrpSpPr/>
        <p:nvPr/>
      </p:nvGrpSpPr>
      <p:grpSpPr>
        <a:xfrm>
          <a:off x="0" y="0"/>
          <a:ext cx="0" cy="0"/>
          <a:chOff x="0" y="0"/>
          <a:chExt cx="0" cy="0"/>
        </a:xfrm>
      </p:grpSpPr>
      <p:sp>
        <p:nvSpPr>
          <p:cNvPr id="7" name="Text Placeholder 7"/>
          <p:cNvSpPr>
            <a:spLocks noGrp="1"/>
          </p:cNvSpPr>
          <p:nvPr>
            <p:ph type="body" sz="quarter" idx="11" hasCustomPrompt="1"/>
          </p:nvPr>
        </p:nvSpPr>
        <p:spPr>
          <a:xfrm>
            <a:off x="539749" y="1981200"/>
            <a:ext cx="4733926" cy="1999593"/>
          </a:xfrm>
          <a:prstGeom prst="rect">
            <a:avLst/>
          </a:prstGeom>
        </p:spPr>
        <p:txBody>
          <a:bodyPr lIns="0" tIns="0" rIns="0" bIns="0"/>
          <a:lstStyle>
            <a:lvl1pPr marL="0" indent="0">
              <a:lnSpc>
                <a:spcPct val="90000"/>
              </a:lnSpc>
              <a:spcBef>
                <a:spcPts val="0"/>
              </a:spcBef>
              <a:buFontTx/>
              <a:buNone/>
              <a:defRPr lang="en-US" sz="4600" b="1" kern="1200" dirty="0">
                <a:solidFill>
                  <a:srgbClr val="333333"/>
                </a:solidFill>
                <a:latin typeface="Arial" pitchFamily="34" charset="0"/>
                <a:ea typeface="Rosatom Light" pitchFamily="34" charset="-52"/>
                <a:cs typeface="Arial" pitchFamily="34" charset="0"/>
              </a:defRPr>
            </a:lvl1pPr>
          </a:lstStyle>
          <a:p>
            <a:pPr lvl="0"/>
            <a:r>
              <a:rPr lang="ru-RU" dirty="0" smtClean="0"/>
              <a:t>Заголовок</a:t>
            </a:r>
            <a:endParaRPr lang="en-US" dirty="0"/>
          </a:p>
        </p:txBody>
      </p:sp>
      <p:sp>
        <p:nvSpPr>
          <p:cNvPr id="4" name="Текст 4"/>
          <p:cNvSpPr>
            <a:spLocks noGrp="1"/>
          </p:cNvSpPr>
          <p:nvPr>
            <p:ph type="body" sz="quarter" idx="12" hasCustomPrompt="1"/>
          </p:nvPr>
        </p:nvSpPr>
        <p:spPr>
          <a:xfrm>
            <a:off x="539750" y="6088743"/>
            <a:ext cx="4733925" cy="227920"/>
          </a:xfrm>
          <a:prstGeom prst="rect">
            <a:avLst/>
          </a:prstGeom>
        </p:spPr>
        <p:txBody>
          <a:bodyPr lIns="0" tIns="0" rIns="0" bIns="0" anchor="b"/>
          <a:lstStyle>
            <a:lvl1pPr marL="0" indent="0">
              <a:lnSpc>
                <a:spcPct val="100000"/>
              </a:lnSpc>
              <a:spcBef>
                <a:spcPts val="0"/>
              </a:spcBef>
              <a:buNone/>
              <a:defRPr sz="1200" b="1">
                <a:solidFill>
                  <a:srgbClr val="333333"/>
                </a:solidFill>
                <a:latin typeface="Arial" pitchFamily="34" charset="0"/>
                <a:cs typeface="Arial" pitchFamily="34" charset="0"/>
              </a:defRPr>
            </a:lvl1pPr>
          </a:lstStyle>
          <a:p>
            <a:pPr lvl="0"/>
            <a:r>
              <a:rPr lang="ru-RU" dirty="0" smtClean="0"/>
              <a:t>Дата</a:t>
            </a:r>
            <a:endParaRPr lang="ru-RU" dirty="0"/>
          </a:p>
        </p:txBody>
      </p:sp>
      <p:sp>
        <p:nvSpPr>
          <p:cNvPr id="5" name="Текст 4"/>
          <p:cNvSpPr>
            <a:spLocks noGrp="1"/>
          </p:cNvSpPr>
          <p:nvPr>
            <p:ph type="body" sz="quarter" idx="13" hasCustomPrompt="1"/>
          </p:nvPr>
        </p:nvSpPr>
        <p:spPr>
          <a:xfrm>
            <a:off x="539750" y="4820307"/>
            <a:ext cx="4733925" cy="1264127"/>
          </a:xfrm>
          <a:prstGeom prst="rect">
            <a:avLst/>
          </a:prstGeom>
        </p:spPr>
        <p:txBody>
          <a:bodyPr lIns="0" tIns="0" rIns="0" bIns="0" anchor="ctr"/>
          <a:lstStyle>
            <a:lvl1pPr marL="0" indent="0">
              <a:lnSpc>
                <a:spcPct val="100000"/>
              </a:lnSpc>
              <a:spcBef>
                <a:spcPts val="0"/>
              </a:spcBef>
              <a:buNone/>
              <a:defRPr sz="1200">
                <a:solidFill>
                  <a:srgbClr val="333333"/>
                </a:solidFill>
                <a:latin typeface="Arial" pitchFamily="34" charset="0"/>
                <a:cs typeface="Arial" pitchFamily="34" charset="0"/>
              </a:defRPr>
            </a:lvl1pPr>
          </a:lstStyle>
          <a:p>
            <a:pPr lvl="0"/>
            <a:r>
              <a:rPr lang="ru-RU" dirty="0" smtClean="0"/>
              <a:t>Основная информация</a:t>
            </a:r>
            <a:endParaRPr lang="ru-RU" dirty="0"/>
          </a:p>
        </p:txBody>
      </p:sp>
      <p:sp>
        <p:nvSpPr>
          <p:cNvPr id="6" name="Текст 4"/>
          <p:cNvSpPr>
            <a:spLocks noGrp="1"/>
          </p:cNvSpPr>
          <p:nvPr>
            <p:ph type="body" sz="quarter" idx="14" hasCustomPrompt="1"/>
          </p:nvPr>
        </p:nvSpPr>
        <p:spPr>
          <a:xfrm>
            <a:off x="539750" y="4357688"/>
            <a:ext cx="4733925" cy="227920"/>
          </a:xfrm>
          <a:prstGeom prst="rect">
            <a:avLst/>
          </a:prstGeom>
        </p:spPr>
        <p:txBody>
          <a:bodyPr lIns="0" tIns="0" rIns="0" bIns="0"/>
          <a:lstStyle>
            <a:lvl1pPr marL="0" indent="0">
              <a:lnSpc>
                <a:spcPct val="100000"/>
              </a:lnSpc>
              <a:spcBef>
                <a:spcPts val="0"/>
              </a:spcBef>
              <a:buNone/>
              <a:defRPr sz="1600" b="1">
                <a:solidFill>
                  <a:srgbClr val="333333"/>
                </a:solidFill>
                <a:latin typeface="Arial" pitchFamily="34" charset="0"/>
                <a:cs typeface="Arial" pitchFamily="34" charset="0"/>
              </a:defRPr>
            </a:lvl1pPr>
          </a:lstStyle>
          <a:p>
            <a:pPr lvl="0"/>
            <a:r>
              <a:rPr lang="ru-RU" dirty="0" smtClean="0"/>
              <a:t>ФИО</a:t>
            </a:r>
            <a:endParaRPr lang="ru-RU" dirty="0"/>
          </a:p>
        </p:txBody>
      </p:sp>
      <p:sp>
        <p:nvSpPr>
          <p:cNvPr id="8" name="Текст 4"/>
          <p:cNvSpPr>
            <a:spLocks noGrp="1"/>
          </p:cNvSpPr>
          <p:nvPr>
            <p:ph type="body" sz="quarter" idx="15" hasCustomPrompt="1"/>
          </p:nvPr>
        </p:nvSpPr>
        <p:spPr>
          <a:xfrm>
            <a:off x="539750" y="4585608"/>
            <a:ext cx="4733925" cy="227920"/>
          </a:xfrm>
          <a:prstGeom prst="rect">
            <a:avLst/>
          </a:prstGeom>
        </p:spPr>
        <p:txBody>
          <a:bodyPr lIns="0" tIns="0" rIns="0" bIns="0"/>
          <a:lstStyle>
            <a:lvl1pPr marL="0" indent="0">
              <a:lnSpc>
                <a:spcPct val="100000"/>
              </a:lnSpc>
              <a:spcBef>
                <a:spcPts val="0"/>
              </a:spcBef>
              <a:buNone/>
              <a:defRPr sz="1600">
                <a:solidFill>
                  <a:srgbClr val="333333"/>
                </a:solidFill>
                <a:latin typeface="Arial" pitchFamily="34" charset="0"/>
                <a:cs typeface="Arial" pitchFamily="34" charset="0"/>
              </a:defRPr>
            </a:lvl1pPr>
          </a:lstStyle>
          <a:p>
            <a:pPr lvl="0"/>
            <a:r>
              <a:rPr lang="ru-RU" dirty="0" smtClean="0"/>
              <a:t>Должность</a:t>
            </a:r>
            <a:endParaRPr lang="ru-RU" dirty="0"/>
          </a:p>
        </p:txBody>
      </p:sp>
    </p:spTree>
    <p:extLst>
      <p:ext uri="{BB962C8B-B14F-4D97-AF65-F5344CB8AC3E}">
        <p14:creationId xmlns:p14="http://schemas.microsoft.com/office/powerpoint/2010/main" val="23682483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Picture 2" descr="E:\Дизайн\Логотип\АТЦ Росатома_лого\АО АТЦ РОСАТОМА\Полное наименование\Обновленные\АО АТЦ РОСАТОМА (п)_горизонтал_рус.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22707" y="454025"/>
            <a:ext cx="3360907" cy="993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07329"/>
      </p:ext>
    </p:extLst>
  </p:cSld>
  <p:clrMap bg1="lt1" tx1="dk1" bg2="lt2" tx2="dk2" accent1="accent1" accent2="accent2" accent3="accent3" accent4="accent4" accent5="accent5" accent6="accent6" hlink="hlink" folHlink="folHlink"/>
  <p:sldLayoutIdLst>
    <p:sldLayoutId id="2147483684" r:id="rId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2517841"/>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2" descr="E:\Дизайн\Логотип\АТЦ Росатома_лого\АО АТЦ РОСАТОМА\Полное наименование\Обновленные\АО АТЦ РОСАТОМА (п)_горизонтал_рус.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141825" y="468837"/>
            <a:ext cx="1501839" cy="44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114864"/>
      </p:ext>
    </p:extLst>
  </p:cSld>
  <p:clrMap bg1="lt1" tx1="dk1" bg2="lt2" tx2="dk2" accent1="accent1" accent2="accent2" accent3="accent3" accent4="accent4" accent5="accent5" accent6="accent6" hlink="hlink" folHlink="folHlink"/>
  <p:sldLayoutIdLst>
    <p:sldLayoutId id="2147483693" r:id="rId1"/>
    <p:sldLayoutId id="2147483712" r:id="rId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E:\Дизайн\Логотип\АТЦ Росатома_лого\АО АТЦ РОСАТОМА\Полное наименование\Обновленные\АО АТЦ РОСАТОМА (п)_горизонтал_рус.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141825" y="477629"/>
            <a:ext cx="1501839" cy="44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74827"/>
      </p:ext>
    </p:extLst>
  </p:cSld>
  <p:clrMap bg1="lt1" tx1="dk1" bg2="lt2" tx2="dk2" accent1="accent1" accent2="accent2" accent3="accent3" accent4="accent4" accent5="accent5" accent6="accent6" hlink="hlink" folHlink="folHlink"/>
  <p:sldLayoutIdLst>
    <p:sldLayoutId id="2147483696" r:id="rId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E:\Дизайн\Логотип\АТЦ Росатома_лого\АО АТЦ РОСАТОМА\Полное наименование\Обновленные\АО АТЦ РОСАТОМА (п)_горизонтал_рус.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141825" y="477629"/>
            <a:ext cx="1501839" cy="44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830227"/>
      </p:ext>
    </p:extLst>
  </p:cSld>
  <p:clrMap bg1="lt1" tx1="dk1" bg2="lt2" tx2="dk2" accent1="accent1" accent2="accent2" accent3="accent3" accent4="accent4" accent5="accent5" accent6="accent6" hlink="hlink" folHlink="folHlink"/>
  <p:sldLayoutIdLst>
    <p:sldLayoutId id="2147483699" r:id="rId1"/>
    <p:sldLayoutId id="2147483701" r:id="rId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descr="E:\Дизайн\Логотип\АТЦ Росатома_лого\АО АТЦ РОСАТОМА\Полное наименование\Обновленные\АО АТЦ РОСАТОМА (п)_горизонтал_рус.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141825" y="477629"/>
            <a:ext cx="1501839" cy="44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17192"/>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770024"/>
      </p:ext>
    </p:extLst>
  </p:cSld>
  <p:clrMap bg1="lt1" tx1="dk1" bg2="lt2" tx2="dk2" accent1="accent1" accent2="accent2" accent3="accent3" accent4="accent4" accent5="accent5" accent6="accent6" hlink="hlink" folHlink="folHlink"/>
  <p:sldLayoutIdLst>
    <p:sldLayoutId id="2147483711" r:id="rId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8.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_____Microsoft_Excel_97-20031.xls"/><Relationship Id="rId5" Type="http://schemas.openxmlformats.org/officeDocument/2006/relationships/oleObject" Target="../embeddings/oleObject2.bin"/><Relationship Id="rId4" Type="http://schemas.openxmlformats.org/officeDocument/2006/relationships/image" Target="../media/image27.emf"/></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1.emf"/><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jpe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3"/>
          </p:nvPr>
        </p:nvSpPr>
        <p:spPr>
          <a:xfrm>
            <a:off x="228600" y="3939989"/>
            <a:ext cx="7059706" cy="1317812"/>
          </a:xfrm>
        </p:spPr>
        <p:txBody>
          <a:bodyPr/>
          <a:lstStyle/>
          <a:p>
            <a:pPr marL="82550" indent="-82550">
              <a:lnSpc>
                <a:spcPct val="100000"/>
              </a:lnSpc>
              <a:spcBef>
                <a:spcPts val="0"/>
              </a:spcBef>
              <a:spcAft>
                <a:spcPts val="0"/>
              </a:spcAft>
            </a:pPr>
            <a:r>
              <a:rPr lang="ru-RU" sz="2000" i="1" dirty="0" smtClean="0">
                <a:solidFill>
                  <a:srgbClr val="FF0000"/>
                </a:solidFill>
              </a:rPr>
              <a:t>Международный научно-практический  семинар </a:t>
            </a:r>
          </a:p>
          <a:p>
            <a:pPr marL="82550" indent="-82550">
              <a:lnSpc>
                <a:spcPct val="100000"/>
              </a:lnSpc>
              <a:spcBef>
                <a:spcPts val="0"/>
              </a:spcBef>
              <a:spcAft>
                <a:spcPts val="0"/>
              </a:spcAft>
            </a:pPr>
            <a:r>
              <a:rPr lang="ru-RU" sz="2000" i="1" dirty="0" smtClean="0">
                <a:solidFill>
                  <a:srgbClr val="FF0000"/>
                </a:solidFill>
              </a:rPr>
              <a:t>«О</a:t>
            </a:r>
            <a:r>
              <a:rPr lang="ru-RU" sz="2000" dirty="0" smtClean="0">
                <a:solidFill>
                  <a:srgbClr val="FF0000"/>
                </a:solidFill>
              </a:rPr>
              <a:t>собенности </a:t>
            </a:r>
            <a:r>
              <a:rPr lang="ru-RU" sz="2000" dirty="0">
                <a:solidFill>
                  <a:srgbClr val="FF0000"/>
                </a:solidFill>
              </a:rPr>
              <a:t>трансграничной транспортировки ядерных материалов и источников на пространстве СНГ». </a:t>
            </a:r>
          </a:p>
          <a:p>
            <a:pPr>
              <a:lnSpc>
                <a:spcPct val="100000"/>
              </a:lnSpc>
              <a:spcBef>
                <a:spcPts val="0"/>
              </a:spcBef>
              <a:spcAft>
                <a:spcPts val="0"/>
              </a:spcAft>
            </a:pPr>
            <a:r>
              <a:rPr lang="ru-RU" sz="2000" i="1" dirty="0" smtClean="0">
                <a:solidFill>
                  <a:srgbClr val="FF0000"/>
                </a:solidFill>
              </a:rPr>
              <a:t>19-20.04.2023, </a:t>
            </a:r>
            <a:r>
              <a:rPr lang="ru-RU" sz="2000" i="1" dirty="0">
                <a:solidFill>
                  <a:srgbClr val="FF0000"/>
                </a:solidFill>
              </a:rPr>
              <a:t>Москва, </a:t>
            </a:r>
            <a:r>
              <a:rPr lang="ru-RU" sz="2000" i="1" dirty="0" smtClean="0">
                <a:solidFill>
                  <a:srgbClr val="FF0000"/>
                </a:solidFill>
              </a:rPr>
              <a:t>Российская </a:t>
            </a:r>
            <a:r>
              <a:rPr lang="ru-RU" sz="2000" i="1" dirty="0">
                <a:solidFill>
                  <a:srgbClr val="FF0000"/>
                </a:solidFill>
              </a:rPr>
              <a:t>Федерация</a:t>
            </a:r>
            <a:endParaRPr lang="ru-RU" sz="2000" dirty="0">
              <a:solidFill>
                <a:srgbClr val="FF0000"/>
              </a:solidFill>
            </a:endParaRPr>
          </a:p>
          <a:p>
            <a:endParaRPr lang="ru-RU" dirty="0"/>
          </a:p>
        </p:txBody>
      </p:sp>
      <p:sp>
        <p:nvSpPr>
          <p:cNvPr id="3" name="Заголовок 2"/>
          <p:cNvSpPr>
            <a:spLocks noGrp="1"/>
          </p:cNvSpPr>
          <p:nvPr>
            <p:ph type="title"/>
          </p:nvPr>
        </p:nvSpPr>
        <p:spPr>
          <a:xfrm>
            <a:off x="147917" y="1609859"/>
            <a:ext cx="7273365" cy="2168765"/>
          </a:xfrm>
        </p:spPr>
        <p:txBody>
          <a:bodyPr/>
          <a:lstStyle/>
          <a:p>
            <a:pPr algn="ctr">
              <a:lnSpc>
                <a:spcPct val="100000"/>
              </a:lnSpc>
              <a:spcBef>
                <a:spcPts val="600"/>
              </a:spcBef>
              <a:tabLst>
                <a:tab pos="2695575" algn="l"/>
              </a:tabLst>
            </a:pPr>
            <a:r>
              <a:rPr lang="ru-RU" sz="2400" dirty="0" smtClean="0">
                <a:solidFill>
                  <a:srgbClr val="002060"/>
                </a:solidFill>
              </a:rPr>
              <a:t>Обеспечение безопасности перевозок, международные и национальные требования, Соглашение  о  </a:t>
            </a:r>
            <a:r>
              <a:rPr lang="ru-RU" sz="2400" dirty="0">
                <a:solidFill>
                  <a:srgbClr val="002060"/>
                </a:solidFill>
              </a:rPr>
              <a:t>трансграничных перевозках радиоактивных материалов </a:t>
            </a:r>
            <a:r>
              <a:rPr lang="ru-RU" sz="2400" dirty="0" smtClean="0">
                <a:solidFill>
                  <a:srgbClr val="002060"/>
                </a:solidFill>
              </a:rPr>
              <a:t/>
            </a:r>
            <a:br>
              <a:rPr lang="ru-RU" sz="2400" dirty="0" smtClean="0">
                <a:solidFill>
                  <a:srgbClr val="002060"/>
                </a:solidFill>
              </a:rPr>
            </a:br>
            <a:r>
              <a:rPr lang="ru-RU" sz="2400" dirty="0" smtClean="0">
                <a:solidFill>
                  <a:srgbClr val="002060"/>
                </a:solidFill>
              </a:rPr>
              <a:t>в </a:t>
            </a:r>
            <a:r>
              <a:rPr lang="ru-RU" sz="2400" dirty="0">
                <a:solidFill>
                  <a:srgbClr val="002060"/>
                </a:solidFill>
              </a:rPr>
              <a:t>государствах-участниках</a:t>
            </a:r>
            <a:br>
              <a:rPr lang="ru-RU" sz="2400" dirty="0">
                <a:solidFill>
                  <a:srgbClr val="002060"/>
                </a:solidFill>
              </a:rPr>
            </a:br>
            <a:r>
              <a:rPr lang="ru-RU" sz="2400" dirty="0">
                <a:solidFill>
                  <a:srgbClr val="002060"/>
                </a:solidFill>
              </a:rPr>
              <a:t>Содружества Независимых Государств</a:t>
            </a:r>
            <a:r>
              <a:rPr lang="ru-RU" sz="2400" dirty="0"/>
              <a:t/>
            </a:r>
            <a:br>
              <a:rPr lang="ru-RU" sz="2400" dirty="0"/>
            </a:br>
            <a:endParaRPr lang="ru-RU" sz="2400" dirty="0"/>
          </a:p>
        </p:txBody>
      </p:sp>
      <p:sp>
        <p:nvSpPr>
          <p:cNvPr id="5" name="Текст 4"/>
          <p:cNvSpPr>
            <a:spLocks noGrp="1"/>
          </p:cNvSpPr>
          <p:nvPr>
            <p:ph type="body" sz="quarter" idx="12"/>
          </p:nvPr>
        </p:nvSpPr>
        <p:spPr>
          <a:xfrm>
            <a:off x="285749" y="5257800"/>
            <a:ext cx="4962805" cy="1004325"/>
          </a:xfrm>
        </p:spPr>
        <p:txBody>
          <a:bodyPr/>
          <a:lstStyle/>
          <a:p>
            <a:pPr>
              <a:lnSpc>
                <a:spcPct val="100000"/>
              </a:lnSpc>
              <a:spcBef>
                <a:spcPts val="0"/>
              </a:spcBef>
            </a:pPr>
            <a:r>
              <a:rPr lang="ru-RU" sz="2000" b="1" dirty="0">
                <a:solidFill>
                  <a:schemeClr val="tx2"/>
                </a:solidFill>
              </a:rPr>
              <a:t>Ершов Владимир Николаевич</a:t>
            </a:r>
          </a:p>
          <a:p>
            <a:pPr>
              <a:lnSpc>
                <a:spcPct val="100000"/>
              </a:lnSpc>
              <a:spcBef>
                <a:spcPts val="0"/>
              </a:spcBef>
            </a:pPr>
            <a:r>
              <a:rPr lang="ru-RU" sz="2000" dirty="0" smtClean="0">
                <a:solidFill>
                  <a:schemeClr val="tx2"/>
                </a:solidFill>
              </a:rPr>
              <a:t>Советник по ядерной и радиационной безопасности АО «АТЦ </a:t>
            </a:r>
            <a:r>
              <a:rPr lang="ru-RU" sz="2000" dirty="0" err="1" smtClean="0">
                <a:solidFill>
                  <a:schemeClr val="tx2"/>
                </a:solidFill>
              </a:rPr>
              <a:t>Росатома</a:t>
            </a:r>
            <a:r>
              <a:rPr lang="ru-RU" sz="2000" dirty="0" smtClean="0">
                <a:solidFill>
                  <a:schemeClr val="tx2"/>
                </a:solidFill>
              </a:rPr>
              <a:t>»</a:t>
            </a:r>
            <a:endParaRPr lang="ru-RU" sz="2000" dirty="0">
              <a:solidFill>
                <a:schemeClr val="tx2"/>
              </a:solidFill>
            </a:endParaRPr>
          </a:p>
        </p:txBody>
      </p:sp>
    </p:spTree>
    <p:extLst>
      <p:ext uri="{BB962C8B-B14F-4D97-AF65-F5344CB8AC3E}">
        <p14:creationId xmlns:p14="http://schemas.microsoft.com/office/powerpoint/2010/main" val="1104181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8"/>
          <p:cNvGraphicFramePr>
            <a:graphicFrameLocks noChangeAspect="1"/>
          </p:cNvGraphicFramePr>
          <p:nvPr>
            <p:extLst>
              <p:ext uri="{D42A27DB-BD31-4B8C-83A1-F6EECF244321}">
                <p14:modId xmlns:p14="http://schemas.microsoft.com/office/powerpoint/2010/main" val="3365340167"/>
              </p:ext>
            </p:extLst>
          </p:nvPr>
        </p:nvGraphicFramePr>
        <p:xfrm>
          <a:off x="4572000" y="1808314"/>
          <a:ext cx="4572000" cy="3478212"/>
        </p:xfrm>
        <a:graphic>
          <a:graphicData uri="http://schemas.openxmlformats.org/presentationml/2006/ole">
            <mc:AlternateContent xmlns:mc="http://schemas.openxmlformats.org/markup-compatibility/2006">
              <mc:Choice xmlns:v="urn:schemas-microsoft-com:vml" Requires="v">
                <p:oleObj spid="_x0000_s1152" name="Диаграмма" r:id="rId3" imgW="3569040" imgH="2607120" progId="Excel.Chart.8">
                  <p:embed/>
                </p:oleObj>
              </mc:Choice>
              <mc:Fallback>
                <p:oleObj name="Диаграмма" r:id="rId3" imgW="3569040" imgH="260712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08314"/>
                        <a:ext cx="4572000" cy="34782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1" name="Text Box 12"/>
          <p:cNvSpPr txBox="1">
            <a:spLocks noChangeArrowheads="1"/>
          </p:cNvSpPr>
          <p:nvPr/>
        </p:nvSpPr>
        <p:spPr bwMode="auto">
          <a:xfrm>
            <a:off x="2808288" y="2284413"/>
            <a:ext cx="1647825"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sz="1400">
                <a:solidFill>
                  <a:schemeClr val="tx2"/>
                </a:solidFill>
              </a:rPr>
              <a:t>Промышленные</a:t>
            </a:r>
            <a:br>
              <a:rPr lang="ru-RU" sz="1400">
                <a:solidFill>
                  <a:schemeClr val="tx2"/>
                </a:solidFill>
              </a:rPr>
            </a:br>
            <a:r>
              <a:rPr lang="ru-RU" sz="1400">
                <a:solidFill>
                  <a:schemeClr val="tx2"/>
                </a:solidFill>
              </a:rPr>
              <a:t>упаковки</a:t>
            </a:r>
          </a:p>
        </p:txBody>
      </p:sp>
      <p:sp>
        <p:nvSpPr>
          <p:cNvPr id="39942" name="Text Box 13"/>
          <p:cNvSpPr txBox="1">
            <a:spLocks noChangeArrowheads="1"/>
          </p:cNvSpPr>
          <p:nvPr/>
        </p:nvSpPr>
        <p:spPr bwMode="auto">
          <a:xfrm>
            <a:off x="2700338" y="4360863"/>
            <a:ext cx="16557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sz="1400">
                <a:solidFill>
                  <a:schemeClr val="tx2"/>
                </a:solidFill>
              </a:rPr>
              <a:t>Упаковки типа В</a:t>
            </a:r>
          </a:p>
        </p:txBody>
      </p:sp>
      <p:sp>
        <p:nvSpPr>
          <p:cNvPr id="39943" name="Text Box 14"/>
          <p:cNvSpPr txBox="1">
            <a:spLocks noChangeArrowheads="1"/>
          </p:cNvSpPr>
          <p:nvPr/>
        </p:nvSpPr>
        <p:spPr bwMode="auto">
          <a:xfrm>
            <a:off x="1109663" y="4724400"/>
            <a:ext cx="2517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sz="1400">
                <a:solidFill>
                  <a:schemeClr val="tx2"/>
                </a:solidFill>
              </a:rPr>
              <a:t>Освобожденные упаковки</a:t>
            </a:r>
          </a:p>
        </p:txBody>
      </p:sp>
      <p:sp>
        <p:nvSpPr>
          <p:cNvPr id="39946" name="Text Box 17"/>
          <p:cNvSpPr txBox="1">
            <a:spLocks noChangeArrowheads="1"/>
          </p:cNvSpPr>
          <p:nvPr/>
        </p:nvSpPr>
        <p:spPr bwMode="auto">
          <a:xfrm>
            <a:off x="4374639" y="4762891"/>
            <a:ext cx="21210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sz="2000" dirty="0">
                <a:solidFill>
                  <a:srgbClr val="002060"/>
                </a:solidFill>
              </a:rPr>
              <a:t>Промышленные</a:t>
            </a:r>
          </a:p>
        </p:txBody>
      </p:sp>
      <p:sp>
        <p:nvSpPr>
          <p:cNvPr id="2" name="Прямоугольник 1"/>
          <p:cNvSpPr/>
          <p:nvPr/>
        </p:nvSpPr>
        <p:spPr>
          <a:xfrm>
            <a:off x="114300" y="260350"/>
            <a:ext cx="7015164" cy="830997"/>
          </a:xfrm>
          <a:prstGeom prst="rect">
            <a:avLst/>
          </a:prstGeom>
        </p:spPr>
        <p:txBody>
          <a:bodyPr wrap="square">
            <a:spAutoFit/>
          </a:bodyPr>
          <a:lstStyle/>
          <a:p>
            <a:pPr algn="ctr">
              <a:defRPr/>
            </a:pPr>
            <a:r>
              <a:rPr lang="ru-RU" sz="2400" b="1" dirty="0" smtClean="0">
                <a:solidFill>
                  <a:srgbClr val="C00000"/>
                </a:solidFill>
                <a:latin typeface="Arial" pitchFamily="34" charset="0"/>
                <a:cs typeface="Arial" pitchFamily="34" charset="0"/>
              </a:rPr>
              <a:t>Грузы </a:t>
            </a:r>
            <a:r>
              <a:rPr lang="ru-RU" sz="2400" b="1" dirty="0">
                <a:solidFill>
                  <a:srgbClr val="C00000"/>
                </a:solidFill>
                <a:latin typeface="Arial" pitchFamily="34" charset="0"/>
                <a:cs typeface="Arial" pitchFamily="34" charset="0"/>
              </a:rPr>
              <a:t>РМ по типам упаковок и назначению  </a:t>
            </a:r>
            <a:r>
              <a:rPr lang="ru-RU" sz="2400" b="1" dirty="0" smtClean="0">
                <a:solidFill>
                  <a:srgbClr val="C00000"/>
                </a:solidFill>
                <a:latin typeface="Arial" pitchFamily="34" charset="0"/>
                <a:cs typeface="Arial" pitchFamily="34" charset="0"/>
              </a:rPr>
              <a:t> </a:t>
            </a:r>
            <a:r>
              <a:rPr lang="ru-RU" sz="2400" b="1" dirty="0">
                <a:solidFill>
                  <a:srgbClr val="C00000"/>
                </a:solidFill>
                <a:latin typeface="Arial" pitchFamily="34" charset="0"/>
                <a:cs typeface="Arial" pitchFamily="34" charset="0"/>
              </a:rPr>
              <a:t>в мире (данные МАГАТЭ)</a:t>
            </a:r>
          </a:p>
        </p:txBody>
      </p:sp>
      <p:graphicFrame>
        <p:nvGraphicFramePr>
          <p:cNvPr id="3" name="Объект 2"/>
          <p:cNvGraphicFramePr>
            <a:graphicFrameLocks noChangeAspect="1"/>
          </p:cNvGraphicFramePr>
          <p:nvPr>
            <p:extLst>
              <p:ext uri="{D42A27DB-BD31-4B8C-83A1-F6EECF244321}">
                <p14:modId xmlns:p14="http://schemas.microsoft.com/office/powerpoint/2010/main" val="4216231615"/>
              </p:ext>
            </p:extLst>
          </p:nvPr>
        </p:nvGraphicFramePr>
        <p:xfrm>
          <a:off x="102726" y="1884149"/>
          <a:ext cx="4352925" cy="3302000"/>
        </p:xfrm>
        <a:graphic>
          <a:graphicData uri="http://schemas.openxmlformats.org/presentationml/2006/ole">
            <mc:AlternateContent xmlns:mc="http://schemas.openxmlformats.org/markup-compatibility/2006">
              <mc:Choice xmlns:v="urn:schemas-microsoft-com:vml" Requires="v">
                <p:oleObj spid="_x0000_s1153" name="Диаграмма" r:id="rId6" imgW="3578400" imgH="2607120" progId="Excel.Chart.8">
                  <p:embed/>
                </p:oleObj>
              </mc:Choice>
              <mc:Fallback>
                <p:oleObj name="Диаграмма" r:id="rId6" imgW="3578400" imgH="2607120"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726" y="1884149"/>
                        <a:ext cx="4352925" cy="3302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13" name="Text Box 12"/>
          <p:cNvSpPr txBox="1">
            <a:spLocks noChangeArrowheads="1"/>
          </p:cNvSpPr>
          <p:nvPr/>
        </p:nvSpPr>
        <p:spPr bwMode="auto">
          <a:xfrm>
            <a:off x="2554193" y="2045837"/>
            <a:ext cx="212109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sz="2000" dirty="0" smtClean="0">
                <a:solidFill>
                  <a:srgbClr val="002060"/>
                </a:solidFill>
              </a:rPr>
              <a:t>Промышленные</a:t>
            </a:r>
            <a:br>
              <a:rPr lang="ru-RU" sz="2000" dirty="0" smtClean="0">
                <a:solidFill>
                  <a:srgbClr val="002060"/>
                </a:solidFill>
              </a:rPr>
            </a:br>
            <a:r>
              <a:rPr lang="ru-RU" sz="2000" dirty="0" smtClean="0">
                <a:solidFill>
                  <a:srgbClr val="002060"/>
                </a:solidFill>
              </a:rPr>
              <a:t>упаковки</a:t>
            </a:r>
            <a:endParaRPr lang="ru-RU" sz="2000" dirty="0">
              <a:solidFill>
                <a:srgbClr val="002060"/>
              </a:solidFill>
            </a:endParaRPr>
          </a:p>
        </p:txBody>
      </p:sp>
      <p:sp>
        <p:nvSpPr>
          <p:cNvPr id="14" name="Text Box 11"/>
          <p:cNvSpPr txBox="1">
            <a:spLocks noChangeArrowheads="1"/>
          </p:cNvSpPr>
          <p:nvPr/>
        </p:nvSpPr>
        <p:spPr bwMode="auto">
          <a:xfrm>
            <a:off x="251040" y="1999670"/>
            <a:ext cx="2192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sz="2000" dirty="0">
                <a:solidFill>
                  <a:srgbClr val="002060"/>
                </a:solidFill>
              </a:rPr>
              <a:t>Упаковки типа </a:t>
            </a:r>
            <a:r>
              <a:rPr lang="ru-RU" sz="2000" dirty="0" smtClean="0">
                <a:solidFill>
                  <a:srgbClr val="002060"/>
                </a:solidFill>
              </a:rPr>
              <a:t> А</a:t>
            </a:r>
            <a:endParaRPr lang="ru-RU" sz="2000" dirty="0">
              <a:solidFill>
                <a:srgbClr val="002060"/>
              </a:solidFill>
            </a:endParaRPr>
          </a:p>
        </p:txBody>
      </p:sp>
      <p:sp>
        <p:nvSpPr>
          <p:cNvPr id="15" name="Text Box 13"/>
          <p:cNvSpPr txBox="1">
            <a:spLocks noChangeArrowheads="1"/>
          </p:cNvSpPr>
          <p:nvPr/>
        </p:nvSpPr>
        <p:spPr bwMode="auto">
          <a:xfrm>
            <a:off x="2956719" y="4022459"/>
            <a:ext cx="16557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sz="2000" dirty="0" smtClean="0">
                <a:solidFill>
                  <a:srgbClr val="002060"/>
                </a:solidFill>
              </a:rPr>
              <a:t>Упаковки типа В</a:t>
            </a:r>
            <a:endParaRPr lang="ru-RU" sz="1400" dirty="0">
              <a:solidFill>
                <a:srgbClr val="002060"/>
              </a:solidFill>
            </a:endParaRPr>
          </a:p>
        </p:txBody>
      </p:sp>
      <p:sp>
        <p:nvSpPr>
          <p:cNvPr id="16" name="Text Box 14"/>
          <p:cNvSpPr txBox="1">
            <a:spLocks noChangeArrowheads="1"/>
          </p:cNvSpPr>
          <p:nvPr/>
        </p:nvSpPr>
        <p:spPr bwMode="auto">
          <a:xfrm>
            <a:off x="253102" y="4724400"/>
            <a:ext cx="32771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sz="2000" dirty="0">
                <a:solidFill>
                  <a:srgbClr val="002060"/>
                </a:solidFill>
              </a:rPr>
              <a:t>Освобожденные упаковки</a:t>
            </a:r>
          </a:p>
        </p:txBody>
      </p:sp>
      <p:sp>
        <p:nvSpPr>
          <p:cNvPr id="17" name="Text Box 15"/>
          <p:cNvSpPr txBox="1">
            <a:spLocks noChangeArrowheads="1"/>
          </p:cNvSpPr>
          <p:nvPr/>
        </p:nvSpPr>
        <p:spPr bwMode="auto">
          <a:xfrm>
            <a:off x="5602475" y="1719203"/>
            <a:ext cx="17865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sz="2000" dirty="0">
                <a:solidFill>
                  <a:srgbClr val="002060"/>
                </a:solidFill>
              </a:rPr>
              <a:t>Медицинские</a:t>
            </a:r>
          </a:p>
        </p:txBody>
      </p:sp>
      <p:sp>
        <p:nvSpPr>
          <p:cNvPr id="18" name="Text Box 16"/>
          <p:cNvSpPr txBox="1">
            <a:spLocks noChangeArrowheads="1"/>
          </p:cNvSpPr>
          <p:nvPr/>
        </p:nvSpPr>
        <p:spPr bwMode="auto">
          <a:xfrm>
            <a:off x="6608289" y="4667245"/>
            <a:ext cx="25982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sz="2000" dirty="0">
                <a:solidFill>
                  <a:srgbClr val="002060"/>
                </a:solidFill>
              </a:rPr>
              <a:t>Ядерная энергетика</a:t>
            </a:r>
          </a:p>
        </p:txBody>
      </p:sp>
    </p:spTree>
    <p:extLst>
      <p:ext uri="{BB962C8B-B14F-4D97-AF65-F5344CB8AC3E}">
        <p14:creationId xmlns:p14="http://schemas.microsoft.com/office/powerpoint/2010/main" val="908651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1" y="600867"/>
            <a:ext cx="7072313"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lnSpc>
                <a:spcPct val="85000"/>
              </a:lnSpc>
              <a:buClrTx/>
              <a:buFontTx/>
              <a:buNone/>
            </a:pPr>
            <a:r>
              <a:rPr lang="ru-RU" sz="2400" dirty="0" smtClean="0">
                <a:solidFill>
                  <a:srgbClr val="C00000"/>
                </a:solidFill>
                <a:cs typeface="Arial" pitchFamily="34" charset="0"/>
              </a:rPr>
              <a:t>Грузы (упаковки) РМ в России</a:t>
            </a:r>
            <a:r>
              <a:rPr lang="ru-RU" sz="2400" dirty="0">
                <a:solidFill>
                  <a:srgbClr val="C00000"/>
                </a:solidFill>
                <a:cs typeface="Arial" pitchFamily="34" charset="0"/>
              </a:rPr>
              <a:t/>
            </a:r>
            <a:br>
              <a:rPr lang="ru-RU" sz="2400" dirty="0">
                <a:solidFill>
                  <a:srgbClr val="C00000"/>
                </a:solidFill>
                <a:cs typeface="Arial" pitchFamily="34" charset="0"/>
              </a:rPr>
            </a:br>
            <a:r>
              <a:rPr lang="ru-RU" sz="2400" dirty="0" smtClean="0">
                <a:solidFill>
                  <a:srgbClr val="C00000"/>
                </a:solidFill>
                <a:cs typeface="Arial" pitchFamily="34" charset="0"/>
              </a:rPr>
              <a:t>по видам транспорта (примерные данные</a:t>
            </a:r>
            <a:r>
              <a:rPr lang="ru-RU" sz="2800" dirty="0" smtClean="0">
                <a:solidFill>
                  <a:srgbClr val="C00000"/>
                </a:solidFill>
                <a:latin typeface="+mj-lt"/>
              </a:rPr>
              <a:t>)</a:t>
            </a:r>
            <a:r>
              <a:rPr lang="ru-RU" sz="2800" dirty="0" smtClean="0">
                <a:latin typeface="+mj-lt"/>
              </a:rPr>
              <a:t>)</a:t>
            </a:r>
            <a:endParaRPr lang="ru-RU" sz="2800" dirty="0">
              <a:latin typeface="+mj-lt"/>
            </a:endParaRPr>
          </a:p>
        </p:txBody>
      </p:sp>
      <p:graphicFrame>
        <p:nvGraphicFramePr>
          <p:cNvPr id="5" name="Диаграмма 4"/>
          <p:cNvGraphicFramePr/>
          <p:nvPr>
            <p:extLst>
              <p:ext uri="{D42A27DB-BD31-4B8C-83A1-F6EECF244321}">
                <p14:modId xmlns:p14="http://schemas.microsoft.com/office/powerpoint/2010/main" val="1159437289"/>
              </p:ext>
            </p:extLst>
          </p:nvPr>
        </p:nvGraphicFramePr>
        <p:xfrm>
          <a:off x="271462" y="1485900"/>
          <a:ext cx="4372545" cy="43913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p:nvPr>
            <p:extLst>
              <p:ext uri="{D42A27DB-BD31-4B8C-83A1-F6EECF244321}">
                <p14:modId xmlns:p14="http://schemas.microsoft.com/office/powerpoint/2010/main" val="2766078452"/>
              </p:ext>
            </p:extLst>
          </p:nvPr>
        </p:nvGraphicFramePr>
        <p:xfrm>
          <a:off x="4457700" y="1614488"/>
          <a:ext cx="4866828" cy="41907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45656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 presetClass="entr" fill="hold" nodeType="afterEffect">
                                  <p:stCondLst>
                                    <p:cond delay="0"/>
                                  </p:stCondLst>
                                  <p:childTnLst>
                                    <p:set>
                                      <p:cBhvr additive="repl">
                                        <p:cTn id="6" dur="1" fill="hold">
                                          <p:stCondLst>
                                            <p:cond delay="0"/>
                                          </p:stCondLst>
                                        </p:cTn>
                                        <p:tgtEl>
                                          <p:spTgt spid="45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385763" y="542131"/>
            <a:ext cx="6572249"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lnSpc>
                <a:spcPct val="85000"/>
              </a:lnSpc>
              <a:buClrTx/>
              <a:buFontTx/>
              <a:buNone/>
            </a:pPr>
            <a:r>
              <a:rPr lang="ru-RU" sz="2400" dirty="0" smtClean="0">
                <a:solidFill>
                  <a:srgbClr val="C00000"/>
                </a:solidFill>
                <a:cs typeface="Arial" pitchFamily="34" charset="0"/>
              </a:rPr>
              <a:t>Грузы РМ в России</a:t>
            </a:r>
            <a:r>
              <a:rPr lang="ru-RU" sz="2400" dirty="0">
                <a:solidFill>
                  <a:srgbClr val="C00000"/>
                </a:solidFill>
                <a:cs typeface="Arial" pitchFamily="34" charset="0"/>
              </a:rPr>
              <a:t/>
            </a:r>
            <a:br>
              <a:rPr lang="ru-RU" sz="2400" dirty="0">
                <a:solidFill>
                  <a:srgbClr val="C00000"/>
                </a:solidFill>
                <a:cs typeface="Arial" pitchFamily="34" charset="0"/>
              </a:rPr>
            </a:br>
            <a:r>
              <a:rPr lang="ru-RU" sz="2400" dirty="0" smtClean="0">
                <a:solidFill>
                  <a:srgbClr val="C00000"/>
                </a:solidFill>
                <a:cs typeface="Arial" pitchFamily="34" charset="0"/>
              </a:rPr>
              <a:t>по типам упаковок (примерные данные)</a:t>
            </a:r>
            <a:r>
              <a:rPr lang="ru-RU" sz="2400" dirty="0" smtClean="0">
                <a:cs typeface="Arial" pitchFamily="34" charset="0"/>
              </a:rPr>
              <a:t>)</a:t>
            </a:r>
            <a:endParaRPr lang="ru-RU" sz="2400" dirty="0">
              <a:cs typeface="Arial" pitchFamily="34" charset="0"/>
            </a:endParaRPr>
          </a:p>
        </p:txBody>
      </p:sp>
      <p:graphicFrame>
        <p:nvGraphicFramePr>
          <p:cNvPr id="6" name="Диаграмма 5"/>
          <p:cNvGraphicFramePr/>
          <p:nvPr>
            <p:extLst>
              <p:ext uri="{D42A27DB-BD31-4B8C-83A1-F6EECF244321}">
                <p14:modId xmlns:p14="http://schemas.microsoft.com/office/powerpoint/2010/main" val="978857405"/>
              </p:ext>
            </p:extLst>
          </p:nvPr>
        </p:nvGraphicFramePr>
        <p:xfrm>
          <a:off x="395536" y="1566862"/>
          <a:ext cx="4032447" cy="47424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3919623766"/>
              </p:ext>
            </p:extLst>
          </p:nvPr>
        </p:nvGraphicFramePr>
        <p:xfrm>
          <a:off x="4499992" y="1628800"/>
          <a:ext cx="4464496" cy="46805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700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 presetClass="entr" fill="hold" nodeType="afterEffect">
                                  <p:stCondLst>
                                    <p:cond delay="0"/>
                                  </p:stCondLst>
                                  <p:childTnLst>
                                    <p:set>
                                      <p:cBhvr additive="repl">
                                        <p:cTn id="6" dur="1" fill="hold">
                                          <p:stCondLst>
                                            <p:cond delay="0"/>
                                          </p:stCondLst>
                                        </p:cTn>
                                        <p:tgtEl>
                                          <p:spTgt spid="45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114300" y="357187"/>
            <a:ext cx="7115175" cy="107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lnSpc>
                <a:spcPct val="85000"/>
              </a:lnSpc>
              <a:buClrTx/>
              <a:buFontTx/>
              <a:buNone/>
            </a:pPr>
            <a:r>
              <a:rPr lang="ru-RU" sz="2400" dirty="0" smtClean="0">
                <a:solidFill>
                  <a:srgbClr val="C00000"/>
                </a:solidFill>
                <a:cs typeface="Arial" pitchFamily="34" charset="0"/>
              </a:rPr>
              <a:t>Грузы РМ в России по областям использования РМ (примерные данные)</a:t>
            </a:r>
            <a:endParaRPr lang="ru-RU" sz="2400" dirty="0">
              <a:solidFill>
                <a:srgbClr val="C00000"/>
              </a:solidFill>
              <a:cs typeface="Arial" pitchFamily="34" charset="0"/>
            </a:endParaRPr>
          </a:p>
        </p:txBody>
      </p:sp>
      <p:graphicFrame>
        <p:nvGraphicFramePr>
          <p:cNvPr id="5" name="Диаграмма 4"/>
          <p:cNvGraphicFramePr/>
          <p:nvPr>
            <p:extLst>
              <p:ext uri="{D42A27DB-BD31-4B8C-83A1-F6EECF244321}">
                <p14:modId xmlns:p14="http://schemas.microsoft.com/office/powerpoint/2010/main" val="3713671142"/>
              </p:ext>
            </p:extLst>
          </p:nvPr>
        </p:nvGraphicFramePr>
        <p:xfrm>
          <a:off x="416564" y="1412776"/>
          <a:ext cx="4410055"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p:nvPr>
            <p:extLst>
              <p:ext uri="{D42A27DB-BD31-4B8C-83A1-F6EECF244321}">
                <p14:modId xmlns:p14="http://schemas.microsoft.com/office/powerpoint/2010/main" val="869538176"/>
              </p:ext>
            </p:extLst>
          </p:nvPr>
        </p:nvGraphicFramePr>
        <p:xfrm>
          <a:off x="4786314" y="1600199"/>
          <a:ext cx="4106166" cy="46148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1040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 presetClass="entr" fill="hold" nodeType="afterEffect">
                                  <p:stCondLst>
                                    <p:cond delay="0"/>
                                  </p:stCondLst>
                                  <p:childTnLst>
                                    <p:set>
                                      <p:cBhvr additive="repl">
                                        <p:cTn id="6" dur="1" fill="hold">
                                          <p:stCondLst>
                                            <p:cond delay="0"/>
                                          </p:stCondLst>
                                        </p:cTn>
                                        <p:tgtEl>
                                          <p:spTgt spid="45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fld id="{3A479A16-68DD-4404-9054-05809AF942B4}" type="datetime1">
              <a:rPr lang="ru-RU" sz="1200" b="0">
                <a:solidFill>
                  <a:srgbClr val="000000"/>
                </a:solidFill>
                <a:latin typeface="Garamond" pitchFamily="18" charset="0"/>
              </a:rPr>
              <a:pPr eaLnBrk="1" hangingPunct="1">
                <a:buClrTx/>
                <a:buFontTx/>
                <a:buNone/>
              </a:pPr>
              <a:t>19.04.2023</a:t>
            </a:fld>
            <a:endParaRPr lang="ru-RU" sz="1200" b="0">
              <a:solidFill>
                <a:srgbClr val="000000"/>
              </a:solidFill>
              <a:latin typeface="Garamond" pitchFamily="18" charset="0"/>
            </a:endParaRPr>
          </a:p>
        </p:txBody>
      </p:sp>
      <p:sp>
        <p:nvSpPr>
          <p:cNvPr id="44035" name="Text Box 2"/>
          <p:cNvSpPr txBox="1">
            <a:spLocks noChangeArrowheads="1"/>
          </p:cNvSpPr>
          <p:nvPr/>
        </p:nvSpPr>
        <p:spPr bwMode="auto">
          <a:xfrm>
            <a:off x="271464" y="404813"/>
            <a:ext cx="6886574"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lnSpc>
                <a:spcPct val="85000"/>
              </a:lnSpc>
              <a:buClrTx/>
              <a:buFontTx/>
              <a:buNone/>
            </a:pPr>
            <a:r>
              <a:rPr lang="ru-RU" sz="2400" dirty="0">
                <a:solidFill>
                  <a:srgbClr val="C00000"/>
                </a:solidFill>
                <a:cs typeface="Arial" pitchFamily="34" charset="0"/>
              </a:rPr>
              <a:t>РАДИАЦИОННЫЕ ПОСЛЕДСТВИЯ ПЕРЕВОЗОК РМ ПРИ ОТСУТСТВИИ АВАРИЙ</a:t>
            </a:r>
          </a:p>
        </p:txBody>
      </p:sp>
      <p:sp>
        <p:nvSpPr>
          <p:cNvPr id="45060" name="Text Box 3"/>
          <p:cNvSpPr txBox="1">
            <a:spLocks noChangeArrowheads="1"/>
          </p:cNvSpPr>
          <p:nvPr/>
        </p:nvSpPr>
        <p:spPr bwMode="auto">
          <a:xfrm>
            <a:off x="503238" y="1352550"/>
            <a:ext cx="8351837" cy="474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55600" indent="-355600" eaLnBrk="0" hangingPunct="0">
              <a:tabLst>
                <a:tab pos="355600"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 pos="9339263" algn="l"/>
              </a:tabLst>
              <a:defRPr b="1">
                <a:solidFill>
                  <a:schemeClr val="bg1"/>
                </a:solidFill>
                <a:latin typeface="Arial" pitchFamily="34" charset="0"/>
                <a:ea typeface="Microsoft YaHei" pitchFamily="34" charset="-122"/>
              </a:defRPr>
            </a:lvl1pPr>
            <a:lvl2pPr eaLnBrk="0" hangingPunct="0">
              <a:tabLst>
                <a:tab pos="355600"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 pos="9339263" algn="l"/>
              </a:tabLst>
              <a:defRPr b="1">
                <a:solidFill>
                  <a:schemeClr val="bg1"/>
                </a:solidFill>
                <a:latin typeface="Arial" pitchFamily="34" charset="0"/>
                <a:ea typeface="Microsoft YaHei" pitchFamily="34" charset="-122"/>
              </a:defRPr>
            </a:lvl2pPr>
            <a:lvl3pPr eaLnBrk="0" hangingPunct="0">
              <a:tabLst>
                <a:tab pos="355600"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 pos="9339263" algn="l"/>
              </a:tabLst>
              <a:defRPr b="1">
                <a:solidFill>
                  <a:schemeClr val="bg1"/>
                </a:solidFill>
                <a:latin typeface="Arial" pitchFamily="34" charset="0"/>
                <a:ea typeface="Microsoft YaHei" pitchFamily="34" charset="-122"/>
              </a:defRPr>
            </a:lvl3pPr>
            <a:lvl4pPr eaLnBrk="0" hangingPunct="0">
              <a:tabLst>
                <a:tab pos="355600"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 pos="9339263" algn="l"/>
              </a:tabLst>
              <a:defRPr b="1">
                <a:solidFill>
                  <a:schemeClr val="bg1"/>
                </a:solidFill>
                <a:latin typeface="Arial" pitchFamily="34" charset="0"/>
                <a:ea typeface="Microsoft YaHei" pitchFamily="34" charset="-122"/>
              </a:defRPr>
            </a:lvl4pPr>
            <a:lvl5pPr eaLnBrk="0" hangingPunct="0">
              <a:tabLst>
                <a:tab pos="355600"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 pos="93392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355600"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 pos="93392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355600"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 pos="93392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355600"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 pos="93392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355600"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 pos="9339263" algn="l"/>
              </a:tabLst>
              <a:defRPr b="1">
                <a:solidFill>
                  <a:schemeClr val="bg1"/>
                </a:solidFill>
                <a:latin typeface="Arial" pitchFamily="34" charset="0"/>
                <a:ea typeface="Microsoft YaHei" pitchFamily="34" charset="-122"/>
              </a:defRPr>
            </a:lvl9pPr>
          </a:lstStyle>
          <a:p>
            <a:pPr marL="0" indent="0" algn="ctr" eaLnBrk="1" hangingPunct="1">
              <a:spcBef>
                <a:spcPts val="1800"/>
              </a:spcBef>
              <a:buClr>
                <a:srgbClr val="008000"/>
              </a:buClr>
              <a:defRPr/>
            </a:pPr>
            <a:r>
              <a:rPr lang="ru-RU" sz="2000" b="0" dirty="0" smtClean="0">
                <a:solidFill>
                  <a:srgbClr val="000066"/>
                </a:solidFill>
              </a:rPr>
              <a:t>Оценки на основе данных по статистике перевозок:  </a:t>
            </a:r>
            <a:endParaRPr lang="en-US" sz="2000" b="0" dirty="0" smtClean="0">
              <a:solidFill>
                <a:srgbClr val="000066"/>
              </a:solidFill>
            </a:endParaRPr>
          </a:p>
          <a:p>
            <a:pPr algn="just" eaLnBrk="1" hangingPunct="1">
              <a:spcBef>
                <a:spcPts val="1800"/>
              </a:spcBef>
              <a:buClr>
                <a:srgbClr val="008000"/>
              </a:buClr>
              <a:buFont typeface="Arial" pitchFamily="34" charset="0"/>
              <a:buChar char="•"/>
              <a:defRPr/>
            </a:pPr>
            <a:r>
              <a:rPr lang="ru-RU" sz="2000" b="0" dirty="0" smtClean="0">
                <a:solidFill>
                  <a:srgbClr val="000066"/>
                </a:solidFill>
              </a:rPr>
              <a:t>1 </a:t>
            </a:r>
            <a:r>
              <a:rPr lang="ru-RU" sz="2000" b="0" dirty="0" err="1" smtClean="0">
                <a:solidFill>
                  <a:srgbClr val="000066"/>
                </a:solidFill>
              </a:rPr>
              <a:t>мЗв</a:t>
            </a:r>
            <a:r>
              <a:rPr lang="ru-RU" sz="2000" b="0" dirty="0" smtClean="0">
                <a:solidFill>
                  <a:srgbClr val="000066"/>
                </a:solidFill>
              </a:rPr>
              <a:t>/год и менее для большинства транспортных рабочих  и  10-15 </a:t>
            </a:r>
            <a:r>
              <a:rPr lang="ru-RU" sz="2000" b="0" dirty="0" err="1" smtClean="0">
                <a:solidFill>
                  <a:srgbClr val="000066"/>
                </a:solidFill>
              </a:rPr>
              <a:t>мЗв</a:t>
            </a:r>
            <a:r>
              <a:rPr lang="ru-RU" sz="2000" b="0" dirty="0" smtClean="0">
                <a:solidFill>
                  <a:srgbClr val="000066"/>
                </a:solidFill>
              </a:rPr>
              <a:t>/год для небольшой части персонала</a:t>
            </a:r>
            <a:r>
              <a:rPr lang="en-US" sz="2000" b="0" dirty="0" smtClean="0">
                <a:solidFill>
                  <a:srgbClr val="000066"/>
                </a:solidFill>
              </a:rPr>
              <a:t> </a:t>
            </a:r>
            <a:r>
              <a:rPr lang="ru-RU" sz="2000" b="0" dirty="0" smtClean="0">
                <a:solidFill>
                  <a:srgbClr val="000066"/>
                </a:solidFill>
              </a:rPr>
              <a:t>(предел по НРБ - 20 </a:t>
            </a:r>
            <a:r>
              <a:rPr lang="ru-RU" sz="2000" b="0" dirty="0" err="1" smtClean="0">
                <a:solidFill>
                  <a:srgbClr val="000066"/>
                </a:solidFill>
              </a:rPr>
              <a:t>мЗв</a:t>
            </a:r>
            <a:r>
              <a:rPr lang="ru-RU" sz="2000" b="0" dirty="0" smtClean="0">
                <a:solidFill>
                  <a:srgbClr val="000066"/>
                </a:solidFill>
              </a:rPr>
              <a:t>) (данные ЕС);</a:t>
            </a:r>
          </a:p>
          <a:p>
            <a:pPr algn="just" eaLnBrk="1" hangingPunct="1">
              <a:spcBef>
                <a:spcPts val="1800"/>
              </a:spcBef>
              <a:buClr>
                <a:srgbClr val="FF0000"/>
              </a:buClr>
              <a:buFont typeface="Arial" pitchFamily="34" charset="0"/>
              <a:buChar char="•"/>
              <a:defRPr/>
            </a:pPr>
            <a:r>
              <a:rPr lang="ru-RU" sz="2000" b="0" dirty="0" smtClean="0">
                <a:solidFill>
                  <a:srgbClr val="000066"/>
                </a:solidFill>
              </a:rPr>
              <a:t>0,1 </a:t>
            </a:r>
            <a:r>
              <a:rPr lang="ru-RU" sz="2000" b="0" dirty="0" err="1" smtClean="0">
                <a:solidFill>
                  <a:srgbClr val="000066"/>
                </a:solidFill>
              </a:rPr>
              <a:t>мЗв</a:t>
            </a:r>
            <a:r>
              <a:rPr lang="ru-RU" sz="2000" b="0" dirty="0" smtClean="0">
                <a:solidFill>
                  <a:srgbClr val="000066"/>
                </a:solidFill>
              </a:rPr>
              <a:t>/год для населения (предел по НРБ  - 1 </a:t>
            </a:r>
            <a:r>
              <a:rPr lang="ru-RU" sz="2000" b="0" dirty="0" err="1" smtClean="0">
                <a:solidFill>
                  <a:srgbClr val="000066"/>
                </a:solidFill>
              </a:rPr>
              <a:t>мЗв</a:t>
            </a:r>
            <a:r>
              <a:rPr lang="ru-RU" sz="2000" b="0" dirty="0" smtClean="0">
                <a:solidFill>
                  <a:srgbClr val="000066"/>
                </a:solidFill>
              </a:rPr>
              <a:t>   природный фон – доза  2,4 </a:t>
            </a:r>
            <a:r>
              <a:rPr lang="ru-RU" sz="2000" b="0" dirty="0" err="1" smtClean="0">
                <a:solidFill>
                  <a:srgbClr val="000066"/>
                </a:solidFill>
              </a:rPr>
              <a:t>мЗв</a:t>
            </a:r>
            <a:r>
              <a:rPr lang="ru-RU" sz="2000" b="0" dirty="0" smtClean="0">
                <a:solidFill>
                  <a:srgbClr val="000066"/>
                </a:solidFill>
              </a:rPr>
              <a:t>/год) (данные ЕС);</a:t>
            </a:r>
          </a:p>
          <a:p>
            <a:pPr algn="just" eaLnBrk="1" hangingPunct="1">
              <a:spcBef>
                <a:spcPts val="1800"/>
              </a:spcBef>
              <a:buClr>
                <a:srgbClr val="3333CC"/>
              </a:buClr>
              <a:buFont typeface="Arial" pitchFamily="34" charset="0"/>
              <a:buChar char="•"/>
              <a:defRPr/>
            </a:pPr>
            <a:r>
              <a:rPr lang="ru-RU" sz="2000" b="0" dirty="0" smtClean="0">
                <a:solidFill>
                  <a:srgbClr val="000066"/>
                </a:solidFill>
              </a:rPr>
              <a:t>0,0001 </a:t>
            </a:r>
            <a:r>
              <a:rPr lang="ru-RU" sz="2000" b="0" dirty="0" err="1" smtClean="0">
                <a:solidFill>
                  <a:srgbClr val="000066"/>
                </a:solidFill>
              </a:rPr>
              <a:t>мЗв</a:t>
            </a:r>
            <a:r>
              <a:rPr lang="ru-RU" sz="2000" b="0" dirty="0" smtClean="0">
                <a:solidFill>
                  <a:srgbClr val="000066"/>
                </a:solidFill>
              </a:rPr>
              <a:t>/год индивидуальная (макс.) доза для  населения при перевозках РАО от ФГУП ПИЯФ РАН на Ленинградское отделение филиала «СЗТО»</a:t>
            </a:r>
            <a:r>
              <a:rPr lang="en-US" sz="2000" b="0" dirty="0" smtClean="0">
                <a:solidFill>
                  <a:srgbClr val="000066"/>
                </a:solidFill>
              </a:rPr>
              <a:t> </a:t>
            </a:r>
            <a:r>
              <a:rPr lang="ru-RU" sz="2000" b="0" dirty="0" smtClean="0">
                <a:solidFill>
                  <a:srgbClr val="000066"/>
                </a:solidFill>
              </a:rPr>
              <a:t>ФГУП «</a:t>
            </a:r>
            <a:r>
              <a:rPr lang="ru-RU" sz="2000" b="0" dirty="0" err="1" smtClean="0">
                <a:solidFill>
                  <a:srgbClr val="000066"/>
                </a:solidFill>
              </a:rPr>
              <a:t>РосРАО</a:t>
            </a:r>
            <a:r>
              <a:rPr lang="ru-RU" sz="2000" b="0" dirty="0" smtClean="0">
                <a:solidFill>
                  <a:srgbClr val="000066"/>
                </a:solidFill>
              </a:rPr>
              <a:t>» (транспортная квота по </a:t>
            </a:r>
            <a:r>
              <a:rPr lang="ru-RU" sz="2000" b="0" dirty="0" err="1" smtClean="0">
                <a:solidFill>
                  <a:srgbClr val="000066"/>
                </a:solidFill>
              </a:rPr>
              <a:t>СанПин</a:t>
            </a:r>
            <a:r>
              <a:rPr lang="ru-RU" sz="2000" b="0" dirty="0" smtClean="0">
                <a:solidFill>
                  <a:srgbClr val="000066"/>
                </a:solidFill>
              </a:rPr>
              <a:t> – 0,3 </a:t>
            </a:r>
            <a:r>
              <a:rPr lang="ru-RU" sz="2000" b="0" dirty="0" err="1" smtClean="0">
                <a:solidFill>
                  <a:srgbClr val="000066"/>
                </a:solidFill>
              </a:rPr>
              <a:t>мЗв</a:t>
            </a:r>
            <a:r>
              <a:rPr lang="ru-RU" sz="2000" b="0" dirty="0" smtClean="0">
                <a:solidFill>
                  <a:srgbClr val="000066"/>
                </a:solidFill>
              </a:rPr>
              <a:t>), (расчет ФГУП АТЦ СПб</a:t>
            </a:r>
            <a:r>
              <a:rPr lang="en-US" sz="2000" b="0" dirty="0" smtClean="0">
                <a:solidFill>
                  <a:srgbClr val="000066"/>
                </a:solidFill>
              </a:rPr>
              <a:t> </a:t>
            </a:r>
            <a:r>
              <a:rPr lang="ru-RU" sz="2000" b="0" dirty="0" smtClean="0">
                <a:solidFill>
                  <a:srgbClr val="000066"/>
                </a:solidFill>
              </a:rPr>
              <a:t>по международной программе </a:t>
            </a:r>
            <a:r>
              <a:rPr lang="en-US" sz="2000" b="0" dirty="0" smtClean="0">
                <a:solidFill>
                  <a:srgbClr val="000066"/>
                </a:solidFill>
              </a:rPr>
              <a:t>INTERTRAN-II)</a:t>
            </a:r>
            <a:r>
              <a:rPr lang="ru-RU" sz="2000" b="0" dirty="0" smtClean="0">
                <a:solidFill>
                  <a:srgbClr val="000066"/>
                </a:solidFill>
              </a:rPr>
              <a:t>.</a:t>
            </a:r>
          </a:p>
        </p:txBody>
      </p:sp>
    </p:spTree>
    <p:extLst>
      <p:ext uri="{BB962C8B-B14F-4D97-AF65-F5344CB8AC3E}">
        <p14:creationId xmlns:p14="http://schemas.microsoft.com/office/powerpoint/2010/main" val="7482064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fld id="{3E51651B-4897-4185-A0AB-9C47DE681148}" type="datetime1">
              <a:rPr lang="ru-RU" sz="1200" b="0">
                <a:solidFill>
                  <a:srgbClr val="000000"/>
                </a:solidFill>
                <a:latin typeface="Garamond" pitchFamily="18" charset="0"/>
              </a:rPr>
              <a:pPr eaLnBrk="1" hangingPunct="1">
                <a:buClrTx/>
                <a:buFontTx/>
                <a:buNone/>
              </a:pPr>
              <a:t>19.04.2023</a:t>
            </a:fld>
            <a:endParaRPr lang="ru-RU" sz="1200" b="0">
              <a:solidFill>
                <a:srgbClr val="000000"/>
              </a:solidFill>
              <a:latin typeface="Garamond" pitchFamily="18" charset="0"/>
            </a:endParaRPr>
          </a:p>
        </p:txBody>
      </p:sp>
      <p:sp>
        <p:nvSpPr>
          <p:cNvPr id="46083" name="Text Box 2"/>
          <p:cNvSpPr txBox="1">
            <a:spLocks noChangeArrowheads="1"/>
          </p:cNvSpPr>
          <p:nvPr/>
        </p:nvSpPr>
        <p:spPr bwMode="auto">
          <a:xfrm>
            <a:off x="251521" y="348407"/>
            <a:ext cx="6906518" cy="1052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buClrTx/>
              <a:buFontTx/>
              <a:buNone/>
            </a:pPr>
            <a:r>
              <a:rPr lang="ru-RU" sz="2400" dirty="0">
                <a:solidFill>
                  <a:srgbClr val="C00000"/>
                </a:solidFill>
                <a:cs typeface="Arial" pitchFamily="34" charset="0"/>
              </a:rPr>
              <a:t>РАДИАЦИОННЫЕ ПОСЛЕДСТВИЯ  ПЕРЕВОЗОК РМ </a:t>
            </a:r>
            <a:r>
              <a:rPr lang="ru-RU" sz="2400" dirty="0" smtClean="0">
                <a:solidFill>
                  <a:srgbClr val="C00000"/>
                </a:solidFill>
                <a:cs typeface="Arial" pitchFamily="34" charset="0"/>
              </a:rPr>
              <a:t>В </a:t>
            </a:r>
            <a:r>
              <a:rPr lang="ru-RU" sz="2400" dirty="0">
                <a:solidFill>
                  <a:srgbClr val="C00000"/>
                </a:solidFill>
                <a:cs typeface="Arial" pitchFamily="34" charset="0"/>
              </a:rPr>
              <a:t>СЛУЧАЕ АВАРИЙ</a:t>
            </a:r>
            <a:r>
              <a:rPr lang="ru-RU" sz="2800" dirty="0">
                <a:latin typeface="+mj-lt"/>
              </a:rPr>
              <a:t/>
            </a:r>
            <a:br>
              <a:rPr lang="ru-RU" sz="2800" dirty="0">
                <a:latin typeface="+mj-lt"/>
              </a:rPr>
            </a:br>
            <a:endParaRPr lang="ru-RU" sz="2800" dirty="0">
              <a:latin typeface="+mj-lt"/>
            </a:endParaRPr>
          </a:p>
        </p:txBody>
      </p:sp>
      <p:sp>
        <p:nvSpPr>
          <p:cNvPr id="49156" name="Text Box 3"/>
          <p:cNvSpPr txBox="1">
            <a:spLocks noChangeArrowheads="1"/>
          </p:cNvSpPr>
          <p:nvPr/>
        </p:nvSpPr>
        <p:spPr bwMode="auto">
          <a:xfrm>
            <a:off x="392113" y="1412875"/>
            <a:ext cx="8375650"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55600" indent="-355600" eaLnBrk="0" hangingPunct="0">
              <a:tabLst>
                <a:tab pos="96838" algn="l"/>
                <a:tab pos="542925" algn="l"/>
                <a:tab pos="992188" algn="l"/>
                <a:tab pos="1441450" algn="l"/>
                <a:tab pos="1890713" algn="l"/>
                <a:tab pos="2339975" algn="l"/>
                <a:tab pos="2789238" algn="l"/>
                <a:tab pos="3238500" algn="l"/>
                <a:tab pos="3687763" algn="l"/>
                <a:tab pos="4137025" algn="l"/>
                <a:tab pos="4586288" algn="l"/>
                <a:tab pos="5035550" algn="l"/>
                <a:tab pos="5484813" algn="l"/>
                <a:tab pos="5937250" algn="l"/>
                <a:tab pos="6383338" algn="l"/>
                <a:tab pos="6832600" algn="l"/>
                <a:tab pos="7281863" algn="l"/>
                <a:tab pos="7731125" algn="l"/>
                <a:tab pos="8180388" algn="l"/>
                <a:tab pos="8629650" algn="l"/>
                <a:tab pos="8680450" algn="l"/>
                <a:tab pos="9137650" algn="l"/>
                <a:tab pos="10052050" algn="l"/>
                <a:tab pos="10323513" algn="l"/>
                <a:tab pos="10774363" algn="l"/>
                <a:tab pos="10775950" algn="l"/>
                <a:tab pos="10779125" algn="l"/>
              </a:tabLst>
              <a:defRPr b="1">
                <a:solidFill>
                  <a:schemeClr val="bg1"/>
                </a:solidFill>
                <a:latin typeface="Arial" pitchFamily="34" charset="0"/>
                <a:ea typeface="Microsoft YaHei" pitchFamily="34" charset="-122"/>
              </a:defRPr>
            </a:lvl1pPr>
            <a:lvl2pPr eaLnBrk="0" hangingPunct="0">
              <a:tabLst>
                <a:tab pos="96838" algn="l"/>
                <a:tab pos="542925" algn="l"/>
                <a:tab pos="992188" algn="l"/>
                <a:tab pos="1441450" algn="l"/>
                <a:tab pos="1890713" algn="l"/>
                <a:tab pos="2339975" algn="l"/>
                <a:tab pos="2789238" algn="l"/>
                <a:tab pos="3238500" algn="l"/>
                <a:tab pos="3687763" algn="l"/>
                <a:tab pos="4137025" algn="l"/>
                <a:tab pos="4586288" algn="l"/>
                <a:tab pos="5035550" algn="l"/>
                <a:tab pos="5484813" algn="l"/>
                <a:tab pos="5937250" algn="l"/>
                <a:tab pos="6383338" algn="l"/>
                <a:tab pos="6832600" algn="l"/>
                <a:tab pos="7281863" algn="l"/>
                <a:tab pos="7731125" algn="l"/>
                <a:tab pos="8180388" algn="l"/>
                <a:tab pos="8629650" algn="l"/>
                <a:tab pos="8680450" algn="l"/>
                <a:tab pos="9137650" algn="l"/>
                <a:tab pos="10052050" algn="l"/>
                <a:tab pos="10323513" algn="l"/>
                <a:tab pos="10774363" algn="l"/>
                <a:tab pos="10775950" algn="l"/>
                <a:tab pos="10779125" algn="l"/>
              </a:tabLst>
              <a:defRPr b="1">
                <a:solidFill>
                  <a:schemeClr val="bg1"/>
                </a:solidFill>
                <a:latin typeface="Arial" pitchFamily="34" charset="0"/>
                <a:ea typeface="Microsoft YaHei" pitchFamily="34" charset="-122"/>
              </a:defRPr>
            </a:lvl2pPr>
            <a:lvl3pPr eaLnBrk="0" hangingPunct="0">
              <a:tabLst>
                <a:tab pos="96838" algn="l"/>
                <a:tab pos="542925" algn="l"/>
                <a:tab pos="992188" algn="l"/>
                <a:tab pos="1441450" algn="l"/>
                <a:tab pos="1890713" algn="l"/>
                <a:tab pos="2339975" algn="l"/>
                <a:tab pos="2789238" algn="l"/>
                <a:tab pos="3238500" algn="l"/>
                <a:tab pos="3687763" algn="l"/>
                <a:tab pos="4137025" algn="l"/>
                <a:tab pos="4586288" algn="l"/>
                <a:tab pos="5035550" algn="l"/>
                <a:tab pos="5484813" algn="l"/>
                <a:tab pos="5937250" algn="l"/>
                <a:tab pos="6383338" algn="l"/>
                <a:tab pos="6832600" algn="l"/>
                <a:tab pos="7281863" algn="l"/>
                <a:tab pos="7731125" algn="l"/>
                <a:tab pos="8180388" algn="l"/>
                <a:tab pos="8629650" algn="l"/>
                <a:tab pos="8680450" algn="l"/>
                <a:tab pos="9137650" algn="l"/>
                <a:tab pos="10052050" algn="l"/>
                <a:tab pos="10323513" algn="l"/>
                <a:tab pos="10774363" algn="l"/>
                <a:tab pos="10775950" algn="l"/>
                <a:tab pos="10779125" algn="l"/>
              </a:tabLst>
              <a:defRPr b="1">
                <a:solidFill>
                  <a:schemeClr val="bg1"/>
                </a:solidFill>
                <a:latin typeface="Arial" pitchFamily="34" charset="0"/>
                <a:ea typeface="Microsoft YaHei" pitchFamily="34" charset="-122"/>
              </a:defRPr>
            </a:lvl3pPr>
            <a:lvl4pPr eaLnBrk="0" hangingPunct="0">
              <a:tabLst>
                <a:tab pos="96838" algn="l"/>
                <a:tab pos="542925" algn="l"/>
                <a:tab pos="992188" algn="l"/>
                <a:tab pos="1441450" algn="l"/>
                <a:tab pos="1890713" algn="l"/>
                <a:tab pos="2339975" algn="l"/>
                <a:tab pos="2789238" algn="l"/>
                <a:tab pos="3238500" algn="l"/>
                <a:tab pos="3687763" algn="l"/>
                <a:tab pos="4137025" algn="l"/>
                <a:tab pos="4586288" algn="l"/>
                <a:tab pos="5035550" algn="l"/>
                <a:tab pos="5484813" algn="l"/>
                <a:tab pos="5937250" algn="l"/>
                <a:tab pos="6383338" algn="l"/>
                <a:tab pos="6832600" algn="l"/>
                <a:tab pos="7281863" algn="l"/>
                <a:tab pos="7731125" algn="l"/>
                <a:tab pos="8180388" algn="l"/>
                <a:tab pos="8629650" algn="l"/>
                <a:tab pos="8680450" algn="l"/>
                <a:tab pos="9137650" algn="l"/>
                <a:tab pos="10052050" algn="l"/>
                <a:tab pos="10323513" algn="l"/>
                <a:tab pos="10774363" algn="l"/>
                <a:tab pos="10775950" algn="l"/>
                <a:tab pos="10779125" algn="l"/>
              </a:tabLst>
              <a:defRPr b="1">
                <a:solidFill>
                  <a:schemeClr val="bg1"/>
                </a:solidFill>
                <a:latin typeface="Arial" pitchFamily="34" charset="0"/>
                <a:ea typeface="Microsoft YaHei" pitchFamily="34" charset="-122"/>
              </a:defRPr>
            </a:lvl4pPr>
            <a:lvl5pPr eaLnBrk="0" hangingPunct="0">
              <a:tabLst>
                <a:tab pos="96838" algn="l"/>
                <a:tab pos="542925" algn="l"/>
                <a:tab pos="992188" algn="l"/>
                <a:tab pos="1441450" algn="l"/>
                <a:tab pos="1890713" algn="l"/>
                <a:tab pos="2339975" algn="l"/>
                <a:tab pos="2789238" algn="l"/>
                <a:tab pos="3238500" algn="l"/>
                <a:tab pos="3687763" algn="l"/>
                <a:tab pos="4137025" algn="l"/>
                <a:tab pos="4586288" algn="l"/>
                <a:tab pos="5035550" algn="l"/>
                <a:tab pos="5484813" algn="l"/>
                <a:tab pos="5937250" algn="l"/>
                <a:tab pos="6383338" algn="l"/>
                <a:tab pos="6832600" algn="l"/>
                <a:tab pos="7281863" algn="l"/>
                <a:tab pos="7731125" algn="l"/>
                <a:tab pos="8180388" algn="l"/>
                <a:tab pos="8629650" algn="l"/>
                <a:tab pos="8680450" algn="l"/>
                <a:tab pos="9137650" algn="l"/>
                <a:tab pos="10052050" algn="l"/>
                <a:tab pos="10323513" algn="l"/>
                <a:tab pos="10774363" algn="l"/>
                <a:tab pos="10775950" algn="l"/>
                <a:tab pos="10779125"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96838" algn="l"/>
                <a:tab pos="542925" algn="l"/>
                <a:tab pos="992188" algn="l"/>
                <a:tab pos="1441450" algn="l"/>
                <a:tab pos="1890713" algn="l"/>
                <a:tab pos="2339975" algn="l"/>
                <a:tab pos="2789238" algn="l"/>
                <a:tab pos="3238500" algn="l"/>
                <a:tab pos="3687763" algn="l"/>
                <a:tab pos="4137025" algn="l"/>
                <a:tab pos="4586288" algn="l"/>
                <a:tab pos="5035550" algn="l"/>
                <a:tab pos="5484813" algn="l"/>
                <a:tab pos="5937250" algn="l"/>
                <a:tab pos="6383338" algn="l"/>
                <a:tab pos="6832600" algn="l"/>
                <a:tab pos="7281863" algn="l"/>
                <a:tab pos="7731125" algn="l"/>
                <a:tab pos="8180388" algn="l"/>
                <a:tab pos="8629650" algn="l"/>
                <a:tab pos="8680450" algn="l"/>
                <a:tab pos="9137650" algn="l"/>
                <a:tab pos="10052050" algn="l"/>
                <a:tab pos="10323513" algn="l"/>
                <a:tab pos="10774363" algn="l"/>
                <a:tab pos="10775950" algn="l"/>
                <a:tab pos="10779125"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96838" algn="l"/>
                <a:tab pos="542925" algn="l"/>
                <a:tab pos="992188" algn="l"/>
                <a:tab pos="1441450" algn="l"/>
                <a:tab pos="1890713" algn="l"/>
                <a:tab pos="2339975" algn="l"/>
                <a:tab pos="2789238" algn="l"/>
                <a:tab pos="3238500" algn="l"/>
                <a:tab pos="3687763" algn="l"/>
                <a:tab pos="4137025" algn="l"/>
                <a:tab pos="4586288" algn="l"/>
                <a:tab pos="5035550" algn="l"/>
                <a:tab pos="5484813" algn="l"/>
                <a:tab pos="5937250" algn="l"/>
                <a:tab pos="6383338" algn="l"/>
                <a:tab pos="6832600" algn="l"/>
                <a:tab pos="7281863" algn="l"/>
                <a:tab pos="7731125" algn="l"/>
                <a:tab pos="8180388" algn="l"/>
                <a:tab pos="8629650" algn="l"/>
                <a:tab pos="8680450" algn="l"/>
                <a:tab pos="9137650" algn="l"/>
                <a:tab pos="10052050" algn="l"/>
                <a:tab pos="10323513" algn="l"/>
                <a:tab pos="10774363" algn="l"/>
                <a:tab pos="10775950" algn="l"/>
                <a:tab pos="10779125"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96838" algn="l"/>
                <a:tab pos="542925" algn="l"/>
                <a:tab pos="992188" algn="l"/>
                <a:tab pos="1441450" algn="l"/>
                <a:tab pos="1890713" algn="l"/>
                <a:tab pos="2339975" algn="l"/>
                <a:tab pos="2789238" algn="l"/>
                <a:tab pos="3238500" algn="l"/>
                <a:tab pos="3687763" algn="l"/>
                <a:tab pos="4137025" algn="l"/>
                <a:tab pos="4586288" algn="l"/>
                <a:tab pos="5035550" algn="l"/>
                <a:tab pos="5484813" algn="l"/>
                <a:tab pos="5937250" algn="l"/>
                <a:tab pos="6383338" algn="l"/>
                <a:tab pos="6832600" algn="l"/>
                <a:tab pos="7281863" algn="l"/>
                <a:tab pos="7731125" algn="l"/>
                <a:tab pos="8180388" algn="l"/>
                <a:tab pos="8629650" algn="l"/>
                <a:tab pos="8680450" algn="l"/>
                <a:tab pos="9137650" algn="l"/>
                <a:tab pos="10052050" algn="l"/>
                <a:tab pos="10323513" algn="l"/>
                <a:tab pos="10774363" algn="l"/>
                <a:tab pos="10775950" algn="l"/>
                <a:tab pos="10779125"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96838" algn="l"/>
                <a:tab pos="542925" algn="l"/>
                <a:tab pos="992188" algn="l"/>
                <a:tab pos="1441450" algn="l"/>
                <a:tab pos="1890713" algn="l"/>
                <a:tab pos="2339975" algn="l"/>
                <a:tab pos="2789238" algn="l"/>
                <a:tab pos="3238500" algn="l"/>
                <a:tab pos="3687763" algn="l"/>
                <a:tab pos="4137025" algn="l"/>
                <a:tab pos="4586288" algn="l"/>
                <a:tab pos="5035550" algn="l"/>
                <a:tab pos="5484813" algn="l"/>
                <a:tab pos="5937250" algn="l"/>
                <a:tab pos="6383338" algn="l"/>
                <a:tab pos="6832600" algn="l"/>
                <a:tab pos="7281863" algn="l"/>
                <a:tab pos="7731125" algn="l"/>
                <a:tab pos="8180388" algn="l"/>
                <a:tab pos="8629650" algn="l"/>
                <a:tab pos="8680450" algn="l"/>
                <a:tab pos="9137650" algn="l"/>
                <a:tab pos="10052050" algn="l"/>
                <a:tab pos="10323513" algn="l"/>
                <a:tab pos="10774363" algn="l"/>
                <a:tab pos="10775950" algn="l"/>
                <a:tab pos="10779125" algn="l"/>
              </a:tabLst>
              <a:defRPr b="1">
                <a:solidFill>
                  <a:schemeClr val="bg1"/>
                </a:solidFill>
                <a:latin typeface="Arial" pitchFamily="34" charset="0"/>
                <a:ea typeface="Microsoft YaHei" pitchFamily="34" charset="-122"/>
              </a:defRPr>
            </a:lvl9pPr>
          </a:lstStyle>
          <a:p>
            <a:pPr algn="just" eaLnBrk="1" hangingPunct="1">
              <a:spcBef>
                <a:spcPts val="1200"/>
              </a:spcBef>
              <a:buClr>
                <a:srgbClr val="FF0000"/>
              </a:buClr>
              <a:buFont typeface="Arial" pitchFamily="34" charset="0"/>
              <a:buChar char="•"/>
              <a:defRPr/>
            </a:pPr>
            <a:r>
              <a:rPr lang="ru-RU" sz="2000" b="0" dirty="0" smtClean="0">
                <a:solidFill>
                  <a:srgbClr val="000066"/>
                </a:solidFill>
              </a:rPr>
              <a:t>0	 смертей (летальных радиационных случаев) во всем мире за все время перевозок РМ</a:t>
            </a:r>
          </a:p>
          <a:p>
            <a:pPr eaLnBrk="1" hangingPunct="1">
              <a:spcBef>
                <a:spcPts val="1200"/>
              </a:spcBef>
              <a:buClr>
                <a:srgbClr val="0000CC"/>
              </a:buClr>
              <a:buFont typeface="Arial" pitchFamily="34" charset="0"/>
              <a:buChar char="•"/>
              <a:defRPr/>
            </a:pPr>
            <a:r>
              <a:rPr lang="ru-RU" sz="2000" b="0" dirty="0" smtClean="0">
                <a:solidFill>
                  <a:srgbClr val="000066"/>
                </a:solidFill>
              </a:rPr>
              <a:t>1 случай незначительного аварийного радиационного воздействия за 10 лет (США)</a:t>
            </a:r>
          </a:p>
          <a:p>
            <a:pPr algn="just" eaLnBrk="1" hangingPunct="1">
              <a:spcBef>
                <a:spcPts val="1200"/>
              </a:spcBef>
              <a:buClr>
                <a:srgbClr val="009900"/>
              </a:buClr>
              <a:buFont typeface="Arial" pitchFamily="34" charset="0"/>
              <a:buChar char="•"/>
              <a:defRPr/>
            </a:pPr>
            <a:r>
              <a:rPr lang="ru-RU" sz="2000" b="0" dirty="0" smtClean="0">
                <a:solidFill>
                  <a:srgbClr val="000066"/>
                </a:solidFill>
              </a:rPr>
              <a:t>10</a:t>
            </a:r>
            <a:r>
              <a:rPr lang="en-US" sz="2000" b="0" baseline="30000" dirty="0" smtClean="0">
                <a:solidFill>
                  <a:srgbClr val="000066"/>
                </a:solidFill>
              </a:rPr>
              <a:t>-</a:t>
            </a:r>
            <a:r>
              <a:rPr lang="ru-RU" sz="2000" b="0" baseline="30000" dirty="0" smtClean="0">
                <a:solidFill>
                  <a:srgbClr val="000066"/>
                </a:solidFill>
              </a:rPr>
              <a:t>3</a:t>
            </a:r>
            <a:r>
              <a:rPr lang="ru-RU" sz="2000" b="0" dirty="0" smtClean="0">
                <a:solidFill>
                  <a:srgbClr val="000066"/>
                </a:solidFill>
              </a:rPr>
              <a:t> </a:t>
            </a:r>
            <a:r>
              <a:rPr lang="en-US" sz="2000" b="0" dirty="0" smtClean="0">
                <a:solidFill>
                  <a:srgbClr val="000066"/>
                </a:solidFill>
              </a:rPr>
              <a:t>-</a:t>
            </a:r>
            <a:r>
              <a:rPr lang="ru-RU" sz="2000" b="0" dirty="0" smtClean="0">
                <a:solidFill>
                  <a:srgbClr val="000066"/>
                </a:solidFill>
              </a:rPr>
              <a:t> 10</a:t>
            </a:r>
            <a:r>
              <a:rPr lang="en-US" sz="2000" b="0" baseline="30000" dirty="0" smtClean="0">
                <a:solidFill>
                  <a:srgbClr val="000066"/>
                </a:solidFill>
              </a:rPr>
              <a:t>-</a:t>
            </a:r>
            <a:r>
              <a:rPr lang="ru-RU" sz="2000" b="0" baseline="30000" dirty="0" smtClean="0">
                <a:solidFill>
                  <a:srgbClr val="000066"/>
                </a:solidFill>
              </a:rPr>
              <a:t>5</a:t>
            </a:r>
            <a:r>
              <a:rPr lang="ru-RU" sz="2000" b="0" dirty="0" smtClean="0">
                <a:solidFill>
                  <a:srgbClr val="000066"/>
                </a:solidFill>
              </a:rPr>
              <a:t> </a:t>
            </a:r>
            <a:r>
              <a:rPr lang="en-US" sz="2000" b="0" dirty="0" smtClean="0">
                <a:solidFill>
                  <a:srgbClr val="000066"/>
                </a:solidFill>
              </a:rPr>
              <a:t>-</a:t>
            </a:r>
            <a:r>
              <a:rPr lang="ru-RU" sz="2000" b="0" dirty="0" smtClean="0">
                <a:solidFill>
                  <a:srgbClr val="000066"/>
                </a:solidFill>
              </a:rPr>
              <a:t> отношение риска летального исхода от груза РМ при аварии к риску погибнуть под колесами транспорта с данным грузом (США)</a:t>
            </a:r>
          </a:p>
          <a:p>
            <a:pPr marL="365125" indent="-365125" algn="just" eaLnBrk="1" hangingPunct="1">
              <a:spcBef>
                <a:spcPts val="1200"/>
              </a:spcBef>
              <a:buClr>
                <a:srgbClr val="FF0000"/>
              </a:buClr>
              <a:buFont typeface="Arial" pitchFamily="34" charset="0"/>
              <a:buChar char="•"/>
              <a:defRPr/>
            </a:pPr>
            <a:r>
              <a:rPr lang="ru-RU" sz="2000" b="0" dirty="0" smtClean="0">
                <a:solidFill>
                  <a:srgbClr val="000066"/>
                </a:solidFill>
              </a:rPr>
              <a:t>6</a:t>
            </a:r>
            <a:r>
              <a:rPr lang="ru-RU" sz="2000" b="0" dirty="0" smtClean="0">
                <a:solidFill>
                  <a:srgbClr val="000066"/>
                </a:solidFill>
                <a:ea typeface="Lucida Sans Unicode" pitchFamily="34" charset="0"/>
                <a:cs typeface="Times New Roman" pitchFamily="18" charset="0"/>
              </a:rPr>
              <a:t>∙</a:t>
            </a:r>
            <a:r>
              <a:rPr lang="ru-RU" sz="2000" b="0" dirty="0" smtClean="0">
                <a:solidFill>
                  <a:srgbClr val="000066"/>
                </a:solidFill>
              </a:rPr>
              <a:t>10</a:t>
            </a:r>
            <a:r>
              <a:rPr lang="ru-RU" sz="2000" b="0" baseline="30000" dirty="0" smtClean="0">
                <a:solidFill>
                  <a:srgbClr val="000066"/>
                </a:solidFill>
              </a:rPr>
              <a:t>-9</a:t>
            </a:r>
            <a:r>
              <a:rPr lang="ru-RU" sz="2000" b="0" dirty="0" smtClean="0">
                <a:solidFill>
                  <a:srgbClr val="000066"/>
                </a:solidFill>
              </a:rPr>
              <a:t> чел. Зв/год риск при перевозках РАО от ФГУП  ПИЯФ РАН на Ленинградское отделение филиала «СЗТО»</a:t>
            </a:r>
            <a:r>
              <a:rPr lang="en-US" sz="2000" b="0" dirty="0" smtClean="0">
                <a:solidFill>
                  <a:srgbClr val="000066"/>
                </a:solidFill>
              </a:rPr>
              <a:t> </a:t>
            </a:r>
            <a:r>
              <a:rPr lang="ru-RU" sz="2000" b="0" dirty="0" smtClean="0">
                <a:solidFill>
                  <a:srgbClr val="000066"/>
                </a:solidFill>
              </a:rPr>
              <a:t>ФГУП «</a:t>
            </a:r>
            <a:r>
              <a:rPr lang="ru-RU" sz="2000" b="0" dirty="0" err="1" smtClean="0">
                <a:solidFill>
                  <a:srgbClr val="000066"/>
                </a:solidFill>
              </a:rPr>
              <a:t>РосРАО</a:t>
            </a:r>
            <a:r>
              <a:rPr lang="ru-RU" sz="2000" b="0" dirty="0" smtClean="0">
                <a:solidFill>
                  <a:srgbClr val="000066"/>
                </a:solidFill>
              </a:rPr>
              <a:t>»</a:t>
            </a:r>
            <a:r>
              <a:rPr lang="ru-RU" sz="2000" b="0" dirty="0" smtClean="0">
                <a:solidFill>
                  <a:srgbClr val="FFFFFF"/>
                </a:solidFill>
              </a:rPr>
              <a:t> </a:t>
            </a:r>
            <a:r>
              <a:rPr lang="ru-RU" sz="2000" b="0" dirty="0" smtClean="0">
                <a:solidFill>
                  <a:srgbClr val="000066"/>
                </a:solidFill>
              </a:rPr>
              <a:t>(расчет ФГУП АТЦ</a:t>
            </a:r>
            <a:r>
              <a:rPr lang="en-US" sz="2000" b="0" dirty="0" smtClean="0">
                <a:solidFill>
                  <a:srgbClr val="000066"/>
                </a:solidFill>
              </a:rPr>
              <a:t> </a:t>
            </a:r>
            <a:r>
              <a:rPr lang="ru-RU" sz="2000" b="0" dirty="0" smtClean="0">
                <a:solidFill>
                  <a:srgbClr val="000066"/>
                </a:solidFill>
              </a:rPr>
              <a:t>СПб по международной программе </a:t>
            </a:r>
            <a:r>
              <a:rPr lang="en-US" sz="2000" b="0" dirty="0" smtClean="0">
                <a:solidFill>
                  <a:srgbClr val="000066"/>
                </a:solidFill>
              </a:rPr>
              <a:t>INTERTRAN-II)</a:t>
            </a:r>
          </a:p>
        </p:txBody>
      </p:sp>
    </p:spTree>
    <p:extLst>
      <p:ext uri="{BB962C8B-B14F-4D97-AF65-F5344CB8AC3E}">
        <p14:creationId xmlns:p14="http://schemas.microsoft.com/office/powerpoint/2010/main" val="29449725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fld id="{4320E084-A1DF-4DEC-8DE1-557C482AC5CE}" type="datetime1">
              <a:rPr lang="ru-RU" sz="1200" b="0">
                <a:solidFill>
                  <a:srgbClr val="000000"/>
                </a:solidFill>
                <a:latin typeface="Garamond" pitchFamily="18" charset="0"/>
              </a:rPr>
              <a:pPr eaLnBrk="1" hangingPunct="1">
                <a:buClrTx/>
                <a:buFontTx/>
                <a:buNone/>
              </a:pPr>
              <a:t>19.04.2023</a:t>
            </a:fld>
            <a:endParaRPr lang="ru-RU" sz="1200" b="0">
              <a:solidFill>
                <a:srgbClr val="000000"/>
              </a:solidFill>
              <a:latin typeface="Garamond" pitchFamily="18" charset="0"/>
            </a:endParaRPr>
          </a:p>
        </p:txBody>
      </p:sp>
      <p:sp>
        <p:nvSpPr>
          <p:cNvPr id="47107" name="Text Box 2"/>
          <p:cNvSpPr txBox="1">
            <a:spLocks noChangeArrowheads="1"/>
          </p:cNvSpPr>
          <p:nvPr/>
        </p:nvSpPr>
        <p:spPr bwMode="auto">
          <a:xfrm>
            <a:off x="160338" y="298228"/>
            <a:ext cx="6864350" cy="701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buClrTx/>
              <a:buFontTx/>
              <a:buNone/>
            </a:pPr>
            <a:r>
              <a:rPr lang="ru-RU" sz="2800" b="0" dirty="0" smtClean="0">
                <a:solidFill>
                  <a:srgbClr val="FF0000"/>
                </a:solidFill>
                <a:latin typeface="Calibri" pitchFamily="34" charset="0"/>
              </a:rPr>
              <a:t> </a:t>
            </a:r>
            <a:r>
              <a:rPr lang="ru-RU" sz="2400" dirty="0" smtClean="0">
                <a:solidFill>
                  <a:srgbClr val="C00000"/>
                </a:solidFill>
                <a:cs typeface="Arial" pitchFamily="34" charset="0"/>
              </a:rPr>
              <a:t>СТАТИСТИКА </a:t>
            </a:r>
            <a:r>
              <a:rPr lang="ru-RU" sz="2400" dirty="0">
                <a:solidFill>
                  <a:srgbClr val="C00000"/>
                </a:solidFill>
                <a:cs typeface="Arial" pitchFamily="34" charset="0"/>
              </a:rPr>
              <a:t>АВАРИЙ </a:t>
            </a:r>
            <a:r>
              <a:rPr lang="ru-RU" sz="2400" dirty="0" smtClean="0">
                <a:solidFill>
                  <a:srgbClr val="C00000"/>
                </a:solidFill>
                <a:cs typeface="Arial" pitchFamily="34" charset="0"/>
              </a:rPr>
              <a:t>(события </a:t>
            </a:r>
            <a:r>
              <a:rPr lang="ru-RU" sz="2400" dirty="0">
                <a:solidFill>
                  <a:srgbClr val="C00000"/>
                </a:solidFill>
                <a:cs typeface="Arial" pitchFamily="34" charset="0"/>
              </a:rPr>
              <a:t>–</a:t>
            </a:r>
            <a:r>
              <a:rPr lang="en-US" sz="2400" dirty="0">
                <a:solidFill>
                  <a:srgbClr val="C00000"/>
                </a:solidFill>
                <a:cs typeface="Arial" pitchFamily="34" charset="0"/>
              </a:rPr>
              <a:t> events)</a:t>
            </a:r>
          </a:p>
          <a:p>
            <a:pPr algn="ctr" eaLnBrk="1" hangingPunct="1">
              <a:buClrTx/>
              <a:buFontTx/>
              <a:buNone/>
            </a:pPr>
            <a:r>
              <a:rPr lang="ru-RU" sz="2800" dirty="0">
                <a:latin typeface="+mj-lt"/>
              </a:rPr>
              <a:t>ПРИ ПЕРЕВОЗКАХ  РМ </a:t>
            </a:r>
            <a:r>
              <a:rPr lang="ru-RU" sz="2400" dirty="0">
                <a:latin typeface="+mj-lt"/>
              </a:rPr>
              <a:t/>
            </a:r>
            <a:br>
              <a:rPr lang="ru-RU" sz="2400" dirty="0">
                <a:latin typeface="+mj-lt"/>
              </a:rPr>
            </a:br>
            <a:endParaRPr lang="ru-RU" sz="2400" dirty="0">
              <a:latin typeface="+mj-lt"/>
            </a:endParaRPr>
          </a:p>
        </p:txBody>
      </p:sp>
      <p:sp>
        <p:nvSpPr>
          <p:cNvPr id="47108" name="Text Box 3"/>
          <p:cNvSpPr txBox="1">
            <a:spLocks noChangeArrowheads="1"/>
          </p:cNvSpPr>
          <p:nvPr/>
        </p:nvSpPr>
        <p:spPr bwMode="auto">
          <a:xfrm>
            <a:off x="179388" y="1196752"/>
            <a:ext cx="8857108" cy="5342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952500" indent="-944563" eaLnBrk="0" hangingPunct="0">
              <a:tabLst>
                <a:tab pos="952500"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 pos="9936163" algn="l"/>
              </a:tabLst>
              <a:defRPr b="1">
                <a:solidFill>
                  <a:schemeClr val="bg1"/>
                </a:solidFill>
                <a:latin typeface="Arial" pitchFamily="34" charset="0"/>
                <a:ea typeface="Microsoft YaHei" pitchFamily="34" charset="-122"/>
              </a:defRPr>
            </a:lvl1pPr>
            <a:lvl2pPr eaLnBrk="0" hangingPunct="0">
              <a:tabLst>
                <a:tab pos="952500"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 pos="9936163" algn="l"/>
              </a:tabLst>
              <a:defRPr b="1">
                <a:solidFill>
                  <a:schemeClr val="bg1"/>
                </a:solidFill>
                <a:latin typeface="Arial" pitchFamily="34" charset="0"/>
                <a:ea typeface="Microsoft YaHei" pitchFamily="34" charset="-122"/>
              </a:defRPr>
            </a:lvl2pPr>
            <a:lvl3pPr eaLnBrk="0" hangingPunct="0">
              <a:tabLst>
                <a:tab pos="952500"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 pos="9936163" algn="l"/>
              </a:tabLst>
              <a:defRPr b="1">
                <a:solidFill>
                  <a:schemeClr val="bg1"/>
                </a:solidFill>
                <a:latin typeface="Arial" pitchFamily="34" charset="0"/>
                <a:ea typeface="Microsoft YaHei" pitchFamily="34" charset="-122"/>
              </a:defRPr>
            </a:lvl3pPr>
            <a:lvl4pPr eaLnBrk="0" hangingPunct="0">
              <a:tabLst>
                <a:tab pos="952500"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 pos="9936163" algn="l"/>
              </a:tabLst>
              <a:defRPr b="1">
                <a:solidFill>
                  <a:schemeClr val="bg1"/>
                </a:solidFill>
                <a:latin typeface="Arial" pitchFamily="34" charset="0"/>
                <a:ea typeface="Microsoft YaHei" pitchFamily="34" charset="-122"/>
              </a:defRPr>
            </a:lvl4pPr>
            <a:lvl5pPr eaLnBrk="0" hangingPunct="0">
              <a:tabLst>
                <a:tab pos="952500"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 pos="99361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952500"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 pos="99361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952500"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 pos="99361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952500"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 pos="99361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952500"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 pos="9936163" algn="l"/>
              </a:tabLst>
              <a:defRPr b="1">
                <a:solidFill>
                  <a:schemeClr val="bg1"/>
                </a:solidFill>
                <a:latin typeface="Arial" pitchFamily="34" charset="0"/>
                <a:ea typeface="Microsoft YaHei" pitchFamily="34" charset="-122"/>
              </a:defRPr>
            </a:lvl9pPr>
          </a:lstStyle>
          <a:p>
            <a:pPr algn="ctr" eaLnBrk="1" hangingPunct="1">
              <a:spcAft>
                <a:spcPts val="300"/>
              </a:spcAft>
              <a:buClrTx/>
              <a:buFontTx/>
              <a:buNone/>
            </a:pPr>
            <a:r>
              <a:rPr lang="ru-RU" sz="2400" b="0" dirty="0" smtClean="0">
                <a:solidFill>
                  <a:srgbClr val="FF0000"/>
                </a:solidFill>
              </a:rPr>
              <a:t>США 2009</a:t>
            </a:r>
            <a:r>
              <a:rPr lang="en-GB" sz="2400" b="0" dirty="0" smtClean="0">
                <a:solidFill>
                  <a:srgbClr val="FF0000"/>
                </a:solidFill>
              </a:rPr>
              <a:t>-</a:t>
            </a:r>
            <a:r>
              <a:rPr lang="en-GB" sz="2400" b="0" dirty="0" smtClean="0">
                <a:solidFill>
                  <a:srgbClr val="FF0000"/>
                </a:solidFill>
                <a:ea typeface="Lucida Sans Unicode" pitchFamily="34" charset="0"/>
                <a:cs typeface="Times New Roman" pitchFamily="18" charset="0"/>
              </a:rPr>
              <a:t>20</a:t>
            </a:r>
            <a:r>
              <a:rPr lang="ru-RU" sz="2400" b="0" dirty="0" smtClean="0">
                <a:solidFill>
                  <a:srgbClr val="FF0000"/>
                </a:solidFill>
                <a:ea typeface="Lucida Sans Unicode" pitchFamily="34" charset="0"/>
                <a:cs typeface="Times New Roman" pitchFamily="18" charset="0"/>
              </a:rPr>
              <a:t>1</a:t>
            </a:r>
            <a:r>
              <a:rPr lang="en-GB" sz="2400" b="0" dirty="0" smtClean="0">
                <a:solidFill>
                  <a:srgbClr val="FF0000"/>
                </a:solidFill>
                <a:ea typeface="Lucida Sans Unicode" pitchFamily="34" charset="0"/>
                <a:cs typeface="Times New Roman" pitchFamily="18" charset="0"/>
              </a:rPr>
              <a:t>8</a:t>
            </a:r>
            <a:r>
              <a:rPr lang="ru-RU" sz="2400" b="0" dirty="0" smtClean="0">
                <a:solidFill>
                  <a:srgbClr val="FF0000"/>
                </a:solidFill>
                <a:ea typeface="Lucida Sans Unicode" pitchFamily="34" charset="0"/>
                <a:cs typeface="Times New Roman" pitchFamily="18" charset="0"/>
              </a:rPr>
              <a:t>: </a:t>
            </a:r>
            <a:r>
              <a:rPr lang="ru-RU" sz="2000" b="0" dirty="0" smtClean="0">
                <a:solidFill>
                  <a:srgbClr val="000066"/>
                </a:solidFill>
              </a:rPr>
              <a:t>Грузы РМ - 73 аварии (за предыдущие 10 лет - </a:t>
            </a:r>
            <a:r>
              <a:rPr lang="en-GB" sz="2000" b="0" dirty="0" smtClean="0">
                <a:solidFill>
                  <a:srgbClr val="000066"/>
                </a:solidFill>
              </a:rPr>
              <a:t>120</a:t>
            </a:r>
            <a:r>
              <a:rPr lang="ru-RU" sz="2000" b="0" dirty="0" smtClean="0">
                <a:solidFill>
                  <a:srgbClr val="000066"/>
                </a:solidFill>
              </a:rPr>
              <a:t>)</a:t>
            </a:r>
          </a:p>
          <a:p>
            <a:pPr marL="85725" indent="0" algn="just" eaLnBrk="1" hangingPunct="1">
              <a:spcAft>
                <a:spcPts val="300"/>
              </a:spcAft>
              <a:buClrTx/>
              <a:buFontTx/>
              <a:buNone/>
              <a:tabLst>
                <a:tab pos="1400175" algn="l"/>
                <a:tab pos="14382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 pos="9936163" algn="l"/>
              </a:tabLst>
            </a:pPr>
            <a:r>
              <a:rPr lang="ru-RU" sz="2000" b="0" dirty="0" smtClean="0">
                <a:solidFill>
                  <a:srgbClr val="000066"/>
                </a:solidFill>
              </a:rPr>
              <a:t>Смерти – нет, вред здоровью – нет, ущерб 126 тыс.</a:t>
            </a:r>
            <a:r>
              <a:rPr lang="en-GB" sz="2000" b="0" dirty="0" smtClean="0">
                <a:solidFill>
                  <a:srgbClr val="000066"/>
                </a:solidFill>
              </a:rPr>
              <a:t> $</a:t>
            </a:r>
            <a:r>
              <a:rPr lang="ru-RU" sz="2000" b="0" dirty="0">
                <a:solidFill>
                  <a:srgbClr val="000066"/>
                </a:solidFill>
              </a:rPr>
              <a:t>	</a:t>
            </a:r>
            <a:endParaRPr lang="ru-RU" sz="2000" b="0" dirty="0" smtClean="0">
              <a:solidFill>
                <a:srgbClr val="000066"/>
              </a:solidFill>
            </a:endParaRPr>
          </a:p>
          <a:p>
            <a:pPr algn="just" eaLnBrk="1" hangingPunct="1">
              <a:spcAft>
                <a:spcPts val="300"/>
              </a:spcAft>
              <a:buClrTx/>
              <a:buFontTx/>
              <a:buNone/>
            </a:pPr>
            <a:r>
              <a:rPr lang="ru-RU" sz="2000" b="0" dirty="0" smtClean="0">
                <a:solidFill>
                  <a:srgbClr val="000066"/>
                </a:solidFill>
              </a:rPr>
              <a:t>Другие ОГ </a:t>
            </a:r>
            <a:r>
              <a:rPr lang="ru-RU" sz="2000" b="0" dirty="0">
                <a:solidFill>
                  <a:srgbClr val="000066"/>
                </a:solidFill>
              </a:rPr>
              <a:t>– 165991 аварий (</a:t>
            </a:r>
            <a:r>
              <a:rPr lang="ru-RU" sz="2000" b="0" dirty="0" smtClean="0">
                <a:solidFill>
                  <a:srgbClr val="000066"/>
                </a:solidFill>
              </a:rPr>
              <a:t>170493), смерти </a:t>
            </a:r>
            <a:r>
              <a:rPr lang="ru-RU" sz="2000" b="0" dirty="0">
                <a:solidFill>
                  <a:srgbClr val="000066"/>
                </a:solidFill>
              </a:rPr>
              <a:t>- 102 (138), вред здоровью 1909 (2825), ущерб -  844,4 (635,6) млн.</a:t>
            </a:r>
            <a:r>
              <a:rPr lang="en-GB" sz="2000" b="0" dirty="0">
                <a:solidFill>
                  <a:srgbClr val="000066"/>
                </a:solidFill>
              </a:rPr>
              <a:t> $</a:t>
            </a:r>
            <a:r>
              <a:rPr lang="ru-RU" sz="2000" b="0" dirty="0" smtClean="0">
                <a:solidFill>
                  <a:srgbClr val="000066"/>
                </a:solidFill>
              </a:rPr>
              <a:t>)</a:t>
            </a:r>
          </a:p>
          <a:p>
            <a:pPr marL="85725" indent="-77788" algn="just" eaLnBrk="1" hangingPunct="1">
              <a:spcAft>
                <a:spcPts val="300"/>
              </a:spcAft>
              <a:buClrTx/>
              <a:buFontTx/>
              <a:buNone/>
              <a:tabLst>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 pos="9936163" algn="l"/>
              </a:tabLst>
            </a:pPr>
            <a:r>
              <a:rPr lang="ru-RU" sz="2400" b="0" dirty="0" smtClean="0">
                <a:solidFill>
                  <a:srgbClr val="FF0000"/>
                </a:solidFill>
              </a:rPr>
              <a:t>СК: </a:t>
            </a:r>
            <a:r>
              <a:rPr lang="ru-RU" sz="2000" b="0" dirty="0" smtClean="0">
                <a:solidFill>
                  <a:srgbClr val="000066"/>
                </a:solidFill>
              </a:rPr>
              <a:t>1958 </a:t>
            </a:r>
            <a:r>
              <a:rPr lang="ru-RU" sz="2000" b="0" dirty="0">
                <a:solidFill>
                  <a:srgbClr val="000066"/>
                </a:solidFill>
              </a:rPr>
              <a:t>- 2008 </a:t>
            </a:r>
            <a:r>
              <a:rPr lang="ru-RU" sz="2000" b="0" dirty="0" err="1">
                <a:solidFill>
                  <a:srgbClr val="000066"/>
                </a:solidFill>
              </a:rPr>
              <a:t>г.г</a:t>
            </a:r>
            <a:r>
              <a:rPr lang="ru-RU" sz="2000" b="0" dirty="0">
                <a:solidFill>
                  <a:srgbClr val="000066"/>
                </a:solidFill>
              </a:rPr>
              <a:t>. – </a:t>
            </a:r>
            <a:r>
              <a:rPr lang="ru-RU" sz="2000" b="0" dirty="0" smtClean="0">
                <a:solidFill>
                  <a:srgbClr val="000066"/>
                </a:solidFill>
              </a:rPr>
              <a:t>913, </a:t>
            </a:r>
            <a:r>
              <a:rPr lang="ru-RU" sz="2000" b="0" dirty="0">
                <a:solidFill>
                  <a:srgbClr val="000066"/>
                </a:solidFill>
              </a:rPr>
              <a:t>1958 - 2012 </a:t>
            </a:r>
            <a:r>
              <a:rPr lang="ru-RU" sz="2000" b="0" dirty="0" err="1">
                <a:solidFill>
                  <a:srgbClr val="000066"/>
                </a:solidFill>
              </a:rPr>
              <a:t>г.г</a:t>
            </a:r>
            <a:r>
              <a:rPr lang="ru-RU" sz="2000" b="0" dirty="0">
                <a:solidFill>
                  <a:srgbClr val="000066"/>
                </a:solidFill>
              </a:rPr>
              <a:t>. – 1034</a:t>
            </a:r>
            <a:r>
              <a:rPr lang="ru-RU" sz="2000" b="0" dirty="0" smtClean="0">
                <a:solidFill>
                  <a:srgbClr val="000066"/>
                </a:solidFill>
              </a:rPr>
              <a:t>; 2012- </a:t>
            </a:r>
            <a:r>
              <a:rPr lang="ru-RU" sz="2000" b="0" dirty="0">
                <a:solidFill>
                  <a:srgbClr val="000066"/>
                </a:solidFill>
              </a:rPr>
              <a:t>16; 2011- 38; 2010 - 30; 2009 - 33; 2008 - 38; 2007 - 25; 2006 - 29; </a:t>
            </a:r>
            <a:endParaRPr lang="ru-RU" sz="2000" b="0" dirty="0" smtClean="0">
              <a:solidFill>
                <a:srgbClr val="000066"/>
              </a:solidFill>
            </a:endParaRPr>
          </a:p>
          <a:p>
            <a:pPr marL="85725" indent="-77788" algn="ctr" eaLnBrk="1" hangingPunct="1">
              <a:spcAft>
                <a:spcPts val="1500"/>
              </a:spcAft>
              <a:buClrTx/>
              <a:buFontTx/>
              <a:buNone/>
              <a:tabLst>
                <a:tab pos="271463"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 pos="9936163" algn="l"/>
              </a:tabLst>
              <a:defRPr/>
            </a:pPr>
            <a:r>
              <a:rPr lang="ru-RU" sz="2400" b="0" dirty="0">
                <a:solidFill>
                  <a:srgbClr val="FF0000"/>
                </a:solidFill>
              </a:rPr>
              <a:t>Франция</a:t>
            </a:r>
            <a:r>
              <a:rPr lang="ru-RU" sz="2400" b="0" dirty="0" smtClean="0">
                <a:solidFill>
                  <a:srgbClr val="FF0000"/>
                </a:solidFill>
              </a:rPr>
              <a:t>: </a:t>
            </a:r>
            <a:r>
              <a:rPr lang="ru-RU" sz="2000" b="0" dirty="0" smtClean="0">
                <a:solidFill>
                  <a:srgbClr val="000066"/>
                </a:solidFill>
              </a:rPr>
              <a:t>1997-2007 </a:t>
            </a:r>
            <a:r>
              <a:rPr lang="ru-RU" sz="2000" b="0" dirty="0" err="1" smtClean="0">
                <a:solidFill>
                  <a:srgbClr val="000066"/>
                </a:solidFill>
              </a:rPr>
              <a:t>гг</a:t>
            </a:r>
            <a:r>
              <a:rPr lang="ru-RU" sz="2000" b="0" dirty="0" smtClean="0">
                <a:solidFill>
                  <a:srgbClr val="000066"/>
                </a:solidFill>
              </a:rPr>
              <a:t> - 900 (</a:t>
            </a:r>
            <a:r>
              <a:rPr lang="ru-RU" sz="2000" b="0" dirty="0">
                <a:solidFill>
                  <a:srgbClr val="000066"/>
                </a:solidFill>
              </a:rPr>
              <a:t>2008 </a:t>
            </a:r>
            <a:r>
              <a:rPr lang="ru-RU" sz="2000" b="0" dirty="0" smtClean="0">
                <a:solidFill>
                  <a:srgbClr val="000066"/>
                </a:solidFill>
              </a:rPr>
              <a:t>- </a:t>
            </a:r>
            <a:r>
              <a:rPr lang="ru-RU" sz="2000" b="0" dirty="0">
                <a:solidFill>
                  <a:srgbClr val="000066"/>
                </a:solidFill>
              </a:rPr>
              <a:t>67, 2009 </a:t>
            </a:r>
            <a:r>
              <a:rPr lang="ru-RU" sz="2000" b="0" dirty="0" smtClean="0">
                <a:solidFill>
                  <a:srgbClr val="000066"/>
                </a:solidFill>
              </a:rPr>
              <a:t>-105</a:t>
            </a:r>
            <a:r>
              <a:rPr lang="ru-RU" sz="2000" b="0" dirty="0">
                <a:solidFill>
                  <a:srgbClr val="000066"/>
                </a:solidFill>
              </a:rPr>
              <a:t>, 2010 </a:t>
            </a:r>
            <a:r>
              <a:rPr lang="ru-RU" sz="2000" b="0" dirty="0" smtClean="0">
                <a:solidFill>
                  <a:srgbClr val="000066"/>
                </a:solidFill>
              </a:rPr>
              <a:t>-114</a:t>
            </a:r>
            <a:r>
              <a:rPr lang="ru-RU" sz="2000" b="0" dirty="0">
                <a:solidFill>
                  <a:srgbClr val="000066"/>
                </a:solidFill>
              </a:rPr>
              <a:t>, </a:t>
            </a:r>
            <a:r>
              <a:rPr lang="ru-RU" sz="2000" b="0" dirty="0" smtClean="0">
                <a:solidFill>
                  <a:srgbClr val="000066"/>
                </a:solidFill>
              </a:rPr>
              <a:t>2011- </a:t>
            </a:r>
            <a:r>
              <a:rPr lang="ru-RU" sz="2000" b="0" dirty="0">
                <a:solidFill>
                  <a:srgbClr val="000066"/>
                </a:solidFill>
              </a:rPr>
              <a:t>105, 2012 – 123, 2013 – 98, 2014 – 139, 2015 – 122</a:t>
            </a:r>
            <a:r>
              <a:rPr lang="ru-RU" sz="2000" b="0" dirty="0" smtClean="0">
                <a:solidFill>
                  <a:srgbClr val="000066"/>
                </a:solidFill>
              </a:rPr>
              <a:t>), на фото авария в 1997 г.</a:t>
            </a:r>
          </a:p>
          <a:p>
            <a:pPr algn="ctr" eaLnBrk="1" hangingPunct="1">
              <a:spcAft>
                <a:spcPts val="1500"/>
              </a:spcAft>
              <a:buClrTx/>
              <a:buFontTx/>
              <a:buNone/>
              <a:defRPr/>
            </a:pPr>
            <a:endParaRPr lang="ru-RU" sz="2000" b="0" dirty="0">
              <a:solidFill>
                <a:srgbClr val="000066"/>
              </a:solidFill>
            </a:endParaRPr>
          </a:p>
          <a:p>
            <a:pPr marL="85725" indent="-77788" algn="just" eaLnBrk="1" hangingPunct="1">
              <a:spcAft>
                <a:spcPts val="300"/>
              </a:spcAft>
              <a:buClrTx/>
              <a:buFontTx/>
              <a:buNone/>
              <a:tabLst>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 pos="9936163" algn="l"/>
              </a:tabLst>
            </a:pPr>
            <a:endParaRPr lang="ru-RU" sz="2000" b="0" dirty="0">
              <a:solidFill>
                <a:srgbClr val="000066"/>
              </a:solidFill>
            </a:endParaRPr>
          </a:p>
          <a:p>
            <a:pPr algn="just" eaLnBrk="1" hangingPunct="1">
              <a:spcAft>
                <a:spcPts val="300"/>
              </a:spcAft>
              <a:buClrTx/>
              <a:buFontTx/>
              <a:buNone/>
            </a:pPr>
            <a:endParaRPr lang="ru-RU" sz="2000" b="0" dirty="0" smtClean="0">
              <a:solidFill>
                <a:srgbClr val="000066"/>
              </a:solidFill>
            </a:endParaRPr>
          </a:p>
          <a:p>
            <a:pPr algn="just" eaLnBrk="1" hangingPunct="1">
              <a:spcAft>
                <a:spcPts val="300"/>
              </a:spcAft>
              <a:buClrTx/>
              <a:buFontTx/>
              <a:buNone/>
            </a:pPr>
            <a:endParaRPr lang="ru-RU" sz="2000" b="0" dirty="0" smtClean="0">
              <a:solidFill>
                <a:srgbClr val="000066"/>
              </a:solidFill>
            </a:endParaRPr>
          </a:p>
          <a:p>
            <a:pPr algn="just" eaLnBrk="1" hangingPunct="1">
              <a:spcAft>
                <a:spcPts val="300"/>
              </a:spcAft>
              <a:buClrTx/>
              <a:buFontTx/>
              <a:buNone/>
            </a:pPr>
            <a:endParaRPr lang="ru-RU" sz="2000" b="0" dirty="0">
              <a:solidFill>
                <a:srgbClr val="000066"/>
              </a:solidFill>
            </a:endParaRPr>
          </a:p>
        </p:txBody>
      </p:sp>
      <p:pic>
        <p:nvPicPr>
          <p:cNvPr id="5" name="Рисунок 4"/>
          <p:cNvPicPr/>
          <p:nvPr/>
        </p:nvPicPr>
        <p:blipFill>
          <a:blip r:embed="rId3"/>
          <a:stretch/>
        </p:blipFill>
        <p:spPr>
          <a:xfrm>
            <a:off x="323640" y="4489459"/>
            <a:ext cx="3033924" cy="1755770"/>
          </a:xfrm>
          <a:prstGeom prst="rect">
            <a:avLst/>
          </a:prstGeom>
          <a:ln>
            <a:noFill/>
          </a:ln>
        </p:spPr>
      </p:pic>
      <p:pic>
        <p:nvPicPr>
          <p:cNvPr id="6" name="Рисунок 5"/>
          <p:cNvPicPr/>
          <p:nvPr/>
        </p:nvPicPr>
        <p:blipFill>
          <a:blip r:embed="rId4"/>
          <a:stretch/>
        </p:blipFill>
        <p:spPr>
          <a:xfrm>
            <a:off x="3778250" y="4489459"/>
            <a:ext cx="2136775" cy="1755770"/>
          </a:xfrm>
          <a:prstGeom prst="rect">
            <a:avLst/>
          </a:prstGeom>
          <a:ln>
            <a:noFill/>
          </a:ln>
        </p:spPr>
      </p:pic>
      <p:pic>
        <p:nvPicPr>
          <p:cNvPr id="7" name="Рисунок 6"/>
          <p:cNvPicPr/>
          <p:nvPr/>
        </p:nvPicPr>
        <p:blipFill>
          <a:blip r:embed="rId5"/>
          <a:stretch/>
        </p:blipFill>
        <p:spPr>
          <a:xfrm>
            <a:off x="6379987" y="4529953"/>
            <a:ext cx="2230200" cy="1782754"/>
          </a:xfrm>
          <a:prstGeom prst="rect">
            <a:avLst/>
          </a:prstGeom>
          <a:ln>
            <a:noFill/>
          </a:ln>
        </p:spPr>
      </p:pic>
    </p:spTree>
    <p:extLst>
      <p:ext uri="{BB962C8B-B14F-4D97-AF65-F5344CB8AC3E}">
        <p14:creationId xmlns:p14="http://schemas.microsoft.com/office/powerpoint/2010/main" val="4266207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CustomShape 1"/>
          <p:cNvSpPr/>
          <p:nvPr/>
        </p:nvSpPr>
        <p:spPr>
          <a:xfrm>
            <a:off x="1025074" y="215901"/>
            <a:ext cx="6132964" cy="58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ru-RU" sz="2800" b="1" dirty="0">
                <a:solidFill>
                  <a:srgbClr val="C00000"/>
                </a:solidFill>
              </a:rPr>
              <a:t>СТАТИСТИКА </a:t>
            </a:r>
            <a:r>
              <a:rPr lang="ru-RU" sz="2800" b="1" dirty="0" smtClean="0">
                <a:solidFill>
                  <a:srgbClr val="C00000"/>
                </a:solidFill>
              </a:rPr>
              <a:t>АВАРИЙ, Россия   </a:t>
            </a:r>
            <a:endParaRPr lang="ru-RU" sz="2800" b="1" dirty="0">
              <a:solidFill>
                <a:srgbClr val="C00000"/>
              </a:solidFill>
            </a:endParaRPr>
          </a:p>
          <a:p>
            <a:pPr algn="ctr">
              <a:defRPr/>
            </a:pPr>
            <a:endParaRPr dirty="0">
              <a:solidFill>
                <a:srgbClr val="C00000"/>
              </a:solidFill>
            </a:endParaRPr>
          </a:p>
        </p:txBody>
      </p:sp>
      <p:sp>
        <p:nvSpPr>
          <p:cNvPr id="369" name="CustomShape 2"/>
          <p:cNvSpPr/>
          <p:nvPr/>
        </p:nvSpPr>
        <p:spPr>
          <a:xfrm>
            <a:off x="144463" y="1227138"/>
            <a:ext cx="8855075" cy="5197475"/>
          </a:xfrm>
          <a:prstGeom prst="rect">
            <a:avLst/>
          </a:prstGeom>
          <a:noFill/>
          <a:ln>
            <a:noFill/>
          </a:ln>
        </p:spPr>
        <p:style>
          <a:lnRef idx="0">
            <a:scrgbClr r="0" g="0" b="0"/>
          </a:lnRef>
          <a:fillRef idx="0">
            <a:scrgbClr r="0" g="0" b="0"/>
          </a:fillRef>
          <a:effectRef idx="0">
            <a:scrgbClr r="0" g="0" b="0"/>
          </a:effectRef>
          <a:fontRef idx="minor"/>
        </p:style>
      </p:sp>
      <p:sp>
        <p:nvSpPr>
          <p:cNvPr id="370" name="CustomShape 3"/>
          <p:cNvSpPr/>
          <p:nvPr/>
        </p:nvSpPr>
        <p:spPr>
          <a:xfrm>
            <a:off x="144462" y="800101"/>
            <a:ext cx="8999538" cy="5800724"/>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spcBef>
                <a:spcPts val="600"/>
              </a:spcBef>
              <a:spcAft>
                <a:spcPts val="300"/>
              </a:spcAft>
              <a:defRPr/>
            </a:pPr>
            <a:r>
              <a:rPr lang="ru-RU" sz="2000" dirty="0" smtClean="0">
                <a:solidFill>
                  <a:srgbClr val="002060"/>
                </a:solidFill>
                <a:latin typeface="Arial" pitchFamily="34" charset="0"/>
                <a:ea typeface="Lucida Sans Unicode" pitchFamily="34" charset="0"/>
                <a:cs typeface="Times New Roman" pitchFamily="18" charset="0"/>
              </a:rPr>
              <a:t>В </a:t>
            </a:r>
            <a:r>
              <a:rPr lang="ru-RU" sz="2000" dirty="0">
                <a:solidFill>
                  <a:srgbClr val="002060"/>
                </a:solidFill>
                <a:latin typeface="Arial" pitchFamily="34" charset="0"/>
                <a:ea typeface="Lucida Sans Unicode" pitchFamily="34" charset="0"/>
                <a:cs typeface="Times New Roman" pitchFamily="18" charset="0"/>
              </a:rPr>
              <a:t>целом единичные случаи аварий за все время перевозок РМ</a:t>
            </a:r>
            <a:endParaRPr sz="2000" dirty="0">
              <a:solidFill>
                <a:srgbClr val="002060"/>
              </a:solidFill>
              <a:latin typeface="Arial" pitchFamily="34" charset="0"/>
              <a:ea typeface="Lucida Sans Unicode" pitchFamily="34" charset="0"/>
              <a:cs typeface="Times New Roman" pitchFamily="18" charset="0"/>
            </a:endParaRPr>
          </a:p>
          <a:p>
            <a:pPr>
              <a:spcBef>
                <a:spcPts val="600"/>
              </a:spcBef>
              <a:spcAft>
                <a:spcPts val="300"/>
              </a:spcAft>
              <a:defRPr/>
            </a:pPr>
            <a:r>
              <a:rPr lang="ru-RU" sz="2000" dirty="0">
                <a:solidFill>
                  <a:srgbClr val="002060"/>
                </a:solidFill>
                <a:latin typeface="Arial" pitchFamily="34" charset="0"/>
                <a:ea typeface="Lucida Sans Unicode" pitchFamily="34" charset="0"/>
                <a:cs typeface="Times New Roman" pitchFamily="18" charset="0"/>
              </a:rPr>
              <a:t>Статистика </a:t>
            </a:r>
            <a:r>
              <a:rPr lang="ru-RU" sz="2000" dirty="0" err="1">
                <a:solidFill>
                  <a:srgbClr val="002060"/>
                </a:solidFill>
                <a:latin typeface="Arial" pitchFamily="34" charset="0"/>
                <a:ea typeface="Lucida Sans Unicode" pitchFamily="34" charset="0"/>
                <a:cs typeface="Times New Roman" pitchFamily="18" charset="0"/>
              </a:rPr>
              <a:t>Ростехнадзора</a:t>
            </a:r>
            <a:r>
              <a:rPr lang="ru-RU" sz="2000" dirty="0">
                <a:solidFill>
                  <a:srgbClr val="002060"/>
                </a:solidFill>
                <a:latin typeface="Arial" pitchFamily="34" charset="0"/>
                <a:ea typeface="Lucida Sans Unicode" pitchFamily="34" charset="0"/>
                <a:cs typeface="Times New Roman" pitchFamily="18" charset="0"/>
              </a:rPr>
              <a:t> - за 15 лет (</a:t>
            </a:r>
            <a:r>
              <a:rPr lang="ru-RU" sz="2000" dirty="0" smtClean="0">
                <a:solidFill>
                  <a:srgbClr val="002060"/>
                </a:solidFill>
                <a:latin typeface="Arial" pitchFamily="34" charset="0"/>
                <a:ea typeface="Lucida Sans Unicode" pitchFamily="34" charset="0"/>
                <a:cs typeface="Times New Roman" pitchFamily="18" charset="0"/>
              </a:rPr>
              <a:t>2000-2020) 39 </a:t>
            </a:r>
            <a:r>
              <a:rPr lang="ru-RU" sz="2000" dirty="0">
                <a:solidFill>
                  <a:srgbClr val="002060"/>
                </a:solidFill>
                <a:latin typeface="Arial" pitchFamily="34" charset="0"/>
                <a:ea typeface="Lucida Sans Unicode" pitchFamily="34" charset="0"/>
                <a:cs typeface="Times New Roman" pitchFamily="18" charset="0"/>
              </a:rPr>
              <a:t>случаев </a:t>
            </a:r>
            <a:r>
              <a:rPr lang="ru-RU" sz="2000" dirty="0" smtClean="0">
                <a:solidFill>
                  <a:srgbClr val="002060"/>
                </a:solidFill>
                <a:latin typeface="Arial" pitchFamily="34" charset="0"/>
                <a:ea typeface="Lucida Sans Unicode" pitchFamily="34" charset="0"/>
                <a:cs typeface="Times New Roman" pitchFamily="18" charset="0"/>
              </a:rPr>
              <a:t>нарушений</a:t>
            </a:r>
          </a:p>
          <a:p>
            <a:pPr marL="185738" indent="-185738">
              <a:spcBef>
                <a:spcPts val="600"/>
              </a:spcBef>
              <a:spcAft>
                <a:spcPts val="300"/>
              </a:spcAft>
              <a:buFont typeface="Arial" pitchFamily="34" charset="0"/>
              <a:buChar char="•"/>
              <a:defRPr/>
            </a:pPr>
            <a:r>
              <a:rPr lang="ru-RU" sz="2000" dirty="0" smtClean="0">
                <a:solidFill>
                  <a:srgbClr val="002060"/>
                </a:solidFill>
                <a:latin typeface="Arial" pitchFamily="34" charset="0"/>
                <a:ea typeface="Lucida Sans Unicode" pitchFamily="34" charset="0"/>
                <a:cs typeface="Times New Roman" pitchFamily="18" charset="0"/>
              </a:rPr>
              <a:t>только 13 </a:t>
            </a:r>
            <a:r>
              <a:rPr lang="ru-RU" sz="2000" dirty="0">
                <a:solidFill>
                  <a:srgbClr val="002060"/>
                </a:solidFill>
                <a:latin typeface="Arial" pitchFamily="34" charset="0"/>
                <a:ea typeface="Lucida Sans Unicode" pitchFamily="34" charset="0"/>
                <a:cs typeface="Times New Roman" pitchFamily="18" charset="0"/>
              </a:rPr>
              <a:t>случаев можно отнести к авариям (нарушениям) при перевозках на путях общего пользования. Остальные </a:t>
            </a:r>
            <a:r>
              <a:rPr lang="ru-RU" sz="2000" dirty="0" smtClean="0">
                <a:solidFill>
                  <a:srgbClr val="002060"/>
                </a:solidFill>
                <a:latin typeface="Arial" pitchFamily="34" charset="0"/>
                <a:ea typeface="Lucida Sans Unicode" pitchFamily="34" charset="0"/>
                <a:cs typeface="Times New Roman" pitchFamily="18" charset="0"/>
              </a:rPr>
              <a:t>относятся </a:t>
            </a:r>
            <a:r>
              <a:rPr lang="ru-RU" sz="2000" dirty="0">
                <a:solidFill>
                  <a:srgbClr val="002060"/>
                </a:solidFill>
                <a:latin typeface="Arial" pitchFamily="34" charset="0"/>
                <a:ea typeface="Lucida Sans Unicode" pitchFamily="34" charset="0"/>
                <a:cs typeface="Times New Roman" pitchFamily="18" charset="0"/>
              </a:rPr>
              <a:t>к авариям на объектах грузоотправителя (грузополучателя) </a:t>
            </a:r>
            <a:endParaRPr lang="ru-RU" sz="2000" dirty="0" smtClean="0">
              <a:solidFill>
                <a:srgbClr val="002060"/>
              </a:solidFill>
              <a:latin typeface="Arial" pitchFamily="34" charset="0"/>
              <a:ea typeface="Lucida Sans Unicode" pitchFamily="34" charset="0"/>
              <a:cs typeface="Times New Roman" pitchFamily="18" charset="0"/>
            </a:endParaRPr>
          </a:p>
          <a:p>
            <a:pPr marL="185738" indent="-185738">
              <a:spcBef>
                <a:spcPts val="600"/>
              </a:spcBef>
              <a:spcAft>
                <a:spcPts val="300"/>
              </a:spcAft>
              <a:buFont typeface="Arial" pitchFamily="34" charset="0"/>
              <a:buChar char="•"/>
              <a:defRPr/>
            </a:pPr>
            <a:r>
              <a:rPr lang="ru-RU" sz="2000" dirty="0" smtClean="0">
                <a:solidFill>
                  <a:srgbClr val="002060"/>
                </a:solidFill>
                <a:latin typeface="Arial" pitchFamily="34" charset="0"/>
                <a:ea typeface="Lucida Sans Unicode" pitchFamily="34" charset="0"/>
                <a:cs typeface="Times New Roman" pitchFamily="18" charset="0"/>
              </a:rPr>
              <a:t>2009 г. – </a:t>
            </a:r>
            <a:r>
              <a:rPr lang="ru-RU" sz="2000" dirty="0">
                <a:solidFill>
                  <a:srgbClr val="002060"/>
                </a:solidFill>
                <a:latin typeface="Arial" pitchFamily="34" charset="0"/>
                <a:ea typeface="Lucida Sans Unicode" pitchFamily="34" charset="0"/>
                <a:cs typeface="Times New Roman" pitchFamily="18" charset="0"/>
              </a:rPr>
              <a:t>Ленобласть, </a:t>
            </a:r>
            <a:r>
              <a:rPr lang="ru-RU" sz="2000" dirty="0" smtClean="0">
                <a:solidFill>
                  <a:srgbClr val="002060"/>
                </a:solidFill>
                <a:latin typeface="Arial" pitchFamily="34" charset="0"/>
                <a:ea typeface="Lucida Sans Unicode" pitchFamily="34" charset="0"/>
                <a:cs typeface="Times New Roman" pitchFamily="18" charset="0"/>
              </a:rPr>
              <a:t>при </a:t>
            </a:r>
            <a:r>
              <a:rPr lang="ru-RU" sz="2000" dirty="0">
                <a:solidFill>
                  <a:srgbClr val="002060"/>
                </a:solidFill>
                <a:latin typeface="Arial" pitchFamily="34" charset="0"/>
                <a:ea typeface="Lucida Sans Unicode" pitchFamily="34" charset="0"/>
                <a:cs typeface="Times New Roman" pitchFamily="18" charset="0"/>
              </a:rPr>
              <a:t>транспортной аварии выброс контейнера с автомобиля, отрыв крышки (для упаковок типа А допускается при авариях), </a:t>
            </a:r>
            <a:r>
              <a:rPr lang="ru-RU" sz="2000" dirty="0" smtClean="0">
                <a:solidFill>
                  <a:srgbClr val="002060"/>
                </a:solidFill>
                <a:latin typeface="Arial" pitchFamily="34" charset="0"/>
                <a:ea typeface="Lucida Sans Unicode" pitchFamily="34" charset="0"/>
                <a:cs typeface="Times New Roman" pitchFamily="18" charset="0"/>
              </a:rPr>
              <a:t>ЗРИ сохранили </a:t>
            </a:r>
            <a:r>
              <a:rPr lang="ru-RU" sz="2000" dirty="0">
                <a:solidFill>
                  <a:srgbClr val="002060"/>
                </a:solidFill>
                <a:latin typeface="Arial" pitchFamily="34" charset="0"/>
                <a:ea typeface="Lucida Sans Unicode" pitchFamily="34" charset="0"/>
                <a:cs typeface="Times New Roman" pitchFamily="18" charset="0"/>
              </a:rPr>
              <a:t>герметичность, </a:t>
            </a:r>
            <a:r>
              <a:rPr lang="ru-RU" sz="2000" dirty="0" smtClean="0">
                <a:solidFill>
                  <a:srgbClr val="002060"/>
                </a:solidFill>
                <a:latin typeface="Arial" pitchFamily="34" charset="0"/>
                <a:ea typeface="Lucida Sans Unicode" pitchFamily="34" charset="0"/>
                <a:cs typeface="Times New Roman" pitchFamily="18" charset="0"/>
              </a:rPr>
              <a:t>собраны </a:t>
            </a:r>
            <a:r>
              <a:rPr lang="ru-RU" sz="2000" dirty="0">
                <a:solidFill>
                  <a:srgbClr val="002060"/>
                </a:solidFill>
                <a:latin typeface="Arial" pitchFamily="34" charset="0"/>
                <a:ea typeface="Lucida Sans Unicode" pitchFamily="34" charset="0"/>
                <a:cs typeface="Times New Roman" pitchFamily="18" charset="0"/>
              </a:rPr>
              <a:t>и загружены обратно в защитный </a:t>
            </a:r>
            <a:r>
              <a:rPr lang="ru-RU" sz="2000" dirty="0" smtClean="0">
                <a:solidFill>
                  <a:srgbClr val="002060"/>
                </a:solidFill>
                <a:latin typeface="Arial" pitchFamily="34" charset="0"/>
                <a:ea typeface="Lucida Sans Unicode" pitchFamily="34" charset="0"/>
                <a:cs typeface="Times New Roman" pitchFamily="18" charset="0"/>
              </a:rPr>
              <a:t>контейнер, радиационных </a:t>
            </a:r>
            <a:r>
              <a:rPr lang="ru-RU" sz="2000" dirty="0">
                <a:solidFill>
                  <a:srgbClr val="002060"/>
                </a:solidFill>
                <a:latin typeface="Arial" pitchFamily="34" charset="0"/>
                <a:ea typeface="Lucida Sans Unicode" pitchFamily="34" charset="0"/>
                <a:cs typeface="Times New Roman" pitchFamily="18" charset="0"/>
              </a:rPr>
              <a:t>последствий </a:t>
            </a:r>
            <a:r>
              <a:rPr lang="ru-RU" sz="2000" dirty="0" smtClean="0">
                <a:solidFill>
                  <a:srgbClr val="002060"/>
                </a:solidFill>
                <a:latin typeface="Arial" pitchFamily="34" charset="0"/>
                <a:ea typeface="Lucida Sans Unicode" pitchFamily="34" charset="0"/>
                <a:cs typeface="Times New Roman" pitchFamily="18" charset="0"/>
              </a:rPr>
              <a:t>нет (см. фото внизу)</a:t>
            </a:r>
          </a:p>
          <a:p>
            <a:pPr marL="185738" indent="-185738">
              <a:buFont typeface="Arial" pitchFamily="34" charset="0"/>
              <a:buChar char="•"/>
            </a:pPr>
            <a:r>
              <a:rPr lang="ru-RU" sz="2000" dirty="0" smtClean="0">
                <a:solidFill>
                  <a:srgbClr val="002060"/>
                </a:solidFill>
                <a:latin typeface="Arial" pitchFamily="34" charset="0"/>
                <a:ea typeface="Lucida Sans Unicode" pitchFamily="34" charset="0"/>
                <a:cs typeface="Times New Roman" pitchFamily="18" charset="0"/>
              </a:rPr>
              <a:t>2017 </a:t>
            </a:r>
            <a:r>
              <a:rPr lang="ru-RU" sz="2000" dirty="0">
                <a:solidFill>
                  <a:srgbClr val="002060"/>
                </a:solidFill>
                <a:latin typeface="Arial" pitchFamily="34" charset="0"/>
                <a:ea typeface="Lucida Sans Unicode" pitchFamily="34" charset="0"/>
                <a:cs typeface="Times New Roman" pitchFamily="18" charset="0"/>
              </a:rPr>
              <a:t>г. – </a:t>
            </a:r>
            <a:r>
              <a:rPr lang="ru-RU" sz="2000" dirty="0" smtClean="0">
                <a:solidFill>
                  <a:srgbClr val="002060"/>
                </a:solidFill>
                <a:latin typeface="Arial" pitchFamily="34" charset="0"/>
                <a:ea typeface="Lucida Sans Unicode" pitchFamily="34" charset="0"/>
                <a:cs typeface="Times New Roman" pitchFamily="18" charset="0"/>
              </a:rPr>
              <a:t>выпадение </a:t>
            </a:r>
            <a:r>
              <a:rPr lang="ru-RU" sz="2000" dirty="0">
                <a:solidFill>
                  <a:srgbClr val="002060"/>
                </a:solidFill>
                <a:latin typeface="Arial" pitchFamily="34" charset="0"/>
                <a:ea typeface="Lucida Sans Unicode" pitchFamily="34" charset="0"/>
                <a:cs typeface="Times New Roman" pitchFamily="18" charset="0"/>
              </a:rPr>
              <a:t>ТУК типа </a:t>
            </a:r>
            <a:r>
              <a:rPr lang="en-US" sz="2000" dirty="0">
                <a:solidFill>
                  <a:srgbClr val="002060"/>
                </a:solidFill>
                <a:latin typeface="Arial" pitchFamily="34" charset="0"/>
                <a:ea typeface="Lucida Sans Unicode" pitchFamily="34" charset="0"/>
                <a:cs typeface="Times New Roman" pitchFamily="18" charset="0"/>
              </a:rPr>
              <a:t>NCS-YC </a:t>
            </a:r>
            <a:r>
              <a:rPr lang="ru-RU" sz="2000" dirty="0">
                <a:solidFill>
                  <a:srgbClr val="002060"/>
                </a:solidFill>
                <a:latin typeface="Arial" pitchFamily="34" charset="0"/>
                <a:ea typeface="Lucida Sans Unicode" pitchFamily="34" charset="0"/>
                <a:cs typeface="Times New Roman" pitchFamily="18" charset="0"/>
              </a:rPr>
              <a:t>с ЗРИ с автотранспорта.</a:t>
            </a:r>
            <a:r>
              <a:rPr lang="en-US" sz="2000" dirty="0">
                <a:solidFill>
                  <a:srgbClr val="002060"/>
                </a:solidFill>
                <a:latin typeface="Arial" pitchFamily="34" charset="0"/>
                <a:ea typeface="Lucida Sans Unicode" pitchFamily="34" charset="0"/>
                <a:cs typeface="Times New Roman" pitchFamily="18" charset="0"/>
              </a:rPr>
              <a:t> </a:t>
            </a:r>
            <a:r>
              <a:rPr lang="ru-RU" sz="2000" dirty="0">
                <a:solidFill>
                  <a:srgbClr val="002060"/>
                </a:solidFill>
                <a:latin typeface="Arial" pitchFamily="34" charset="0"/>
                <a:ea typeface="Lucida Sans Unicode" pitchFamily="34" charset="0"/>
                <a:cs typeface="Times New Roman" pitchFamily="18" charset="0"/>
              </a:rPr>
              <a:t>ТУК был обнаружен на пути </a:t>
            </a:r>
            <a:r>
              <a:rPr lang="ru-RU" sz="2000" dirty="0" smtClean="0">
                <a:solidFill>
                  <a:srgbClr val="002060"/>
                </a:solidFill>
                <a:latin typeface="Arial" pitchFamily="34" charset="0"/>
                <a:ea typeface="Lucida Sans Unicode" pitchFamily="34" charset="0"/>
                <a:cs typeface="Times New Roman" pitchFamily="18" charset="0"/>
              </a:rPr>
              <a:t>следования. Осмотр </a:t>
            </a:r>
            <a:r>
              <a:rPr lang="ru-RU" sz="2000" dirty="0">
                <a:solidFill>
                  <a:srgbClr val="002060"/>
                </a:solidFill>
                <a:latin typeface="Arial" pitchFamily="34" charset="0"/>
                <a:ea typeface="Lucida Sans Unicode" pitchFamily="34" charset="0"/>
                <a:cs typeface="Times New Roman" pitchFamily="18" charset="0"/>
              </a:rPr>
              <a:t>ТУК не выявил повреждений, </a:t>
            </a:r>
            <a:r>
              <a:rPr lang="ru-RU" sz="2000" dirty="0" smtClean="0">
                <a:solidFill>
                  <a:srgbClr val="002060"/>
                </a:solidFill>
                <a:latin typeface="Arial" pitchFamily="34" charset="0"/>
                <a:ea typeface="Lucida Sans Unicode" pitchFamily="34" charset="0"/>
                <a:cs typeface="Times New Roman" pitchFamily="18" charset="0"/>
              </a:rPr>
              <a:t>подтверждено </a:t>
            </a:r>
            <a:r>
              <a:rPr lang="ru-RU" sz="2000" dirty="0">
                <a:solidFill>
                  <a:srgbClr val="002060"/>
                </a:solidFill>
                <a:latin typeface="Arial" pitchFamily="34" charset="0"/>
                <a:ea typeface="Lucida Sans Unicode" pitchFamily="34" charset="0"/>
                <a:cs typeface="Times New Roman" pitchFamily="18" charset="0"/>
              </a:rPr>
              <a:t>наличие </a:t>
            </a:r>
            <a:r>
              <a:rPr lang="ru-RU" sz="2000" dirty="0" smtClean="0">
                <a:solidFill>
                  <a:srgbClr val="002060"/>
                </a:solidFill>
                <a:latin typeface="Arial" pitchFamily="34" charset="0"/>
                <a:ea typeface="Lucida Sans Unicode" pitchFamily="34" charset="0"/>
                <a:cs typeface="Times New Roman" pitchFamily="18" charset="0"/>
              </a:rPr>
              <a:t>источника </a:t>
            </a:r>
            <a:r>
              <a:rPr lang="ru-RU" sz="2000" dirty="0">
                <a:solidFill>
                  <a:srgbClr val="002060"/>
                </a:solidFill>
                <a:latin typeface="Arial" pitchFamily="34" charset="0"/>
                <a:ea typeface="Lucida Sans Unicode" pitchFamily="34" charset="0"/>
                <a:cs typeface="Times New Roman" pitchFamily="18" charset="0"/>
              </a:rPr>
              <a:t>в </a:t>
            </a:r>
            <a:r>
              <a:rPr lang="ru-RU" sz="2000" dirty="0" smtClean="0">
                <a:solidFill>
                  <a:srgbClr val="002060"/>
                </a:solidFill>
                <a:latin typeface="Arial" pitchFamily="34" charset="0"/>
                <a:ea typeface="Lucida Sans Unicode" pitchFamily="34" charset="0"/>
                <a:cs typeface="Times New Roman" pitchFamily="18" charset="0"/>
              </a:rPr>
              <a:t>ТУК </a:t>
            </a:r>
          </a:p>
          <a:p>
            <a:pPr marL="185738">
              <a:spcAft>
                <a:spcPts val="300"/>
              </a:spcAft>
            </a:pPr>
            <a:r>
              <a:rPr lang="ru-RU" sz="2000" dirty="0" smtClean="0">
                <a:solidFill>
                  <a:srgbClr val="002060"/>
                </a:solidFill>
                <a:latin typeface="Arial" pitchFamily="34" charset="0"/>
                <a:ea typeface="Lucida Sans Unicode" pitchFamily="34" charset="0"/>
                <a:cs typeface="Times New Roman" pitchFamily="18" charset="0"/>
              </a:rPr>
              <a:t>(</a:t>
            </a:r>
            <a:r>
              <a:rPr lang="ru-RU" sz="2000" dirty="0">
                <a:solidFill>
                  <a:srgbClr val="002060"/>
                </a:solidFill>
                <a:latin typeface="Arial" pitchFamily="34" charset="0"/>
                <a:ea typeface="Lucida Sans Unicode" pitchFamily="34" charset="0"/>
                <a:cs typeface="Times New Roman" pitchFamily="18" charset="0"/>
              </a:rPr>
              <a:t>ООО «</a:t>
            </a:r>
            <a:r>
              <a:rPr lang="ru-RU" sz="2000" dirty="0" err="1">
                <a:solidFill>
                  <a:srgbClr val="002060"/>
                </a:solidFill>
                <a:latin typeface="Arial" pitchFamily="34" charset="0"/>
                <a:ea typeface="Lucida Sans Unicode" pitchFamily="34" charset="0"/>
                <a:cs typeface="Times New Roman" pitchFamily="18" charset="0"/>
              </a:rPr>
              <a:t>Шлюмберже</a:t>
            </a:r>
            <a:r>
              <a:rPr lang="ru-RU" sz="2000" dirty="0">
                <a:solidFill>
                  <a:srgbClr val="002060"/>
                </a:solidFill>
                <a:latin typeface="Arial" pitchFamily="34" charset="0"/>
                <a:ea typeface="Lucida Sans Unicode" pitchFamily="34" charset="0"/>
                <a:cs typeface="Times New Roman" pitchFamily="18" charset="0"/>
              </a:rPr>
              <a:t> Восток</a:t>
            </a:r>
            <a:r>
              <a:rPr lang="ru-RU" sz="2000" dirty="0" smtClean="0">
                <a:solidFill>
                  <a:srgbClr val="002060"/>
                </a:solidFill>
                <a:latin typeface="Arial" pitchFamily="34" charset="0"/>
                <a:ea typeface="Lucida Sans Unicode" pitchFamily="34" charset="0"/>
                <a:cs typeface="Times New Roman" pitchFamily="18" charset="0"/>
              </a:rPr>
              <a:t>»),</a:t>
            </a:r>
            <a:endParaRPr lang="ru-RU" sz="2000" dirty="0">
              <a:solidFill>
                <a:srgbClr val="002060"/>
              </a:solidFill>
              <a:latin typeface="Arial" pitchFamily="34" charset="0"/>
              <a:ea typeface="Lucida Sans Unicode" pitchFamily="34" charset="0"/>
              <a:cs typeface="Times New Roman" pitchFamily="18" charset="0"/>
            </a:endParaRPr>
          </a:p>
          <a:p>
            <a:pPr>
              <a:defRPr/>
            </a:pPr>
            <a:endParaRPr dirty="0"/>
          </a:p>
          <a:p>
            <a:pPr>
              <a:defRPr/>
            </a:pPr>
            <a:endParaRPr dirty="0"/>
          </a:p>
        </p:txBody>
      </p:sp>
      <p:pic>
        <p:nvPicPr>
          <p:cNvPr id="5"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37751" y="5284095"/>
            <a:ext cx="2562637" cy="151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091556" y="5208568"/>
            <a:ext cx="2066357" cy="154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782898" y="4670241"/>
            <a:ext cx="1761027" cy="209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751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fld id="{626DA6B7-7775-4099-AA38-EDB13C5FBB17}" type="datetime1">
              <a:rPr lang="ru-RU" sz="1200" b="0">
                <a:solidFill>
                  <a:srgbClr val="000000"/>
                </a:solidFill>
                <a:latin typeface="Garamond" pitchFamily="18" charset="0"/>
              </a:rPr>
              <a:pPr eaLnBrk="1" hangingPunct="1">
                <a:buClrTx/>
                <a:buFontTx/>
                <a:buNone/>
              </a:pPr>
              <a:t>19.04.2023</a:t>
            </a:fld>
            <a:endParaRPr lang="ru-RU" sz="1200" b="0">
              <a:solidFill>
                <a:srgbClr val="000000"/>
              </a:solidFill>
              <a:latin typeface="Garamond" pitchFamily="18" charset="0"/>
            </a:endParaRPr>
          </a:p>
        </p:txBody>
      </p:sp>
      <p:sp>
        <p:nvSpPr>
          <p:cNvPr id="51203" name="Text Box 2"/>
          <p:cNvSpPr txBox="1">
            <a:spLocks noChangeArrowheads="1"/>
          </p:cNvSpPr>
          <p:nvPr/>
        </p:nvSpPr>
        <p:spPr bwMode="auto">
          <a:xfrm>
            <a:off x="323849" y="465062"/>
            <a:ext cx="6862763"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buClrTx/>
              <a:buFontTx/>
              <a:buNone/>
            </a:pPr>
            <a:r>
              <a:rPr lang="ru-RU" sz="2400" dirty="0">
                <a:solidFill>
                  <a:srgbClr val="C00000"/>
                </a:solidFill>
                <a:cs typeface="Arial" pitchFamily="34" charset="0"/>
              </a:rPr>
              <a:t>ОБЩИЙ ПРАКТИЧЕСКИЙ УРОВЕНЬ БЕЗОПАСНОСТИ ПЕРЕВОЗОК РМ</a:t>
            </a:r>
            <a:r>
              <a:rPr lang="en-US" sz="2400" dirty="0">
                <a:solidFill>
                  <a:srgbClr val="C00000"/>
                </a:solidFill>
                <a:cs typeface="Arial" pitchFamily="34" charset="0"/>
              </a:rPr>
              <a:t> </a:t>
            </a:r>
            <a:r>
              <a:rPr lang="ru-RU" sz="2400" dirty="0">
                <a:solidFill>
                  <a:srgbClr val="002060"/>
                </a:solidFill>
                <a:cs typeface="Arial" pitchFamily="34" charset="0"/>
              </a:rPr>
              <a:t/>
            </a:r>
            <a:br>
              <a:rPr lang="ru-RU" sz="2400" dirty="0">
                <a:solidFill>
                  <a:srgbClr val="002060"/>
                </a:solidFill>
                <a:cs typeface="Arial" pitchFamily="34" charset="0"/>
              </a:rPr>
            </a:br>
            <a:endParaRPr lang="ru-RU" sz="2400" dirty="0">
              <a:solidFill>
                <a:srgbClr val="002060"/>
              </a:solidFill>
              <a:cs typeface="Arial" pitchFamily="34" charset="0"/>
            </a:endParaRPr>
          </a:p>
        </p:txBody>
      </p:sp>
      <p:sp>
        <p:nvSpPr>
          <p:cNvPr id="51204" name="Text Box 3"/>
          <p:cNvSpPr txBox="1">
            <a:spLocks noChangeArrowheads="1"/>
          </p:cNvSpPr>
          <p:nvPr/>
        </p:nvSpPr>
        <p:spPr bwMode="auto">
          <a:xfrm>
            <a:off x="323850" y="2143126"/>
            <a:ext cx="8569325" cy="337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spcBef>
                <a:spcPts val="600"/>
              </a:spcBef>
              <a:buClrTx/>
              <a:buFontTx/>
              <a:buNone/>
            </a:pPr>
            <a:r>
              <a:rPr lang="ru-RU" sz="2400" b="0" dirty="0">
                <a:solidFill>
                  <a:srgbClr val="000066"/>
                </a:solidFill>
              </a:rPr>
              <a:t>Научный комитет ООН по Действию Атомной Радиации (</a:t>
            </a:r>
            <a:r>
              <a:rPr lang="en-US" sz="2400" b="0" dirty="0">
                <a:solidFill>
                  <a:srgbClr val="000066"/>
                </a:solidFill>
              </a:rPr>
              <a:t>UN Committee on the Effects of Atomic Radiation)</a:t>
            </a:r>
            <a:r>
              <a:rPr lang="ru-RU" sz="2400" b="0" dirty="0">
                <a:solidFill>
                  <a:srgbClr val="000066"/>
                </a:solidFill>
              </a:rPr>
              <a:t> :</a:t>
            </a:r>
          </a:p>
          <a:p>
            <a:pPr algn="ctr" eaLnBrk="1" hangingPunct="1">
              <a:spcBef>
                <a:spcPts val="600"/>
              </a:spcBef>
              <a:buClrTx/>
              <a:buFontTx/>
              <a:buNone/>
            </a:pPr>
            <a:endParaRPr lang="ru-RU" sz="2400" b="0" dirty="0">
              <a:solidFill>
                <a:srgbClr val="000066"/>
              </a:solidFill>
            </a:endParaRPr>
          </a:p>
          <a:p>
            <a:pPr algn="ctr" eaLnBrk="1" hangingPunct="1">
              <a:spcBef>
                <a:spcPts val="600"/>
              </a:spcBef>
              <a:buClrTx/>
              <a:buFontTx/>
              <a:buNone/>
            </a:pPr>
            <a:r>
              <a:rPr lang="ru-RU" sz="2400" b="0" i="1" dirty="0">
                <a:solidFill>
                  <a:srgbClr val="000066"/>
                </a:solidFill>
              </a:rPr>
              <a:t>«…Перевозки радиоактивных материалов не имеют радиологического влияния…»</a:t>
            </a:r>
          </a:p>
        </p:txBody>
      </p:sp>
    </p:spTree>
    <p:extLst>
      <p:ext uri="{BB962C8B-B14F-4D97-AF65-F5344CB8AC3E}">
        <p14:creationId xmlns:p14="http://schemas.microsoft.com/office/powerpoint/2010/main" val="8436714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fld id="{AA0ED593-FA15-47F9-B536-CA9314DE4EC6}" type="datetime1">
              <a:rPr lang="ru-RU" sz="1200" b="0">
                <a:solidFill>
                  <a:srgbClr val="000000"/>
                </a:solidFill>
                <a:latin typeface="Garamond" pitchFamily="18" charset="0"/>
              </a:rPr>
              <a:pPr eaLnBrk="1" hangingPunct="1">
                <a:buClrTx/>
                <a:buFontTx/>
                <a:buNone/>
              </a:pPr>
              <a:t>19.04.2023</a:t>
            </a:fld>
            <a:endParaRPr lang="ru-RU" sz="1200" b="0">
              <a:solidFill>
                <a:srgbClr val="000000"/>
              </a:solidFill>
              <a:latin typeface="Garamond" pitchFamily="18" charset="0"/>
            </a:endParaRPr>
          </a:p>
        </p:txBody>
      </p:sp>
      <p:sp>
        <p:nvSpPr>
          <p:cNvPr id="54275" name="Rectangle 2"/>
          <p:cNvSpPr>
            <a:spLocks noChangeArrowheads="1"/>
          </p:cNvSpPr>
          <p:nvPr/>
        </p:nvSpPr>
        <p:spPr bwMode="auto">
          <a:xfrm>
            <a:off x="179388" y="116632"/>
            <a:ext cx="6754812" cy="1007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a:lnSpc>
                <a:spcPct val="85000"/>
              </a:lnSpc>
              <a:spcBef>
                <a:spcPts val="8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b="1" dirty="0">
                <a:solidFill>
                  <a:srgbClr val="C00000"/>
                </a:solidFill>
                <a:latin typeface="Arial" pitchFamily="34" charset="0"/>
                <a:cs typeface="Arial" pitchFamily="34" charset="0"/>
              </a:rPr>
              <a:t>МЕЖДУНАРОДНЫЕ ОРГАНИЗАЦИИ </a:t>
            </a:r>
          </a:p>
          <a:p>
            <a:pPr algn="ctr">
              <a:lnSpc>
                <a:spcPct val="8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b="1" dirty="0" smtClean="0">
                <a:solidFill>
                  <a:srgbClr val="C00000"/>
                </a:solidFill>
                <a:latin typeface="Arial" pitchFamily="34" charset="0"/>
                <a:cs typeface="Arial" pitchFamily="34" charset="0"/>
              </a:rPr>
              <a:t>ПО </a:t>
            </a:r>
            <a:r>
              <a:rPr lang="ru-RU" sz="2400" b="1" dirty="0">
                <a:solidFill>
                  <a:srgbClr val="C00000"/>
                </a:solidFill>
                <a:latin typeface="Arial" pitchFamily="34" charset="0"/>
                <a:cs typeface="Arial" pitchFamily="34" charset="0"/>
              </a:rPr>
              <a:t>ПЕРЕВОЗКЕ ОПАСНЫХ ГРУЗОВ</a:t>
            </a:r>
          </a:p>
        </p:txBody>
      </p:sp>
      <p:sp>
        <p:nvSpPr>
          <p:cNvPr id="54276" name="Rectangle 3"/>
          <p:cNvSpPr>
            <a:spLocks noChangeArrowheads="1"/>
          </p:cNvSpPr>
          <p:nvPr/>
        </p:nvSpPr>
        <p:spPr bwMode="auto">
          <a:xfrm>
            <a:off x="301625" y="1268413"/>
            <a:ext cx="8491538" cy="4748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54277" name="Rectangle 4"/>
          <p:cNvSpPr>
            <a:spLocks noChangeArrowheads="1"/>
          </p:cNvSpPr>
          <p:nvPr/>
        </p:nvSpPr>
        <p:spPr bwMode="auto">
          <a:xfrm>
            <a:off x="325438" y="2897188"/>
            <a:ext cx="1577975" cy="687387"/>
          </a:xfrm>
          <a:prstGeom prst="rect">
            <a:avLst/>
          </a:prstGeom>
          <a:solidFill>
            <a:srgbClr val="D1FFD1"/>
          </a:solidFill>
          <a:ln w="12600" cap="sq">
            <a:solidFill>
              <a:srgbClr val="003E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000" tIns="39600" rIns="81000" bIns="39600" anchor="ctr"/>
          <a:lstStyle/>
          <a:p>
            <a:pPr algn="ct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b="0" dirty="0">
              <a:solidFill>
                <a:srgbClr val="003E00"/>
              </a:solidFill>
            </a:endParaRPr>
          </a:p>
          <a:p>
            <a:pPr algn="ct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solidFill>
                  <a:srgbClr val="003E00"/>
                </a:solidFill>
              </a:rPr>
              <a:t>МАГАТЭ</a:t>
            </a:r>
          </a:p>
          <a:p>
            <a:pPr algn="ct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b="0" dirty="0">
              <a:solidFill>
                <a:srgbClr val="003E00"/>
              </a:solidFill>
            </a:endParaRPr>
          </a:p>
        </p:txBody>
      </p:sp>
      <p:sp>
        <p:nvSpPr>
          <p:cNvPr id="54278" name="Rectangle 5"/>
          <p:cNvSpPr>
            <a:spLocks noChangeArrowheads="1"/>
          </p:cNvSpPr>
          <p:nvPr/>
        </p:nvSpPr>
        <p:spPr bwMode="auto">
          <a:xfrm>
            <a:off x="2233613" y="2949575"/>
            <a:ext cx="831850" cy="685800"/>
          </a:xfrm>
          <a:prstGeom prst="rect">
            <a:avLst/>
          </a:prstGeom>
          <a:solidFill>
            <a:srgbClr val="F9FCBA"/>
          </a:solidFill>
          <a:ln w="12600" cap="sq">
            <a:solidFill>
              <a:srgbClr val="2829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000" tIns="39600" rIns="81000" bIns="396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b="1" dirty="0">
                <a:solidFill>
                  <a:srgbClr val="372000"/>
                </a:solidFill>
              </a:rPr>
              <a:t>ИКАО</a:t>
            </a:r>
          </a:p>
        </p:txBody>
      </p:sp>
      <p:sp>
        <p:nvSpPr>
          <p:cNvPr id="54279" name="Rectangle 6"/>
          <p:cNvSpPr>
            <a:spLocks noChangeArrowheads="1"/>
          </p:cNvSpPr>
          <p:nvPr/>
        </p:nvSpPr>
        <p:spPr bwMode="auto">
          <a:xfrm>
            <a:off x="3313113" y="2949575"/>
            <a:ext cx="792162" cy="652463"/>
          </a:xfrm>
          <a:prstGeom prst="rect">
            <a:avLst/>
          </a:prstGeom>
          <a:solidFill>
            <a:srgbClr val="F9FCBA"/>
          </a:solidFill>
          <a:ln w="12600" cap="sq">
            <a:solidFill>
              <a:srgbClr val="372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000" tIns="39600" rIns="81000" bIns="396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b="1" dirty="0">
                <a:solidFill>
                  <a:srgbClr val="372000"/>
                </a:solidFill>
              </a:rPr>
              <a:t>ИМО</a:t>
            </a:r>
          </a:p>
        </p:txBody>
      </p:sp>
      <p:sp>
        <p:nvSpPr>
          <p:cNvPr id="54280" name="Rectangle 7"/>
          <p:cNvSpPr>
            <a:spLocks noChangeArrowheads="1"/>
          </p:cNvSpPr>
          <p:nvPr/>
        </p:nvSpPr>
        <p:spPr bwMode="auto">
          <a:xfrm>
            <a:off x="6022975" y="2932113"/>
            <a:ext cx="792163" cy="652462"/>
          </a:xfrm>
          <a:prstGeom prst="rect">
            <a:avLst/>
          </a:prstGeom>
          <a:solidFill>
            <a:srgbClr val="F9FCBA"/>
          </a:solidFill>
          <a:ln w="12600" cap="sq">
            <a:solidFill>
              <a:srgbClr val="372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000" tIns="39600" rIns="81000" bIns="396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b="1" dirty="0">
                <a:solidFill>
                  <a:srgbClr val="372000"/>
                </a:solidFill>
              </a:rPr>
              <a:t>ВПС</a:t>
            </a:r>
          </a:p>
        </p:txBody>
      </p:sp>
      <p:sp>
        <p:nvSpPr>
          <p:cNvPr id="54281" name="Rectangle 8"/>
          <p:cNvSpPr>
            <a:spLocks noChangeArrowheads="1"/>
          </p:cNvSpPr>
          <p:nvPr/>
        </p:nvSpPr>
        <p:spPr bwMode="auto">
          <a:xfrm>
            <a:off x="7272338" y="2970213"/>
            <a:ext cx="1044078" cy="614362"/>
          </a:xfrm>
          <a:prstGeom prst="rect">
            <a:avLst/>
          </a:prstGeom>
          <a:solidFill>
            <a:srgbClr val="F9FCBA"/>
          </a:solidFill>
          <a:ln w="12600" cap="sq">
            <a:solidFill>
              <a:srgbClr val="372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000" tIns="39600" rIns="81000" bIns="396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b="1" dirty="0">
                <a:solidFill>
                  <a:srgbClr val="372000"/>
                </a:solidFill>
              </a:rPr>
              <a:t>ЕЭС</a:t>
            </a:r>
          </a:p>
        </p:txBody>
      </p:sp>
      <p:sp>
        <p:nvSpPr>
          <p:cNvPr id="54282" name="Rectangle 9"/>
          <p:cNvSpPr>
            <a:spLocks noChangeArrowheads="1"/>
          </p:cNvSpPr>
          <p:nvPr/>
        </p:nvSpPr>
        <p:spPr bwMode="auto">
          <a:xfrm>
            <a:off x="4244975" y="2489200"/>
            <a:ext cx="1695450" cy="900113"/>
          </a:xfrm>
          <a:prstGeom prst="rect">
            <a:avLst/>
          </a:prstGeom>
          <a:solidFill>
            <a:srgbClr val="FFD6C5"/>
          </a:solidFill>
          <a:ln w="12600" cap="sq">
            <a:solidFill>
              <a:srgbClr val="372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000" tIns="39600" rIns="81000" bIns="39600" anchor="ctr"/>
          <a:lstStyle/>
          <a:p>
            <a:pPr algn="ct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err="1">
                <a:solidFill>
                  <a:srgbClr val="372000"/>
                </a:solidFill>
              </a:rPr>
              <a:t>Комитет</a:t>
            </a:r>
            <a:endParaRPr lang="en-GB" b="1" dirty="0">
              <a:solidFill>
                <a:srgbClr val="372000"/>
              </a:solidFill>
            </a:endParaRPr>
          </a:p>
          <a:p>
            <a:pPr algn="ct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err="1">
                <a:solidFill>
                  <a:srgbClr val="372000"/>
                </a:solidFill>
              </a:rPr>
              <a:t>экспертов</a:t>
            </a:r>
            <a:r>
              <a:rPr lang="en-GB" b="1" dirty="0">
                <a:solidFill>
                  <a:srgbClr val="372000"/>
                </a:solidFill>
              </a:rPr>
              <a:t> </a:t>
            </a:r>
          </a:p>
          <a:p>
            <a:pPr algn="ct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solidFill>
                  <a:srgbClr val="372000"/>
                </a:solidFill>
              </a:rPr>
              <a:t>ООН</a:t>
            </a:r>
          </a:p>
        </p:txBody>
      </p:sp>
      <p:sp>
        <p:nvSpPr>
          <p:cNvPr id="54283" name="Rectangle 10"/>
          <p:cNvSpPr>
            <a:spLocks noChangeArrowheads="1"/>
          </p:cNvSpPr>
          <p:nvPr/>
        </p:nvSpPr>
        <p:spPr bwMode="auto">
          <a:xfrm>
            <a:off x="542925" y="4030663"/>
            <a:ext cx="2389188" cy="895350"/>
          </a:xfrm>
          <a:prstGeom prst="rect">
            <a:avLst/>
          </a:prstGeom>
          <a:solidFill>
            <a:srgbClr val="D1FFD1"/>
          </a:solidFill>
          <a:ln w="12600" cap="sq">
            <a:solidFill>
              <a:srgbClr val="003E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000" tIns="39600" rIns="81000" bIns="396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0">
                <a:solidFill>
                  <a:srgbClr val="003E00"/>
                </a:solidFill>
              </a:rPr>
              <a:t>Правила безопасной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0">
                <a:solidFill>
                  <a:srgbClr val="003E00"/>
                </a:solidFill>
              </a:rPr>
              <a:t>перевозки радиоактивных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0">
                <a:solidFill>
                  <a:srgbClr val="003E00"/>
                </a:solidFill>
              </a:rPr>
              <a:t>материалов (Класс 7)</a:t>
            </a:r>
            <a:r>
              <a:rPr lang="ar-SA" sz="1600" b="0">
                <a:solidFill>
                  <a:srgbClr val="003E00"/>
                </a:solidFill>
                <a:cs typeface="Arial" pitchFamily="34" charset="0"/>
              </a:rPr>
              <a:t>‏</a:t>
            </a:r>
            <a:endParaRPr lang="en-GB" sz="1600" b="0">
              <a:solidFill>
                <a:srgbClr val="003E00"/>
              </a:solidFill>
            </a:endParaRPr>
          </a:p>
        </p:txBody>
      </p:sp>
      <p:sp>
        <p:nvSpPr>
          <p:cNvPr id="54284" name="Rectangle 11"/>
          <p:cNvSpPr>
            <a:spLocks noChangeArrowheads="1"/>
          </p:cNvSpPr>
          <p:nvPr/>
        </p:nvSpPr>
        <p:spPr bwMode="auto">
          <a:xfrm>
            <a:off x="3313113" y="4048125"/>
            <a:ext cx="2843212" cy="877888"/>
          </a:xfrm>
          <a:prstGeom prst="rect">
            <a:avLst/>
          </a:prstGeom>
          <a:solidFill>
            <a:srgbClr val="FFD6C5"/>
          </a:solidFill>
          <a:ln w="12600" cap="sq">
            <a:solidFill>
              <a:srgbClr val="3E140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000" tIns="39600" rIns="81000" bIns="39600" anchor="ctr"/>
          <a:lstStyle/>
          <a:p>
            <a:pPr algn="ct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err="1">
                <a:solidFill>
                  <a:srgbClr val="3E1403"/>
                </a:solidFill>
              </a:rPr>
              <a:t>Рекомендации</a:t>
            </a:r>
            <a:r>
              <a:rPr lang="en-GB" b="1" dirty="0">
                <a:solidFill>
                  <a:srgbClr val="3E1403"/>
                </a:solidFill>
              </a:rPr>
              <a:t> </a:t>
            </a:r>
            <a:r>
              <a:rPr lang="ru-RU" b="1" dirty="0">
                <a:solidFill>
                  <a:srgbClr val="3E1403"/>
                </a:solidFill>
              </a:rPr>
              <a:t>ООН </a:t>
            </a:r>
            <a:r>
              <a:rPr lang="en-GB" b="1" dirty="0" err="1">
                <a:solidFill>
                  <a:srgbClr val="3E1403"/>
                </a:solidFill>
              </a:rPr>
              <a:t>по</a:t>
            </a:r>
            <a:endParaRPr lang="en-GB" b="1" dirty="0">
              <a:solidFill>
                <a:srgbClr val="3E1403"/>
              </a:solidFill>
            </a:endParaRPr>
          </a:p>
          <a:p>
            <a:pPr algn="ct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err="1">
                <a:solidFill>
                  <a:srgbClr val="3E1403"/>
                </a:solidFill>
              </a:rPr>
              <a:t>перевозке</a:t>
            </a:r>
            <a:r>
              <a:rPr lang="en-GB" b="1" dirty="0">
                <a:solidFill>
                  <a:srgbClr val="3E1403"/>
                </a:solidFill>
              </a:rPr>
              <a:t> </a:t>
            </a:r>
            <a:r>
              <a:rPr lang="en-GB" b="1" dirty="0" err="1">
                <a:solidFill>
                  <a:srgbClr val="3E1403"/>
                </a:solidFill>
              </a:rPr>
              <a:t>опасных</a:t>
            </a:r>
            <a:r>
              <a:rPr lang="en-GB" b="1" dirty="0">
                <a:solidFill>
                  <a:srgbClr val="3E1403"/>
                </a:solidFill>
              </a:rPr>
              <a:t> </a:t>
            </a:r>
            <a:r>
              <a:rPr lang="en-GB" b="1" dirty="0" err="1">
                <a:solidFill>
                  <a:srgbClr val="3E1403"/>
                </a:solidFill>
              </a:rPr>
              <a:t>грузов</a:t>
            </a:r>
            <a:endParaRPr lang="en-GB" b="1" dirty="0">
              <a:solidFill>
                <a:srgbClr val="3E1403"/>
              </a:solidFill>
            </a:endParaRPr>
          </a:p>
          <a:p>
            <a:pPr algn="ct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solidFill>
                  <a:srgbClr val="3E1403"/>
                </a:solidFill>
              </a:rPr>
              <a:t>(</a:t>
            </a:r>
            <a:r>
              <a:rPr lang="en-GB" b="1" dirty="0" err="1">
                <a:solidFill>
                  <a:srgbClr val="3E1403"/>
                </a:solidFill>
              </a:rPr>
              <a:t>Классы</a:t>
            </a:r>
            <a:r>
              <a:rPr lang="en-GB" b="1" dirty="0">
                <a:solidFill>
                  <a:srgbClr val="3E1403"/>
                </a:solidFill>
              </a:rPr>
              <a:t> 1-6 &amp; 8-9)</a:t>
            </a:r>
            <a:r>
              <a:rPr lang="ru-RU" b="1" dirty="0">
                <a:solidFill>
                  <a:srgbClr val="3E1403"/>
                </a:solidFill>
              </a:rPr>
              <a:t> + 7</a:t>
            </a:r>
            <a:r>
              <a:rPr lang="ar-SA" b="1" dirty="0">
                <a:solidFill>
                  <a:srgbClr val="3E1403"/>
                </a:solidFill>
                <a:cs typeface="Arial" pitchFamily="34" charset="0"/>
              </a:rPr>
              <a:t>‏</a:t>
            </a:r>
            <a:endParaRPr lang="en-GB" b="1" dirty="0">
              <a:solidFill>
                <a:srgbClr val="3E1403"/>
              </a:solidFill>
            </a:endParaRPr>
          </a:p>
        </p:txBody>
      </p:sp>
      <p:cxnSp>
        <p:nvCxnSpPr>
          <p:cNvPr id="54285" name="AutoShape 13"/>
          <p:cNvCxnSpPr>
            <a:cxnSpLocks noChangeShapeType="1"/>
          </p:cNvCxnSpPr>
          <p:nvPr/>
        </p:nvCxnSpPr>
        <p:spPr bwMode="auto">
          <a:xfrm>
            <a:off x="6299202" y="2603502"/>
            <a:ext cx="1518509" cy="335755"/>
          </a:xfrm>
          <a:prstGeom prst="bentConnector3">
            <a:avLst>
              <a:gd name="adj1" fmla="val 100010"/>
            </a:avLst>
          </a:prstGeom>
          <a:noFill/>
          <a:ln w="936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286" name="AutoShape 14"/>
          <p:cNvCxnSpPr>
            <a:cxnSpLocks noChangeShapeType="1"/>
          </p:cNvCxnSpPr>
          <p:nvPr/>
        </p:nvCxnSpPr>
        <p:spPr bwMode="auto">
          <a:xfrm>
            <a:off x="5940425" y="2603500"/>
            <a:ext cx="717550" cy="328613"/>
          </a:xfrm>
          <a:prstGeom prst="bentConnector3">
            <a:avLst>
              <a:gd name="adj1" fmla="val 49972"/>
            </a:avLst>
          </a:prstGeom>
          <a:noFill/>
          <a:ln w="936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287" name="AutoShape 15"/>
          <p:cNvCxnSpPr>
            <a:cxnSpLocks noChangeShapeType="1"/>
          </p:cNvCxnSpPr>
          <p:nvPr/>
        </p:nvCxnSpPr>
        <p:spPr bwMode="auto">
          <a:xfrm rot="5400000">
            <a:off x="4663282" y="2386806"/>
            <a:ext cx="171450" cy="4763"/>
          </a:xfrm>
          <a:prstGeom prst="bentConnector3">
            <a:avLst>
              <a:gd name="adj1" fmla="val 49685"/>
            </a:avLst>
          </a:prstGeom>
          <a:noFill/>
          <a:ln w="936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288" name="AutoShape 16"/>
          <p:cNvCxnSpPr>
            <a:cxnSpLocks noChangeShapeType="1"/>
          </p:cNvCxnSpPr>
          <p:nvPr/>
        </p:nvCxnSpPr>
        <p:spPr bwMode="auto">
          <a:xfrm rot="16200000" flipH="1">
            <a:off x="3974307" y="2834481"/>
            <a:ext cx="128588" cy="3175"/>
          </a:xfrm>
          <a:prstGeom prst="bentConnector3">
            <a:avLst>
              <a:gd name="adj1" fmla="val 50000"/>
            </a:avLst>
          </a:prstGeom>
          <a:noFill/>
          <a:ln w="936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289" name="AutoShape 17"/>
          <p:cNvCxnSpPr>
            <a:cxnSpLocks noChangeShapeType="1"/>
          </p:cNvCxnSpPr>
          <p:nvPr/>
        </p:nvCxnSpPr>
        <p:spPr bwMode="auto">
          <a:xfrm flipH="1">
            <a:off x="2684463" y="2776538"/>
            <a:ext cx="1535112" cy="155575"/>
          </a:xfrm>
          <a:prstGeom prst="bentConnector2">
            <a:avLst/>
          </a:prstGeom>
          <a:noFill/>
          <a:ln w="936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290" name="AutoShape 18"/>
          <p:cNvCxnSpPr>
            <a:cxnSpLocks noChangeShapeType="1"/>
          </p:cNvCxnSpPr>
          <p:nvPr/>
        </p:nvCxnSpPr>
        <p:spPr bwMode="auto">
          <a:xfrm>
            <a:off x="1731963" y="3095625"/>
            <a:ext cx="1587" cy="1588"/>
          </a:xfrm>
          <a:prstGeom prst="bentConnector3">
            <a:avLst>
              <a:gd name="adj1" fmla="val 40000"/>
            </a:avLst>
          </a:prstGeom>
          <a:noFill/>
          <a:ln w="936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4291" name="Line 19"/>
          <p:cNvSpPr>
            <a:spLocks noChangeShapeType="1"/>
          </p:cNvSpPr>
          <p:nvPr/>
        </p:nvSpPr>
        <p:spPr bwMode="auto">
          <a:xfrm>
            <a:off x="2825750" y="3824288"/>
            <a:ext cx="1922463" cy="1587"/>
          </a:xfrm>
          <a:prstGeom prst="line">
            <a:avLst/>
          </a:prstGeom>
          <a:noFill/>
          <a:ln w="15840" cap="sq">
            <a:solidFill>
              <a:srgbClr val="FC0128"/>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4292" name="Line 20"/>
          <p:cNvSpPr>
            <a:spLocks noChangeShapeType="1"/>
          </p:cNvSpPr>
          <p:nvPr/>
        </p:nvSpPr>
        <p:spPr bwMode="auto">
          <a:xfrm>
            <a:off x="5456238" y="3824288"/>
            <a:ext cx="2038350" cy="4762"/>
          </a:xfrm>
          <a:prstGeom prst="line">
            <a:avLst/>
          </a:prstGeom>
          <a:noFill/>
          <a:ln w="15840" cap="sq">
            <a:solidFill>
              <a:srgbClr val="FC0128"/>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4293" name="AutoShape 21"/>
          <p:cNvSpPr>
            <a:spLocks noChangeArrowheads="1"/>
          </p:cNvSpPr>
          <p:nvPr/>
        </p:nvSpPr>
        <p:spPr bwMode="auto">
          <a:xfrm rot="-5400000">
            <a:off x="7403307" y="3663156"/>
            <a:ext cx="217488" cy="111125"/>
          </a:xfrm>
          <a:prstGeom prst="rightArrow">
            <a:avLst>
              <a:gd name="adj1" fmla="val 36843"/>
              <a:gd name="adj2" fmla="val 104218"/>
            </a:avLst>
          </a:prstGeom>
          <a:solidFill>
            <a:srgbClr val="FC0128"/>
          </a:solidFill>
          <a:ln w="12600" cap="sq">
            <a:solidFill>
              <a:srgbClr val="FC012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54294" name="AutoShape 22"/>
          <p:cNvSpPr>
            <a:spLocks noChangeArrowheads="1"/>
          </p:cNvSpPr>
          <p:nvPr/>
        </p:nvSpPr>
        <p:spPr bwMode="auto">
          <a:xfrm rot="-5400000">
            <a:off x="6188869" y="3671094"/>
            <a:ext cx="217487" cy="111125"/>
          </a:xfrm>
          <a:prstGeom prst="rightArrow">
            <a:avLst>
              <a:gd name="adj1" fmla="val 36843"/>
              <a:gd name="adj2" fmla="val 104218"/>
            </a:avLst>
          </a:prstGeom>
          <a:solidFill>
            <a:srgbClr val="FC0128"/>
          </a:solidFill>
          <a:ln w="12600" cap="sq">
            <a:solidFill>
              <a:srgbClr val="FC012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54295" name="AutoShape 23"/>
          <p:cNvSpPr>
            <a:spLocks noChangeArrowheads="1"/>
          </p:cNvSpPr>
          <p:nvPr/>
        </p:nvSpPr>
        <p:spPr bwMode="auto">
          <a:xfrm rot="-5400000">
            <a:off x="3726657" y="3667919"/>
            <a:ext cx="217487" cy="111125"/>
          </a:xfrm>
          <a:prstGeom prst="rightArrow">
            <a:avLst>
              <a:gd name="adj1" fmla="val 36843"/>
              <a:gd name="adj2" fmla="val 104218"/>
            </a:avLst>
          </a:prstGeom>
          <a:solidFill>
            <a:srgbClr val="FC0128"/>
          </a:solidFill>
          <a:ln w="12600" cap="sq">
            <a:solidFill>
              <a:srgbClr val="FC012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54296" name="AutoShape 24"/>
          <p:cNvSpPr>
            <a:spLocks noChangeArrowheads="1"/>
          </p:cNvSpPr>
          <p:nvPr/>
        </p:nvSpPr>
        <p:spPr bwMode="auto">
          <a:xfrm rot="-5400000">
            <a:off x="2728120" y="3666331"/>
            <a:ext cx="227012" cy="111125"/>
          </a:xfrm>
          <a:prstGeom prst="rightArrow">
            <a:avLst>
              <a:gd name="adj1" fmla="val 36843"/>
              <a:gd name="adj2" fmla="val 108782"/>
            </a:avLst>
          </a:prstGeom>
          <a:solidFill>
            <a:srgbClr val="FC0128"/>
          </a:solidFill>
          <a:ln w="12600" cap="sq">
            <a:solidFill>
              <a:srgbClr val="FC012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54297" name="AutoShape 25"/>
          <p:cNvSpPr>
            <a:spLocks noChangeArrowheads="1"/>
          </p:cNvSpPr>
          <p:nvPr/>
        </p:nvSpPr>
        <p:spPr bwMode="auto">
          <a:xfrm rot="5400000" flipH="1">
            <a:off x="4637088" y="3857625"/>
            <a:ext cx="195262" cy="153988"/>
          </a:xfrm>
          <a:prstGeom prst="rightArrow">
            <a:avLst>
              <a:gd name="adj1" fmla="val 50000"/>
              <a:gd name="adj2" fmla="val 46271"/>
            </a:avLst>
          </a:prstGeom>
          <a:solidFill>
            <a:srgbClr val="FC0128"/>
          </a:solidFill>
          <a:ln w="12600" cap="sq">
            <a:solidFill>
              <a:srgbClr val="FC012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endParaRPr lang="ru-RU"/>
          </a:p>
        </p:txBody>
      </p:sp>
      <p:sp>
        <p:nvSpPr>
          <p:cNvPr id="54298" name="Rectangle 26"/>
          <p:cNvSpPr>
            <a:spLocks noChangeArrowheads="1"/>
          </p:cNvSpPr>
          <p:nvPr/>
        </p:nvSpPr>
        <p:spPr bwMode="auto">
          <a:xfrm>
            <a:off x="971550" y="5259388"/>
            <a:ext cx="2665413" cy="765175"/>
          </a:xfrm>
          <a:prstGeom prst="rect">
            <a:avLst/>
          </a:prstGeom>
          <a:solidFill>
            <a:srgbClr val="FFE1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err="1">
                <a:solidFill>
                  <a:srgbClr val="000000"/>
                </a:solidFill>
              </a:rPr>
              <a:t>Южная</a:t>
            </a:r>
            <a:r>
              <a:rPr lang="en-GB" sz="1600" b="1" dirty="0">
                <a:solidFill>
                  <a:srgbClr val="000000"/>
                </a:solidFill>
              </a:rPr>
              <a:t> </a:t>
            </a:r>
            <a:r>
              <a:rPr lang="en-GB" sz="1600" b="1" dirty="0" err="1">
                <a:solidFill>
                  <a:srgbClr val="000000"/>
                </a:solidFill>
              </a:rPr>
              <a:t>Америка</a:t>
            </a:r>
            <a:endParaRPr lang="en-GB" sz="1600" b="1" dirty="0">
              <a:solidFill>
                <a:srgbClr val="000000"/>
              </a:solidFill>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a:solidFill>
                  <a:srgbClr val="000000"/>
                </a:solidFill>
              </a:rPr>
              <a:t>Соглашения</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a:solidFill>
                  <a:srgbClr val="000000"/>
                </a:solidFill>
              </a:rPr>
              <a:t>MERCOSUR/MERCOSUL</a:t>
            </a:r>
          </a:p>
        </p:txBody>
      </p:sp>
      <p:sp>
        <p:nvSpPr>
          <p:cNvPr id="54299" name="Rectangle 27"/>
          <p:cNvSpPr>
            <a:spLocks noChangeArrowheads="1"/>
          </p:cNvSpPr>
          <p:nvPr/>
        </p:nvSpPr>
        <p:spPr bwMode="auto">
          <a:xfrm>
            <a:off x="4127500" y="5270500"/>
            <a:ext cx="2247900" cy="550863"/>
          </a:xfrm>
          <a:prstGeom prst="rect">
            <a:avLst/>
          </a:prstGeom>
          <a:solidFill>
            <a:srgbClr val="E7EDE8"/>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err="1">
                <a:solidFill>
                  <a:srgbClr val="000000"/>
                </a:solidFill>
              </a:rPr>
              <a:t>Национальные</a:t>
            </a:r>
            <a:r>
              <a:rPr lang="en-GB" sz="1600" b="1" dirty="0">
                <a:solidFill>
                  <a:srgbClr val="000000"/>
                </a:solidFill>
              </a:rPr>
              <a:t>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err="1">
                <a:solidFill>
                  <a:srgbClr val="000000"/>
                </a:solidFill>
              </a:rPr>
              <a:t>правила</a:t>
            </a:r>
            <a:endParaRPr lang="en-GB" sz="1600" b="1" dirty="0">
              <a:solidFill>
                <a:srgbClr val="000000"/>
              </a:solidFill>
            </a:endParaRPr>
          </a:p>
        </p:txBody>
      </p:sp>
      <p:sp>
        <p:nvSpPr>
          <p:cNvPr id="54300" name="AutoShape 28"/>
          <p:cNvSpPr>
            <a:spLocks noChangeArrowheads="1"/>
          </p:cNvSpPr>
          <p:nvPr/>
        </p:nvSpPr>
        <p:spPr bwMode="auto">
          <a:xfrm rot="5400000">
            <a:off x="4129087" y="4943476"/>
            <a:ext cx="138113" cy="100012"/>
          </a:xfrm>
          <a:prstGeom prst="rightArrow">
            <a:avLst>
              <a:gd name="adj1" fmla="val 50000"/>
              <a:gd name="adj2" fmla="val 50392"/>
            </a:avLst>
          </a:prstGeom>
          <a:solidFill>
            <a:srgbClr val="FC0128"/>
          </a:solidFill>
          <a:ln w="12600" cap="sq">
            <a:solidFill>
              <a:srgbClr val="FC012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endParaRPr lang="ru-RU"/>
          </a:p>
        </p:txBody>
      </p:sp>
      <p:sp>
        <p:nvSpPr>
          <p:cNvPr id="54301" name="Line 29"/>
          <p:cNvSpPr>
            <a:spLocks noChangeShapeType="1"/>
          </p:cNvSpPr>
          <p:nvPr/>
        </p:nvSpPr>
        <p:spPr bwMode="auto">
          <a:xfrm>
            <a:off x="2649538" y="5062538"/>
            <a:ext cx="1963737" cy="1587"/>
          </a:xfrm>
          <a:prstGeom prst="line">
            <a:avLst/>
          </a:prstGeom>
          <a:noFill/>
          <a:ln w="15840" cap="sq">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4302" name="AutoShape 30"/>
          <p:cNvSpPr>
            <a:spLocks noChangeArrowheads="1"/>
          </p:cNvSpPr>
          <p:nvPr/>
        </p:nvSpPr>
        <p:spPr bwMode="auto">
          <a:xfrm rot="5400000">
            <a:off x="4510881" y="5118895"/>
            <a:ext cx="187325" cy="68262"/>
          </a:xfrm>
          <a:prstGeom prst="rightArrow">
            <a:avLst>
              <a:gd name="adj1" fmla="val 36843"/>
              <a:gd name="adj2" fmla="val 146129"/>
            </a:avLst>
          </a:prstGeom>
          <a:solidFill>
            <a:srgbClr val="FC0128"/>
          </a:solidFill>
          <a:ln w="12600" cap="sq">
            <a:solidFill>
              <a:srgbClr val="FC012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endParaRPr lang="ru-RU"/>
          </a:p>
        </p:txBody>
      </p:sp>
      <p:sp>
        <p:nvSpPr>
          <p:cNvPr id="54303" name="AutoShape 31"/>
          <p:cNvSpPr>
            <a:spLocks noChangeArrowheads="1"/>
          </p:cNvSpPr>
          <p:nvPr/>
        </p:nvSpPr>
        <p:spPr bwMode="auto">
          <a:xfrm rot="5400000">
            <a:off x="2515394" y="5076031"/>
            <a:ext cx="298450" cy="46038"/>
          </a:xfrm>
          <a:prstGeom prst="rightArrow">
            <a:avLst>
              <a:gd name="adj1" fmla="val 36843"/>
              <a:gd name="adj2" fmla="val 143009"/>
            </a:avLst>
          </a:prstGeom>
          <a:solidFill>
            <a:srgbClr val="FC0128"/>
          </a:solidFill>
          <a:ln w="12600" cap="sq">
            <a:solidFill>
              <a:srgbClr val="FC012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endParaRPr lang="ru-RU"/>
          </a:p>
        </p:txBody>
      </p:sp>
      <p:sp>
        <p:nvSpPr>
          <p:cNvPr id="54304" name="Line 32"/>
          <p:cNvSpPr>
            <a:spLocks noChangeShapeType="1"/>
          </p:cNvSpPr>
          <p:nvPr/>
        </p:nvSpPr>
        <p:spPr bwMode="auto">
          <a:xfrm>
            <a:off x="5103813" y="3389313"/>
            <a:ext cx="1587" cy="665162"/>
          </a:xfrm>
          <a:prstGeom prst="line">
            <a:avLst/>
          </a:prstGeom>
          <a:noFill/>
          <a:ln w="1908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4305" name="Line 33"/>
          <p:cNvSpPr>
            <a:spLocks noChangeShapeType="1"/>
          </p:cNvSpPr>
          <p:nvPr/>
        </p:nvSpPr>
        <p:spPr bwMode="auto">
          <a:xfrm>
            <a:off x="3059113" y="4443413"/>
            <a:ext cx="254000" cy="0"/>
          </a:xfrm>
          <a:prstGeom prst="line">
            <a:avLst/>
          </a:prstGeom>
          <a:noFill/>
          <a:ln w="1908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4306" name="Line 34"/>
          <p:cNvSpPr>
            <a:spLocks noChangeShapeType="1"/>
          </p:cNvSpPr>
          <p:nvPr/>
        </p:nvSpPr>
        <p:spPr bwMode="auto">
          <a:xfrm>
            <a:off x="1293813" y="3584575"/>
            <a:ext cx="1587" cy="436563"/>
          </a:xfrm>
          <a:prstGeom prst="line">
            <a:avLst/>
          </a:prstGeom>
          <a:noFill/>
          <a:ln w="1908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4307" name="Line 35"/>
          <p:cNvSpPr>
            <a:spLocks noChangeShapeType="1"/>
          </p:cNvSpPr>
          <p:nvPr/>
        </p:nvSpPr>
        <p:spPr bwMode="auto">
          <a:xfrm flipV="1">
            <a:off x="6372225" y="6099175"/>
            <a:ext cx="144463" cy="209550"/>
          </a:xfrm>
          <a:prstGeom prst="line">
            <a:avLst/>
          </a:prstGeom>
          <a:noFill/>
          <a:ln w="93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4308" name="Line 36"/>
          <p:cNvSpPr>
            <a:spLocks noChangeShapeType="1"/>
          </p:cNvSpPr>
          <p:nvPr/>
        </p:nvSpPr>
        <p:spPr bwMode="auto">
          <a:xfrm>
            <a:off x="7731125" y="3602038"/>
            <a:ext cx="1588" cy="425450"/>
          </a:xfrm>
          <a:prstGeom prst="line">
            <a:avLst/>
          </a:prstGeom>
          <a:noFill/>
          <a:ln w="1908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4309" name="AutoShape 37"/>
          <p:cNvSpPr>
            <a:spLocks noChangeArrowheads="1"/>
          </p:cNvSpPr>
          <p:nvPr/>
        </p:nvSpPr>
        <p:spPr bwMode="auto">
          <a:xfrm rot="5400000" flipH="1">
            <a:off x="5357813" y="3857625"/>
            <a:ext cx="195262" cy="153988"/>
          </a:xfrm>
          <a:prstGeom prst="rightArrow">
            <a:avLst>
              <a:gd name="adj1" fmla="val 50000"/>
              <a:gd name="adj2" fmla="val 46271"/>
            </a:avLst>
          </a:prstGeom>
          <a:solidFill>
            <a:srgbClr val="FC0128"/>
          </a:solidFill>
          <a:ln w="12600" cap="sq">
            <a:solidFill>
              <a:srgbClr val="FC012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endParaRPr lang="ru-RU"/>
          </a:p>
        </p:txBody>
      </p:sp>
      <p:sp>
        <p:nvSpPr>
          <p:cNvPr id="54310" name="Rectangle 38"/>
          <p:cNvSpPr>
            <a:spLocks noChangeArrowheads="1"/>
          </p:cNvSpPr>
          <p:nvPr/>
        </p:nvSpPr>
        <p:spPr bwMode="auto">
          <a:xfrm>
            <a:off x="179388" y="4027488"/>
            <a:ext cx="2879725" cy="925512"/>
          </a:xfrm>
          <a:prstGeom prst="rect">
            <a:avLst/>
          </a:prstGeom>
          <a:solidFill>
            <a:srgbClr val="99FF66"/>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b="0" dirty="0">
              <a:solidFill>
                <a:srgbClr val="003E00"/>
              </a:solidFill>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err="1">
                <a:solidFill>
                  <a:srgbClr val="003E00"/>
                </a:solidFill>
              </a:rPr>
              <a:t>Правила</a:t>
            </a:r>
            <a:r>
              <a:rPr lang="en-GB" sz="1600" b="1" dirty="0">
                <a:solidFill>
                  <a:srgbClr val="003E00"/>
                </a:solidFill>
              </a:rPr>
              <a:t> </a:t>
            </a:r>
            <a:r>
              <a:rPr lang="en-GB" sz="1600" b="1" dirty="0" err="1">
                <a:solidFill>
                  <a:srgbClr val="003E00"/>
                </a:solidFill>
              </a:rPr>
              <a:t>безопасной</a:t>
            </a:r>
            <a:r>
              <a:rPr lang="en-GB" sz="1600" b="1" dirty="0">
                <a:solidFill>
                  <a:srgbClr val="003E00"/>
                </a:solidFill>
              </a:rPr>
              <a:t>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err="1">
                <a:solidFill>
                  <a:srgbClr val="003E00"/>
                </a:solidFill>
              </a:rPr>
              <a:t>перевозки</a:t>
            </a:r>
            <a:r>
              <a:rPr lang="en-GB" sz="1600" b="1" dirty="0">
                <a:solidFill>
                  <a:srgbClr val="003E00"/>
                </a:solidFill>
              </a:rPr>
              <a:t> </a:t>
            </a:r>
            <a:r>
              <a:rPr lang="en-GB" sz="1600" b="1" dirty="0" err="1">
                <a:solidFill>
                  <a:srgbClr val="003E00"/>
                </a:solidFill>
              </a:rPr>
              <a:t>радиоактивных</a:t>
            </a:r>
            <a:endParaRPr lang="en-GB" sz="1600" b="1" dirty="0">
              <a:solidFill>
                <a:srgbClr val="003E00"/>
              </a:solidFill>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err="1">
                <a:solidFill>
                  <a:srgbClr val="003E00"/>
                </a:solidFill>
              </a:rPr>
              <a:t>материалов</a:t>
            </a:r>
            <a:r>
              <a:rPr lang="en-GB" sz="1600" b="1" dirty="0">
                <a:solidFill>
                  <a:srgbClr val="003E00"/>
                </a:solidFill>
              </a:rPr>
              <a:t> (</a:t>
            </a:r>
            <a:r>
              <a:rPr lang="en-GB" sz="1600" b="1" dirty="0" err="1">
                <a:solidFill>
                  <a:srgbClr val="003E00"/>
                </a:solidFill>
              </a:rPr>
              <a:t>Класс</a:t>
            </a:r>
            <a:r>
              <a:rPr lang="en-GB" sz="1600" b="1" dirty="0">
                <a:solidFill>
                  <a:srgbClr val="003E00"/>
                </a:solidFill>
              </a:rPr>
              <a:t> 7)</a:t>
            </a:r>
            <a:r>
              <a:rPr lang="ar-SA" sz="1600" b="1" dirty="0">
                <a:solidFill>
                  <a:srgbClr val="003E00"/>
                </a:solidFill>
                <a:cs typeface="Arial" pitchFamily="34" charset="0"/>
              </a:rPr>
              <a:t>‏</a:t>
            </a:r>
            <a:endParaRPr lang="en-GB" sz="1600" b="1" dirty="0">
              <a:solidFill>
                <a:srgbClr val="003E00"/>
              </a:solidFill>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0" dirty="0">
              <a:solidFill>
                <a:srgbClr val="003E00"/>
              </a:solidFill>
            </a:endParaRPr>
          </a:p>
        </p:txBody>
      </p:sp>
      <p:sp>
        <p:nvSpPr>
          <p:cNvPr id="54311" name="Rectangle 39"/>
          <p:cNvSpPr>
            <a:spLocks noChangeArrowheads="1"/>
          </p:cNvSpPr>
          <p:nvPr/>
        </p:nvSpPr>
        <p:spPr bwMode="auto">
          <a:xfrm>
            <a:off x="2303463" y="1290638"/>
            <a:ext cx="5153025" cy="987425"/>
          </a:xfrm>
          <a:prstGeom prst="rect">
            <a:avLst/>
          </a:prstGeom>
          <a:solidFill>
            <a:srgbClr val="3366CC"/>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b="1" dirty="0">
                <a:solidFill>
                  <a:srgbClr val="FFFF07"/>
                </a:solidFill>
              </a:rPr>
              <a:t>ООН</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err="1">
                <a:solidFill>
                  <a:srgbClr val="FFFF07"/>
                </a:solidFill>
              </a:rPr>
              <a:t>Экономический</a:t>
            </a:r>
            <a:r>
              <a:rPr lang="en-GB" sz="2000" b="1" dirty="0">
                <a:solidFill>
                  <a:srgbClr val="FFFF07"/>
                </a:solidFill>
              </a:rPr>
              <a:t> и </a:t>
            </a:r>
            <a:r>
              <a:rPr lang="en-GB" sz="2000" b="1" dirty="0" err="1">
                <a:solidFill>
                  <a:srgbClr val="FFFF07"/>
                </a:solidFill>
              </a:rPr>
              <a:t>социальный</a:t>
            </a:r>
            <a:r>
              <a:rPr lang="en-GB" sz="2000" b="1" dirty="0">
                <a:solidFill>
                  <a:srgbClr val="FFFF07"/>
                </a:solidFill>
              </a:rPr>
              <a:t> </a:t>
            </a:r>
            <a:r>
              <a:rPr lang="en-GB" sz="2000" b="1" dirty="0" err="1">
                <a:solidFill>
                  <a:srgbClr val="FFFF07"/>
                </a:solidFill>
              </a:rPr>
              <a:t>Совет</a:t>
            </a:r>
            <a:r>
              <a:rPr lang="en-GB" sz="2000" b="0" dirty="0">
                <a:solidFill>
                  <a:srgbClr val="FFFF07"/>
                </a:solidFill>
              </a:rPr>
              <a:t> </a:t>
            </a:r>
          </a:p>
        </p:txBody>
      </p:sp>
      <p:sp>
        <p:nvSpPr>
          <p:cNvPr id="54312" name="Rectangle 40"/>
          <p:cNvSpPr>
            <a:spLocks noChangeArrowheads="1"/>
          </p:cNvSpPr>
          <p:nvPr/>
        </p:nvSpPr>
        <p:spPr bwMode="auto">
          <a:xfrm>
            <a:off x="6283325" y="4057650"/>
            <a:ext cx="2786063" cy="1039813"/>
          </a:xfrm>
          <a:prstGeom prst="rect">
            <a:avLst/>
          </a:prstGeom>
          <a:solidFill>
            <a:srgbClr val="FFFFCC"/>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err="1">
                <a:solidFill>
                  <a:srgbClr val="372000"/>
                </a:solidFill>
              </a:rPr>
              <a:t>Европейские</a:t>
            </a:r>
            <a:r>
              <a:rPr lang="en-GB" sz="1600" b="1" dirty="0">
                <a:solidFill>
                  <a:srgbClr val="372000"/>
                </a:solidFill>
              </a:rPr>
              <a:t>  </a:t>
            </a:r>
            <a:r>
              <a:rPr lang="en-GB" sz="1600" b="1" dirty="0" err="1">
                <a:solidFill>
                  <a:srgbClr val="372000"/>
                </a:solidFill>
              </a:rPr>
              <a:t>соглашения</a:t>
            </a:r>
            <a:r>
              <a:rPr lang="en-GB" sz="1600" b="1" dirty="0">
                <a:solidFill>
                  <a:srgbClr val="372000"/>
                </a:solidFill>
              </a:rPr>
              <a:t>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err="1">
                <a:solidFill>
                  <a:srgbClr val="372000"/>
                </a:solidFill>
              </a:rPr>
              <a:t>по</a:t>
            </a:r>
            <a:r>
              <a:rPr lang="en-GB" sz="1600" b="1" dirty="0">
                <a:solidFill>
                  <a:srgbClr val="372000"/>
                </a:solidFill>
              </a:rPr>
              <a:t> </a:t>
            </a:r>
            <a:r>
              <a:rPr lang="en-GB" sz="1600" b="1" dirty="0" err="1">
                <a:solidFill>
                  <a:srgbClr val="372000"/>
                </a:solidFill>
              </a:rPr>
              <a:t>перевозке</a:t>
            </a:r>
            <a:r>
              <a:rPr lang="en-GB" sz="1600" b="1" dirty="0">
                <a:solidFill>
                  <a:srgbClr val="372000"/>
                </a:solidFill>
              </a:rPr>
              <a:t> </a:t>
            </a:r>
            <a:r>
              <a:rPr lang="en-GB" sz="1600" b="1" dirty="0" err="1">
                <a:solidFill>
                  <a:srgbClr val="372000"/>
                </a:solidFill>
              </a:rPr>
              <a:t>ж.д</a:t>
            </a:r>
            <a:r>
              <a:rPr lang="en-GB" sz="1600" b="1" dirty="0">
                <a:solidFill>
                  <a:srgbClr val="372000"/>
                </a:solidFill>
              </a:rPr>
              <a:t>., </a:t>
            </a:r>
            <a:r>
              <a:rPr lang="en-GB" sz="1600" b="1" dirty="0" err="1">
                <a:solidFill>
                  <a:srgbClr val="372000"/>
                </a:solidFill>
              </a:rPr>
              <a:t>авто</a:t>
            </a:r>
            <a:r>
              <a:rPr lang="en-GB" sz="1600" b="1" dirty="0">
                <a:solidFill>
                  <a:srgbClr val="372000"/>
                </a:solidFill>
              </a:rPr>
              <a:t> и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err="1">
                <a:solidFill>
                  <a:srgbClr val="372000"/>
                </a:solidFill>
              </a:rPr>
              <a:t>внутренним</a:t>
            </a:r>
            <a:r>
              <a:rPr lang="en-GB" sz="1600" b="1" dirty="0">
                <a:solidFill>
                  <a:srgbClr val="372000"/>
                </a:solidFill>
              </a:rPr>
              <a:t> </a:t>
            </a:r>
            <a:r>
              <a:rPr lang="en-GB" sz="1600" b="1" dirty="0" err="1">
                <a:solidFill>
                  <a:srgbClr val="372000"/>
                </a:solidFill>
              </a:rPr>
              <a:t>водным</a:t>
            </a:r>
            <a:r>
              <a:rPr lang="en-GB" sz="1600" b="1" dirty="0">
                <a:solidFill>
                  <a:srgbClr val="372000"/>
                </a:solidFill>
              </a:rPr>
              <a:t>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err="1">
                <a:solidFill>
                  <a:srgbClr val="372000"/>
                </a:solidFill>
              </a:rPr>
              <a:t>транспортом</a:t>
            </a:r>
            <a:endParaRPr lang="en-GB" sz="1600" b="1" dirty="0">
              <a:solidFill>
                <a:srgbClr val="372000"/>
              </a:solidFill>
            </a:endParaRPr>
          </a:p>
        </p:txBody>
      </p:sp>
      <p:sp>
        <p:nvSpPr>
          <p:cNvPr id="54313" name="Rectangle 41"/>
          <p:cNvSpPr>
            <a:spLocks noChangeArrowheads="1"/>
          </p:cNvSpPr>
          <p:nvPr/>
        </p:nvSpPr>
        <p:spPr bwMode="auto">
          <a:xfrm>
            <a:off x="6516688" y="5486400"/>
            <a:ext cx="2170112" cy="822325"/>
          </a:xfrm>
          <a:prstGeom prst="rect">
            <a:avLst/>
          </a:prstGeom>
          <a:solidFill>
            <a:srgbClr val="FFFF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a:solidFill>
                  <a:srgbClr val="000000"/>
                </a:solidFill>
              </a:rPr>
              <a:t>Правила перевозки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a:solidFill>
                  <a:srgbClr val="000000"/>
                </a:solidFill>
              </a:rPr>
              <a:t>опасных грузов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a:solidFill>
                  <a:srgbClr val="000000"/>
                </a:solidFill>
              </a:rPr>
              <a:t>(соглашение СМГС)</a:t>
            </a:r>
            <a:r>
              <a:rPr lang="ru-RU" sz="1600" b="0" dirty="0">
                <a:solidFill>
                  <a:srgbClr val="000000"/>
                </a:solidFill>
              </a:rPr>
              <a:t> </a:t>
            </a:r>
          </a:p>
        </p:txBody>
      </p:sp>
      <p:sp>
        <p:nvSpPr>
          <p:cNvPr id="54314" name="Line 42"/>
          <p:cNvSpPr>
            <a:spLocks noChangeShapeType="1"/>
          </p:cNvSpPr>
          <p:nvPr/>
        </p:nvSpPr>
        <p:spPr bwMode="auto">
          <a:xfrm>
            <a:off x="5638800" y="4953000"/>
            <a:ext cx="1588" cy="228600"/>
          </a:xfrm>
          <a:prstGeom prst="line">
            <a:avLst/>
          </a:prstGeom>
          <a:noFill/>
          <a:ln w="38160" cap="sq">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4315" name="Line 43"/>
          <p:cNvSpPr>
            <a:spLocks noChangeShapeType="1"/>
          </p:cNvSpPr>
          <p:nvPr/>
        </p:nvSpPr>
        <p:spPr bwMode="auto">
          <a:xfrm>
            <a:off x="5638800" y="5181600"/>
            <a:ext cx="1752600" cy="152400"/>
          </a:xfrm>
          <a:prstGeom prst="line">
            <a:avLst/>
          </a:prstGeom>
          <a:noFill/>
          <a:ln w="38160" cap="sq">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4316" name="Line 44"/>
          <p:cNvSpPr>
            <a:spLocks noChangeShapeType="1"/>
          </p:cNvSpPr>
          <p:nvPr/>
        </p:nvSpPr>
        <p:spPr bwMode="auto">
          <a:xfrm>
            <a:off x="7392988" y="5097463"/>
            <a:ext cx="1587" cy="388937"/>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4317" name="Rectangle 45"/>
          <p:cNvSpPr>
            <a:spLocks noChangeArrowheads="1"/>
          </p:cNvSpPr>
          <p:nvPr/>
        </p:nvSpPr>
        <p:spPr bwMode="auto">
          <a:xfrm>
            <a:off x="4105275" y="6016625"/>
            <a:ext cx="2247900" cy="550863"/>
          </a:xfrm>
          <a:prstGeom prst="rect">
            <a:avLst/>
          </a:prstGeom>
          <a:solidFill>
            <a:srgbClr val="E7EDE8"/>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a:solidFill>
                  <a:srgbClr val="000000"/>
                </a:solidFill>
              </a:rPr>
              <a:t>В РФ: </a:t>
            </a:r>
            <a:r>
              <a:rPr lang="ru-RU" sz="1600" b="1" dirty="0" smtClean="0">
                <a:solidFill>
                  <a:srgbClr val="000000"/>
                </a:solidFill>
              </a:rPr>
              <a:t>НП-053-16</a:t>
            </a:r>
            <a:endParaRPr lang="ru-RU" sz="1600" b="1" dirty="0">
              <a:solidFill>
                <a:srgbClr val="000000"/>
              </a:solidFill>
            </a:endParaRPr>
          </a:p>
        </p:txBody>
      </p:sp>
      <p:sp>
        <p:nvSpPr>
          <p:cNvPr id="54318" name="AutoShape 46"/>
          <p:cNvSpPr>
            <a:spLocks noChangeArrowheads="1"/>
          </p:cNvSpPr>
          <p:nvPr/>
        </p:nvSpPr>
        <p:spPr bwMode="auto">
          <a:xfrm rot="5400000" flipV="1">
            <a:off x="5096669" y="5896769"/>
            <a:ext cx="195263" cy="60325"/>
          </a:xfrm>
          <a:prstGeom prst="rightArrow">
            <a:avLst>
              <a:gd name="adj1" fmla="val 36843"/>
              <a:gd name="adj2" fmla="val 145733"/>
            </a:avLst>
          </a:prstGeom>
          <a:solidFill>
            <a:srgbClr val="FC0128"/>
          </a:solidFill>
          <a:ln w="12600" cap="sq">
            <a:solidFill>
              <a:srgbClr val="FC012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endParaRPr lang="ru-RU"/>
          </a:p>
        </p:txBody>
      </p:sp>
      <p:cxnSp>
        <p:nvCxnSpPr>
          <p:cNvPr id="54319" name="AutoShape 47"/>
          <p:cNvCxnSpPr>
            <a:cxnSpLocks noChangeShapeType="1"/>
            <a:endCxn id="54277" idx="0"/>
          </p:cNvCxnSpPr>
          <p:nvPr/>
        </p:nvCxnSpPr>
        <p:spPr bwMode="auto">
          <a:xfrm rot="10800000" flipV="1">
            <a:off x="1114426" y="2132012"/>
            <a:ext cx="1192212" cy="765175"/>
          </a:xfrm>
          <a:prstGeom prst="bentConnector2">
            <a:avLst/>
          </a:prstGeom>
          <a:noFill/>
          <a:ln w="936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376388403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8914" y="411241"/>
            <a:ext cx="6490736" cy="513220"/>
          </a:xfrm>
        </p:spPr>
        <p:txBody>
          <a:bodyPr/>
          <a:lstStyle/>
          <a:p>
            <a:pPr algn="ctr">
              <a:lnSpc>
                <a:spcPct val="100000"/>
              </a:lnSpc>
            </a:pPr>
            <a:r>
              <a:rPr lang="ru-RU" sz="2400" cap="all" dirty="0" smtClean="0">
                <a:solidFill>
                  <a:srgbClr val="FF0000"/>
                </a:solidFill>
                <a:cs typeface="Arial" panose="020B0604020202020204" pitchFamily="34" charset="0"/>
              </a:rPr>
              <a:t>СОДЕРЖАНИЕ</a:t>
            </a:r>
            <a:endParaRPr lang="ru-RU" sz="2400" dirty="0">
              <a:solidFill>
                <a:srgbClr val="FF0000"/>
              </a:solidFill>
            </a:endParaRPr>
          </a:p>
        </p:txBody>
      </p:sp>
      <p:sp>
        <p:nvSpPr>
          <p:cNvPr id="31" name="Прямоугольник 30"/>
          <p:cNvSpPr/>
          <p:nvPr/>
        </p:nvSpPr>
        <p:spPr>
          <a:xfrm>
            <a:off x="169346" y="1578567"/>
            <a:ext cx="8732755" cy="2708434"/>
          </a:xfrm>
          <a:prstGeom prst="rect">
            <a:avLst/>
          </a:prstGeom>
        </p:spPr>
        <p:txBody>
          <a:bodyPr wrap="square">
            <a:spAutoFit/>
          </a:bodyPr>
          <a:lstStyle/>
          <a:p>
            <a:pPr indent="623888">
              <a:spcBef>
                <a:spcPts val="400"/>
              </a:spcBef>
              <a:tabLst>
                <a:tab pos="4310063" algn="l"/>
              </a:tabLst>
            </a:pPr>
            <a:endParaRPr lang="ru-RU" sz="2000" dirty="0" smtClean="0">
              <a:solidFill>
                <a:srgbClr val="FF0000"/>
              </a:solidFill>
              <a:latin typeface="Arial" panose="020B0604020202020204" pitchFamily="34" charset="0"/>
              <a:cs typeface="Arial" panose="020B0604020202020204" pitchFamily="34" charset="0"/>
            </a:endParaRPr>
          </a:p>
          <a:p>
            <a:pPr marL="542925" indent="-457200">
              <a:spcBef>
                <a:spcPts val="400"/>
              </a:spcBef>
              <a:buAutoNum type="arabicPeriod"/>
              <a:tabLst>
                <a:tab pos="4310063" algn="l"/>
              </a:tabLst>
            </a:pPr>
            <a:r>
              <a:rPr lang="ru-RU" sz="2000" dirty="0" smtClean="0">
                <a:solidFill>
                  <a:srgbClr val="002060"/>
                </a:solidFill>
                <a:latin typeface="Arial" panose="020B0604020202020204" pitchFamily="34" charset="0"/>
                <a:cs typeface="Arial" panose="020B0604020202020204" pitchFamily="34" charset="0"/>
              </a:rPr>
              <a:t>Общая </a:t>
            </a:r>
            <a:r>
              <a:rPr lang="ru-RU" sz="2000" dirty="0">
                <a:solidFill>
                  <a:srgbClr val="002060"/>
                </a:solidFill>
                <a:latin typeface="Arial" panose="020B0604020202020204" pitchFamily="34" charset="0"/>
                <a:cs typeface="Arial" panose="020B0604020202020204" pitchFamily="34" charset="0"/>
              </a:rPr>
              <a:t>информация о перевозках радиоактивных </a:t>
            </a:r>
            <a:r>
              <a:rPr lang="ru-RU" sz="2000" dirty="0" smtClean="0">
                <a:solidFill>
                  <a:srgbClr val="002060"/>
                </a:solidFill>
                <a:latin typeface="Arial" panose="020B0604020202020204" pitchFamily="34" charset="0"/>
                <a:cs typeface="Arial" panose="020B0604020202020204" pitchFamily="34" charset="0"/>
              </a:rPr>
              <a:t>материалах и обеспечении безопасности перевозок</a:t>
            </a:r>
          </a:p>
          <a:p>
            <a:pPr marL="542925" indent="-457200">
              <a:spcBef>
                <a:spcPts val="400"/>
              </a:spcBef>
              <a:buAutoNum type="arabicPeriod"/>
              <a:tabLst>
                <a:tab pos="4310063" algn="l"/>
              </a:tabLst>
            </a:pPr>
            <a:r>
              <a:rPr lang="ru-RU" sz="2000" dirty="0" smtClean="0">
                <a:solidFill>
                  <a:srgbClr val="002060"/>
                </a:solidFill>
                <a:latin typeface="Arial" panose="020B0604020202020204" pitchFamily="34" charset="0"/>
                <a:cs typeface="Arial" panose="020B0604020202020204" pitchFamily="34" charset="0"/>
              </a:rPr>
              <a:t>Международная система регулирования безопасности и деятельность МАГАТЭ в области перевозок РМ</a:t>
            </a:r>
          </a:p>
          <a:p>
            <a:pPr marL="542925" indent="-457200">
              <a:spcBef>
                <a:spcPts val="400"/>
              </a:spcBef>
              <a:buAutoNum type="arabicPeriod"/>
              <a:tabLst>
                <a:tab pos="4310063" algn="l"/>
              </a:tabLst>
            </a:pPr>
            <a:r>
              <a:rPr lang="ru-RU" sz="2000" dirty="0" smtClean="0">
                <a:solidFill>
                  <a:srgbClr val="002060"/>
                </a:solidFill>
                <a:latin typeface="Arial" panose="020B0604020202020204" pitchFamily="34" charset="0"/>
                <a:cs typeface="Arial" panose="020B0604020202020204" pitchFamily="34" charset="0"/>
              </a:rPr>
              <a:t>Цели и задачи, имплементация Соглашения о трансграничных перевозках РМ в СНГ</a:t>
            </a:r>
            <a:endParaRPr lang="ru-RU" sz="2000" dirty="0">
              <a:solidFill>
                <a:srgbClr val="002060"/>
              </a:solidFill>
              <a:latin typeface="Arial" panose="020B0604020202020204" pitchFamily="34" charset="0"/>
              <a:cs typeface="Arial" panose="020B0604020202020204" pitchFamily="34" charset="0"/>
            </a:endParaRPr>
          </a:p>
          <a:p>
            <a:pPr algn="ctr"/>
            <a:r>
              <a:rPr lang="ru-RU" sz="2000" dirty="0">
                <a:solidFill>
                  <a:srgbClr val="002060"/>
                </a:solidFill>
                <a:latin typeface="Arial" panose="020B0604020202020204" pitchFamily="34" charset="0"/>
                <a:cs typeface="Arial" panose="020B0604020202020204" pitchFamily="34" charset="0"/>
              </a:rPr>
              <a:t>	</a:t>
            </a:r>
            <a:endParaRPr lang="ru-RU" sz="2000" i="1"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249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fld id="{8DCD6A79-E746-4FA8-AF1F-DF5444D788AF}" type="datetime1">
              <a:rPr lang="ru-RU" sz="1200" b="0">
                <a:solidFill>
                  <a:srgbClr val="000000"/>
                </a:solidFill>
                <a:latin typeface="Garamond" pitchFamily="18" charset="0"/>
              </a:rPr>
              <a:pPr eaLnBrk="1" hangingPunct="1">
                <a:buClrTx/>
                <a:buFontTx/>
                <a:buNone/>
              </a:pPr>
              <a:t>19.04.2023</a:t>
            </a:fld>
            <a:endParaRPr lang="ru-RU" sz="1200" b="0">
              <a:solidFill>
                <a:srgbClr val="000000"/>
              </a:solidFill>
              <a:latin typeface="Garamond" pitchFamily="18" charset="0"/>
            </a:endParaRPr>
          </a:p>
        </p:txBody>
      </p:sp>
      <p:sp>
        <p:nvSpPr>
          <p:cNvPr id="55299" name="Text Box 2"/>
          <p:cNvSpPr txBox="1">
            <a:spLocks noChangeArrowheads="1"/>
          </p:cNvSpPr>
          <p:nvPr/>
        </p:nvSpPr>
        <p:spPr bwMode="auto">
          <a:xfrm>
            <a:off x="61115" y="226828"/>
            <a:ext cx="7575552"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spcBef>
                <a:spcPts val="900"/>
              </a:spcBef>
              <a:buClrTx/>
              <a:buFontTx/>
              <a:buNone/>
            </a:pPr>
            <a:r>
              <a:rPr lang="ru-RU" sz="2400" dirty="0">
                <a:solidFill>
                  <a:srgbClr val="C00000"/>
                </a:solidFill>
                <a:cs typeface="Arial" pitchFamily="34" charset="0"/>
              </a:rPr>
              <a:t>ПРАВИЛА МАГАТЭ И ДРУГИЕ </a:t>
            </a:r>
            <a:r>
              <a:rPr lang="ru-RU" sz="2400" dirty="0" smtClean="0">
                <a:solidFill>
                  <a:srgbClr val="C00000"/>
                </a:solidFill>
                <a:cs typeface="Arial" pitchFamily="34" charset="0"/>
              </a:rPr>
              <a:t>ДОКУМЕНТЫ </a:t>
            </a:r>
            <a:r>
              <a:rPr lang="ru-RU" sz="2400" dirty="0">
                <a:solidFill>
                  <a:srgbClr val="C00000"/>
                </a:solidFill>
                <a:cs typeface="Arial" pitchFamily="34" charset="0"/>
              </a:rPr>
              <a:t>ПО ПЕРЕВОЗКАМ </a:t>
            </a:r>
            <a:r>
              <a:rPr lang="ru-RU" sz="2400" dirty="0" smtClean="0">
                <a:solidFill>
                  <a:srgbClr val="C00000"/>
                </a:solidFill>
                <a:cs typeface="Arial" pitchFamily="34" charset="0"/>
              </a:rPr>
              <a:t>ОГ (РМ) НА </a:t>
            </a:r>
            <a:r>
              <a:rPr lang="ru-RU" sz="2400" dirty="0">
                <a:solidFill>
                  <a:srgbClr val="C00000"/>
                </a:solidFill>
                <a:cs typeface="Arial" pitchFamily="34" charset="0"/>
              </a:rPr>
              <a:t>ВИДАХ ТРАНСПОРТА</a:t>
            </a:r>
          </a:p>
        </p:txBody>
      </p:sp>
      <p:grpSp>
        <p:nvGrpSpPr>
          <p:cNvPr id="55300" name="Group 3"/>
          <p:cNvGrpSpPr>
            <a:grpSpLocks/>
          </p:cNvGrpSpPr>
          <p:nvPr/>
        </p:nvGrpSpPr>
        <p:grpSpPr bwMode="auto">
          <a:xfrm>
            <a:off x="54765" y="1361078"/>
            <a:ext cx="8999541" cy="4767920"/>
            <a:chOff x="91" y="1107"/>
            <a:chExt cx="5669" cy="2833"/>
          </a:xfrm>
        </p:grpSpPr>
        <p:sp>
          <p:nvSpPr>
            <p:cNvPr id="55307" name="Text Box 4"/>
            <p:cNvSpPr txBox="1">
              <a:spLocks noChangeArrowheads="1"/>
            </p:cNvSpPr>
            <p:nvPr/>
          </p:nvSpPr>
          <p:spPr bwMode="auto">
            <a:xfrm>
              <a:off x="1323" y="1107"/>
              <a:ext cx="502" cy="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r>
                <a:rPr lang="ru-RU" b="0" dirty="0" smtClean="0">
                  <a:solidFill>
                    <a:srgbClr val="000000"/>
                  </a:solidFill>
                  <a:latin typeface="Arial Black" pitchFamily="34" charset="0"/>
                </a:rPr>
                <a:t>2018</a:t>
              </a:r>
              <a:endParaRPr lang="ru-RU" b="0" dirty="0">
                <a:solidFill>
                  <a:srgbClr val="000000"/>
                </a:solidFill>
                <a:latin typeface="Arial Black" pitchFamily="34" charset="0"/>
              </a:endParaRPr>
            </a:p>
          </p:txBody>
        </p:sp>
        <p:sp>
          <p:nvSpPr>
            <p:cNvPr id="55308" name="Text Box 5"/>
            <p:cNvSpPr txBox="1">
              <a:spLocks noChangeArrowheads="1"/>
            </p:cNvSpPr>
            <p:nvPr/>
          </p:nvSpPr>
          <p:spPr bwMode="auto">
            <a:xfrm>
              <a:off x="2139" y="1806"/>
              <a:ext cx="502"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r>
                <a:rPr lang="en-GB" b="0" dirty="0" smtClean="0">
                  <a:solidFill>
                    <a:srgbClr val="000000"/>
                  </a:solidFill>
                  <a:latin typeface="Arial Black" pitchFamily="34" charset="0"/>
                </a:rPr>
                <a:t>201</a:t>
              </a:r>
              <a:r>
                <a:rPr lang="ru-RU" b="0" dirty="0" smtClean="0">
                  <a:solidFill>
                    <a:srgbClr val="000000"/>
                  </a:solidFill>
                  <a:latin typeface="Arial Black" pitchFamily="34" charset="0"/>
                </a:rPr>
                <a:t>9</a:t>
              </a:r>
              <a:endParaRPr lang="ru-RU" b="0" dirty="0">
                <a:solidFill>
                  <a:srgbClr val="000000"/>
                </a:solidFill>
                <a:latin typeface="Arial Black" pitchFamily="34" charset="0"/>
              </a:endParaRPr>
            </a:p>
          </p:txBody>
        </p:sp>
        <p:sp>
          <p:nvSpPr>
            <p:cNvPr id="55309" name="Text Box 6"/>
            <p:cNvSpPr txBox="1">
              <a:spLocks noChangeArrowheads="1"/>
            </p:cNvSpPr>
            <p:nvPr/>
          </p:nvSpPr>
          <p:spPr bwMode="auto">
            <a:xfrm>
              <a:off x="3714" y="1159"/>
              <a:ext cx="502" cy="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r>
                <a:rPr lang="en-GB" b="0" dirty="0" smtClean="0">
                  <a:solidFill>
                    <a:srgbClr val="000099"/>
                  </a:solidFill>
                  <a:latin typeface="Arial Black" pitchFamily="34" charset="0"/>
                </a:rPr>
                <a:t>20</a:t>
              </a:r>
              <a:r>
                <a:rPr lang="ru-RU" b="0" dirty="0" smtClean="0">
                  <a:solidFill>
                    <a:srgbClr val="000099"/>
                  </a:solidFill>
                  <a:latin typeface="Arial Black" pitchFamily="34" charset="0"/>
                </a:rPr>
                <a:t>21</a:t>
              </a:r>
              <a:endParaRPr lang="ru-RU" b="0" dirty="0">
                <a:solidFill>
                  <a:srgbClr val="000099"/>
                </a:solidFill>
                <a:latin typeface="Arial Black" pitchFamily="34" charset="0"/>
              </a:endParaRPr>
            </a:p>
          </p:txBody>
        </p:sp>
        <p:sp>
          <p:nvSpPr>
            <p:cNvPr id="55310" name="Text Box 7"/>
            <p:cNvSpPr txBox="1">
              <a:spLocks noChangeArrowheads="1"/>
            </p:cNvSpPr>
            <p:nvPr/>
          </p:nvSpPr>
          <p:spPr bwMode="auto">
            <a:xfrm>
              <a:off x="2871" y="2714"/>
              <a:ext cx="502" cy="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r>
                <a:rPr lang="en-GB" b="0" dirty="0" smtClean="0">
                  <a:solidFill>
                    <a:srgbClr val="000099"/>
                  </a:solidFill>
                  <a:latin typeface="Arial Black" pitchFamily="34" charset="0"/>
                </a:rPr>
                <a:t>20</a:t>
              </a:r>
              <a:r>
                <a:rPr lang="ru-RU" b="0" dirty="0" smtClean="0">
                  <a:solidFill>
                    <a:srgbClr val="000099"/>
                  </a:solidFill>
                  <a:latin typeface="Arial Black" pitchFamily="34" charset="0"/>
                </a:rPr>
                <a:t>21</a:t>
              </a:r>
              <a:endParaRPr lang="ru-RU" b="0" dirty="0">
                <a:solidFill>
                  <a:srgbClr val="000099"/>
                </a:solidFill>
                <a:latin typeface="Arial Black" pitchFamily="34" charset="0"/>
              </a:endParaRPr>
            </a:p>
          </p:txBody>
        </p:sp>
        <p:sp>
          <p:nvSpPr>
            <p:cNvPr id="55311" name="Rectangle 8"/>
            <p:cNvSpPr>
              <a:spLocks noChangeArrowheads="1"/>
            </p:cNvSpPr>
            <p:nvPr/>
          </p:nvSpPr>
          <p:spPr bwMode="auto">
            <a:xfrm>
              <a:off x="288" y="1340"/>
              <a:ext cx="1073" cy="1069"/>
            </a:xfrm>
            <a:prstGeom prst="rect">
              <a:avLst/>
            </a:prstGeom>
            <a:solidFill>
              <a:srgbClr val="DDDDDD"/>
            </a:solidFill>
            <a:ln w="12600" cap="sq">
              <a:solidFill>
                <a:srgbClr val="99CCFF"/>
              </a:solidFill>
              <a:miter lim="800000"/>
              <a:headEnd/>
              <a:tailEnd/>
            </a:ln>
            <a:effectLst>
              <a:outerShdw dist="107933" dir="2700000" algn="ctr" rotWithShape="0">
                <a:srgbClr val="000000"/>
              </a:outerShdw>
            </a:effec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b="0" dirty="0" smtClean="0">
                <a:solidFill>
                  <a:srgbClr val="A50021"/>
                </a:solidFill>
                <a:latin typeface="Arial Black" pitchFamily="34"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0" dirty="0" smtClean="0">
                  <a:solidFill>
                    <a:srgbClr val="A50021"/>
                  </a:solidFill>
                  <a:latin typeface="Arial Black" pitchFamily="34" charset="0"/>
                </a:rPr>
                <a:t>МАГАТЭ </a:t>
              </a:r>
              <a:endParaRPr lang="en-GB" sz="1400" b="0" dirty="0">
                <a:solidFill>
                  <a:srgbClr val="A50021"/>
                </a:solidFill>
                <a:latin typeface="Arial Black" pitchFamily="34"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0" dirty="0" err="1">
                  <a:solidFill>
                    <a:srgbClr val="A50021"/>
                  </a:solidFill>
                  <a:latin typeface="Arial Black" pitchFamily="34" charset="0"/>
                </a:rPr>
                <a:t>Серия</a:t>
              </a:r>
              <a:r>
                <a:rPr lang="en-GB" sz="1400" b="0" dirty="0">
                  <a:solidFill>
                    <a:srgbClr val="A50021"/>
                  </a:solidFill>
                  <a:latin typeface="Arial Black" pitchFamily="34" charset="0"/>
                </a:rPr>
                <a:t>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0" dirty="0" err="1">
                  <a:solidFill>
                    <a:srgbClr val="A50021"/>
                  </a:solidFill>
                  <a:latin typeface="Arial Black" pitchFamily="34" charset="0"/>
                </a:rPr>
                <a:t>Норм</a:t>
              </a:r>
              <a:r>
                <a:rPr lang="en-GB" sz="1400" b="0" dirty="0">
                  <a:solidFill>
                    <a:srgbClr val="A50021"/>
                  </a:solidFill>
                  <a:latin typeface="Arial Black" pitchFamily="34" charset="0"/>
                </a:rPr>
                <a:t> </a:t>
              </a:r>
              <a:r>
                <a:rPr lang="en-GB" sz="1400" b="0" dirty="0" err="1">
                  <a:solidFill>
                    <a:srgbClr val="A50021"/>
                  </a:solidFill>
                  <a:latin typeface="Arial Black" pitchFamily="34" charset="0"/>
                </a:rPr>
                <a:t>по</a:t>
              </a:r>
              <a:r>
                <a:rPr lang="en-GB" sz="1400" b="0" dirty="0">
                  <a:solidFill>
                    <a:srgbClr val="A50021"/>
                  </a:solidFill>
                  <a:latin typeface="Arial Black" pitchFamily="34" charset="0"/>
                </a:rPr>
                <a:t> </a:t>
              </a:r>
              <a:endParaRPr lang="en-GB" sz="1400" b="0" dirty="0" smtClean="0">
                <a:solidFill>
                  <a:srgbClr val="A50021"/>
                </a:solidFill>
                <a:latin typeface="Arial Black" pitchFamily="34"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0" dirty="0" err="1" smtClean="0">
                  <a:solidFill>
                    <a:srgbClr val="A50021"/>
                  </a:solidFill>
                  <a:latin typeface="Arial Black" pitchFamily="34" charset="0"/>
                </a:rPr>
                <a:t>безопасности</a:t>
              </a:r>
              <a:endParaRPr lang="en-GB" sz="1400" b="0" dirty="0" smtClean="0">
                <a:solidFill>
                  <a:srgbClr val="A50021"/>
                </a:solidFill>
                <a:latin typeface="Arial Black" pitchFamily="34"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dirty="0" smtClean="0">
                  <a:solidFill>
                    <a:srgbClr val="A50021"/>
                  </a:solidFill>
                  <a:latin typeface="Arial Black" pitchFamily="34" charset="0"/>
                </a:rPr>
                <a:t>SSR-6</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0" dirty="0" smtClean="0">
                  <a:solidFill>
                    <a:srgbClr val="A50021"/>
                  </a:solidFill>
                  <a:latin typeface="Arial Black" pitchFamily="34" charset="0"/>
                </a:rPr>
                <a:t>SSR-6 (Rev.1)</a:t>
              </a:r>
              <a:endParaRPr lang="en-GB" sz="1400" b="0" dirty="0">
                <a:solidFill>
                  <a:srgbClr val="A50021"/>
                </a:solidFill>
                <a:latin typeface="Arial Black" pitchFamily="34"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b="0" dirty="0">
                <a:solidFill>
                  <a:srgbClr val="A50021"/>
                </a:solidFill>
                <a:latin typeface="Arial Black" pitchFamily="34"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0" dirty="0">
                  <a:solidFill>
                    <a:srgbClr val="A50021"/>
                  </a:solidFill>
                  <a:latin typeface="Arial Black" pitchFamily="34" charset="0"/>
                </a:rPr>
                <a:t> </a:t>
              </a:r>
            </a:p>
          </p:txBody>
        </p:sp>
        <p:sp>
          <p:nvSpPr>
            <p:cNvPr id="55312" name="Rectangle 9"/>
            <p:cNvSpPr>
              <a:spLocks noChangeArrowheads="1"/>
            </p:cNvSpPr>
            <p:nvPr/>
          </p:nvSpPr>
          <p:spPr bwMode="auto">
            <a:xfrm>
              <a:off x="1604" y="1992"/>
              <a:ext cx="862" cy="883"/>
            </a:xfrm>
            <a:prstGeom prst="rect">
              <a:avLst/>
            </a:prstGeom>
            <a:solidFill>
              <a:srgbClr val="F9AD47"/>
            </a:solidFill>
            <a:ln w="12600" cap="sq">
              <a:solidFill>
                <a:srgbClr val="99CCFF"/>
              </a:solidFill>
              <a:miter lim="800000"/>
              <a:headEnd/>
              <a:tailEnd/>
            </a:ln>
            <a:effectLst>
              <a:outerShdw dist="107933" dir="2700000" algn="ctr" rotWithShape="0">
                <a:srgbClr val="000000"/>
              </a:outerShdw>
            </a:effec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300" b="0" dirty="0">
                  <a:solidFill>
                    <a:srgbClr val="000000"/>
                  </a:solidFill>
                  <a:latin typeface="Arial Black" pitchFamily="34" charset="0"/>
                </a:rPr>
                <a:t>ООН</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300" b="0" dirty="0" err="1">
                  <a:solidFill>
                    <a:srgbClr val="000000"/>
                  </a:solidFill>
                  <a:latin typeface="Arial Black" pitchFamily="34" charset="0"/>
                </a:rPr>
                <a:t>Опасные</a:t>
              </a:r>
              <a:r>
                <a:rPr lang="en-GB" sz="1300" b="0" dirty="0">
                  <a:solidFill>
                    <a:srgbClr val="000000"/>
                  </a:solidFill>
                  <a:latin typeface="Arial Black" pitchFamily="34" charset="0"/>
                </a:rPr>
                <a:t>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300" b="0" dirty="0" err="1">
                  <a:solidFill>
                    <a:srgbClr val="000000"/>
                  </a:solidFill>
                  <a:latin typeface="Arial Black" pitchFamily="34" charset="0"/>
                </a:rPr>
                <a:t>грузы</a:t>
              </a:r>
              <a:r>
                <a:rPr lang="en-GB" sz="1300" b="0" dirty="0">
                  <a:solidFill>
                    <a:srgbClr val="000000"/>
                  </a:solidFill>
                  <a:latin typeface="Arial Black" pitchFamily="34" charset="0"/>
                </a:rPr>
                <a:t>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0" dirty="0" smtClean="0">
                  <a:solidFill>
                    <a:srgbClr val="000000"/>
                  </a:solidFill>
                  <a:latin typeface="Arial Black" pitchFamily="34" charset="0"/>
                </a:rPr>
                <a:t>“</a:t>
              </a:r>
              <a:r>
                <a:rPr lang="ru-RU" sz="1400" b="0" dirty="0" smtClean="0">
                  <a:solidFill>
                    <a:srgbClr val="000000"/>
                  </a:solidFill>
                  <a:latin typeface="Arial Black" pitchFamily="34" charset="0"/>
                </a:rPr>
                <a:t>Типовые </a:t>
              </a:r>
              <a:r>
                <a:rPr lang="en-GB" sz="1400" b="0" dirty="0" smtClean="0">
                  <a:solidFill>
                    <a:srgbClr val="000000"/>
                  </a:solidFill>
                  <a:latin typeface="Arial Black" pitchFamily="34" charset="0"/>
                </a:rPr>
                <a:t> </a:t>
              </a:r>
              <a:endParaRPr lang="en-GB" sz="1400" b="0" dirty="0">
                <a:solidFill>
                  <a:srgbClr val="000000"/>
                </a:solidFill>
                <a:latin typeface="Arial Black" pitchFamily="34"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0" dirty="0" err="1">
                  <a:solidFill>
                    <a:srgbClr val="000000"/>
                  </a:solidFill>
                  <a:latin typeface="Arial Black" pitchFamily="34" charset="0"/>
                </a:rPr>
                <a:t>правила</a:t>
              </a:r>
              <a:r>
                <a:rPr lang="en-GB" sz="1400" b="0" dirty="0">
                  <a:solidFill>
                    <a:srgbClr val="000000"/>
                  </a:solidFill>
                  <a:latin typeface="Arial Black" pitchFamily="34" charset="0"/>
                </a:rPr>
                <a:t>”</a:t>
              </a:r>
            </a:p>
          </p:txBody>
        </p:sp>
        <p:cxnSp>
          <p:nvCxnSpPr>
            <p:cNvPr id="55313" name="AutoShape 10"/>
            <p:cNvCxnSpPr>
              <a:cxnSpLocks noChangeShapeType="1"/>
              <a:stCxn id="55311" idx="3"/>
              <a:endCxn id="55312" idx="0"/>
            </p:cNvCxnSpPr>
            <p:nvPr/>
          </p:nvCxnSpPr>
          <p:spPr bwMode="auto">
            <a:xfrm>
              <a:off x="1361" y="1874"/>
              <a:ext cx="674" cy="118"/>
            </a:xfrm>
            <a:prstGeom prst="bentConnector2">
              <a:avLst/>
            </a:prstGeom>
            <a:noFill/>
            <a:ln w="936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5315" name="Rectangle 12"/>
            <p:cNvSpPr>
              <a:spLocks noChangeArrowheads="1"/>
            </p:cNvSpPr>
            <p:nvPr/>
          </p:nvSpPr>
          <p:spPr bwMode="auto">
            <a:xfrm>
              <a:off x="4484" y="1210"/>
              <a:ext cx="766" cy="928"/>
            </a:xfrm>
            <a:prstGeom prst="rect">
              <a:avLst/>
            </a:prstGeom>
            <a:solidFill>
              <a:srgbClr val="99FFCC"/>
            </a:solidFill>
            <a:ln w="12600" cap="sq">
              <a:solidFill>
                <a:srgbClr val="99CCFF"/>
              </a:solidFill>
              <a:miter lim="800000"/>
              <a:headEnd/>
              <a:tailEnd/>
            </a:ln>
            <a:effectLst>
              <a:outerShdw dist="107933" dir="2700000" algn="ctr" rotWithShape="0">
                <a:srgbClr val="000000"/>
              </a:outerShdw>
            </a:effec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0" dirty="0">
                  <a:solidFill>
                    <a:srgbClr val="000000"/>
                  </a:solidFill>
                  <a:latin typeface="Arial Black" pitchFamily="34" charset="0"/>
                </a:rPr>
                <a:t>ИАТА</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0" dirty="0" err="1">
                  <a:solidFill>
                    <a:srgbClr val="000000"/>
                  </a:solidFill>
                  <a:latin typeface="Arial Black" pitchFamily="34" charset="0"/>
                </a:rPr>
                <a:t>Правила</a:t>
              </a:r>
              <a:endParaRPr lang="en-GB" sz="1400" b="0" dirty="0">
                <a:solidFill>
                  <a:srgbClr val="000000"/>
                </a:solidFill>
                <a:latin typeface="Arial Black" pitchFamily="34" charset="0"/>
              </a:endParaRPr>
            </a:p>
          </p:txBody>
        </p:sp>
        <p:cxnSp>
          <p:nvCxnSpPr>
            <p:cNvPr id="55317" name="AutoShape 14"/>
            <p:cNvCxnSpPr>
              <a:cxnSpLocks noChangeShapeType="1"/>
              <a:stCxn id="55312" idx="3"/>
            </p:cNvCxnSpPr>
            <p:nvPr/>
          </p:nvCxnSpPr>
          <p:spPr bwMode="auto">
            <a:xfrm>
              <a:off x="2466" y="2434"/>
              <a:ext cx="1755" cy="633"/>
            </a:xfrm>
            <a:prstGeom prst="bentConnector3">
              <a:avLst>
                <a:gd name="adj1" fmla="val 50000"/>
              </a:avLst>
            </a:prstGeom>
            <a:noFill/>
            <a:ln w="936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5318" name="Rectangle 15"/>
            <p:cNvSpPr>
              <a:spLocks noChangeArrowheads="1"/>
            </p:cNvSpPr>
            <p:nvPr/>
          </p:nvSpPr>
          <p:spPr bwMode="auto">
            <a:xfrm>
              <a:off x="2441" y="3038"/>
              <a:ext cx="766" cy="902"/>
            </a:xfrm>
            <a:prstGeom prst="rect">
              <a:avLst/>
            </a:prstGeom>
            <a:solidFill>
              <a:srgbClr val="99FFCC"/>
            </a:solidFill>
            <a:ln w="12600" cap="sq">
              <a:solidFill>
                <a:srgbClr val="99CCFF"/>
              </a:solidFill>
              <a:miter lim="800000"/>
              <a:headEnd/>
              <a:tailEnd/>
            </a:ln>
            <a:effectLst>
              <a:outerShdw dist="107933" dir="2700000" algn="ctr" rotWithShape="0">
                <a:srgbClr val="000000"/>
              </a:outerShdw>
            </a:effec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0" dirty="0">
                  <a:solidFill>
                    <a:srgbClr val="000000"/>
                  </a:solidFill>
                  <a:latin typeface="Arial Black" pitchFamily="34" charset="0"/>
                </a:rPr>
                <a:t>ООН/ЕЭС</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0" dirty="0" err="1">
                  <a:solidFill>
                    <a:srgbClr val="000000"/>
                  </a:solidFill>
                  <a:latin typeface="Arial Black" pitchFamily="34" charset="0"/>
                </a:rPr>
                <a:t>Правила</a:t>
              </a:r>
              <a:r>
                <a:rPr lang="en-GB" sz="1400" b="0" dirty="0">
                  <a:solidFill>
                    <a:srgbClr val="000000"/>
                  </a:solidFill>
                  <a:latin typeface="Arial Black" pitchFamily="34" charset="0"/>
                </a:rPr>
                <a:t> </a:t>
              </a:r>
              <a:br>
                <a:rPr lang="en-GB" sz="1400" b="0" dirty="0">
                  <a:solidFill>
                    <a:srgbClr val="000000"/>
                  </a:solidFill>
                  <a:latin typeface="Arial Black" pitchFamily="34" charset="0"/>
                </a:rPr>
              </a:br>
              <a:r>
                <a:rPr lang="en-GB" sz="1400" b="0" dirty="0" err="1">
                  <a:solidFill>
                    <a:srgbClr val="000000"/>
                  </a:solidFill>
                  <a:latin typeface="Arial Black" pitchFamily="34" charset="0"/>
                </a:rPr>
                <a:t>по</a:t>
              </a:r>
              <a:r>
                <a:rPr lang="en-GB" sz="1400" b="0" dirty="0">
                  <a:solidFill>
                    <a:srgbClr val="000000"/>
                  </a:solidFill>
                  <a:latin typeface="Arial Black" pitchFamily="34" charset="0"/>
                </a:rPr>
                <a:t> </a:t>
              </a:r>
              <a:r>
                <a:rPr lang="en-GB" sz="1400" b="0" dirty="0" err="1">
                  <a:solidFill>
                    <a:srgbClr val="000000"/>
                  </a:solidFill>
                  <a:latin typeface="Arial Black" pitchFamily="34" charset="0"/>
                </a:rPr>
                <a:t>видам</a:t>
              </a:r>
              <a:r>
                <a:rPr lang="en-GB" sz="1400" b="0" dirty="0">
                  <a:solidFill>
                    <a:srgbClr val="000000"/>
                  </a:solidFill>
                  <a:latin typeface="Arial Black" pitchFamily="34" charset="0"/>
                </a:rPr>
                <a:t>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0" dirty="0">
                  <a:solidFill>
                    <a:srgbClr val="000000"/>
                  </a:solidFill>
                </a:rPr>
                <a:t>т</a:t>
              </a:r>
              <a:r>
                <a:rPr lang="en-GB" sz="1400" b="0" dirty="0" err="1">
                  <a:solidFill>
                    <a:srgbClr val="000000"/>
                  </a:solidFill>
                  <a:latin typeface="Arial Black" pitchFamily="34" charset="0"/>
                </a:rPr>
                <a:t>ранспорта</a:t>
              </a:r>
              <a:endParaRPr lang="en-GB" sz="1400" b="0" dirty="0">
                <a:solidFill>
                  <a:srgbClr val="000000"/>
                </a:solidFill>
                <a:latin typeface="Arial Black" pitchFamily="34"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a:solidFill>
                    <a:srgbClr val="000000"/>
                  </a:solidFill>
                </a:rPr>
                <a:t>ЕЭС</a:t>
              </a:r>
            </a:p>
          </p:txBody>
        </p:sp>
        <p:cxnSp>
          <p:nvCxnSpPr>
            <p:cNvPr id="55319" name="AutoShape 16"/>
            <p:cNvCxnSpPr>
              <a:cxnSpLocks noChangeShapeType="1"/>
              <a:stCxn id="55312" idx="3"/>
            </p:cNvCxnSpPr>
            <p:nvPr/>
          </p:nvCxnSpPr>
          <p:spPr bwMode="auto">
            <a:xfrm flipV="1">
              <a:off x="2466" y="2138"/>
              <a:ext cx="987" cy="296"/>
            </a:xfrm>
            <a:prstGeom prst="bentConnector2">
              <a:avLst/>
            </a:prstGeom>
            <a:noFill/>
            <a:ln w="936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5320" name="Text Box 17"/>
            <p:cNvSpPr txBox="1">
              <a:spLocks noChangeArrowheads="1"/>
            </p:cNvSpPr>
            <p:nvPr/>
          </p:nvSpPr>
          <p:spPr bwMode="auto">
            <a:xfrm>
              <a:off x="5258" y="1153"/>
              <a:ext cx="502"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r>
                <a:rPr lang="en-GB" b="0" dirty="0" smtClean="0">
                  <a:solidFill>
                    <a:srgbClr val="000099"/>
                  </a:solidFill>
                  <a:latin typeface="Arial Black" pitchFamily="34" charset="0"/>
                </a:rPr>
                <a:t>2019</a:t>
              </a:r>
              <a:endParaRPr lang="en-GB" b="0" dirty="0">
                <a:solidFill>
                  <a:srgbClr val="000099"/>
                </a:solidFill>
                <a:latin typeface="Arial Black" pitchFamily="34" charset="0"/>
              </a:endParaRPr>
            </a:p>
          </p:txBody>
        </p:sp>
        <p:sp>
          <p:nvSpPr>
            <p:cNvPr id="55321" name="Text Box 18"/>
            <p:cNvSpPr txBox="1">
              <a:spLocks noChangeArrowheads="1"/>
            </p:cNvSpPr>
            <p:nvPr/>
          </p:nvSpPr>
          <p:spPr bwMode="auto">
            <a:xfrm>
              <a:off x="5123" y="2436"/>
              <a:ext cx="502" cy="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r>
                <a:rPr lang="en-GB" b="0" dirty="0" smtClean="0">
                  <a:solidFill>
                    <a:srgbClr val="000099"/>
                  </a:solidFill>
                  <a:latin typeface="Arial Black" pitchFamily="34" charset="0"/>
                </a:rPr>
                <a:t>20</a:t>
              </a:r>
              <a:r>
                <a:rPr lang="ru-RU" b="0" dirty="0" smtClean="0">
                  <a:solidFill>
                    <a:srgbClr val="000099"/>
                  </a:solidFill>
                  <a:latin typeface="Arial Black" pitchFamily="34" charset="0"/>
                </a:rPr>
                <a:t>21</a:t>
              </a:r>
              <a:endParaRPr lang="ru-RU" b="0" dirty="0">
                <a:solidFill>
                  <a:srgbClr val="000099"/>
                </a:solidFill>
                <a:latin typeface="Arial Black" pitchFamily="34" charset="0"/>
              </a:endParaRPr>
            </a:p>
          </p:txBody>
        </p:sp>
        <p:cxnSp>
          <p:nvCxnSpPr>
            <p:cNvPr id="55322" name="AutoShape 19"/>
            <p:cNvCxnSpPr>
              <a:cxnSpLocks noChangeShapeType="1"/>
              <a:stCxn id="55312" idx="3"/>
              <a:endCxn id="55318" idx="0"/>
            </p:cNvCxnSpPr>
            <p:nvPr/>
          </p:nvCxnSpPr>
          <p:spPr bwMode="auto">
            <a:xfrm>
              <a:off x="2466" y="2434"/>
              <a:ext cx="358" cy="604"/>
            </a:xfrm>
            <a:prstGeom prst="bentConnector2">
              <a:avLst/>
            </a:prstGeom>
            <a:noFill/>
            <a:ln w="936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323" name="AutoShape 20"/>
            <p:cNvCxnSpPr>
              <a:cxnSpLocks noChangeShapeType="1"/>
              <a:endCxn id="55315" idx="1"/>
            </p:cNvCxnSpPr>
            <p:nvPr/>
          </p:nvCxnSpPr>
          <p:spPr bwMode="auto">
            <a:xfrm flipV="1">
              <a:off x="4484" y="1674"/>
              <a:ext cx="0" cy="2"/>
            </a:xfrm>
            <a:prstGeom prst="bentConnector3">
              <a:avLst>
                <a:gd name="adj1" fmla="val -64700000"/>
              </a:avLst>
            </a:prstGeom>
            <a:noFill/>
            <a:ln w="936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5324" name="Text Box 21"/>
            <p:cNvSpPr txBox="1">
              <a:spLocks noChangeArrowheads="1"/>
            </p:cNvSpPr>
            <p:nvPr/>
          </p:nvSpPr>
          <p:spPr bwMode="auto">
            <a:xfrm>
              <a:off x="91" y="3095"/>
              <a:ext cx="1513" cy="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r>
                <a:rPr lang="ru-RU" sz="1600" b="0" dirty="0" smtClean="0">
                  <a:solidFill>
                    <a:srgbClr val="000066"/>
                  </a:solidFill>
                </a:rPr>
                <a:t>Европейские соглашения</a:t>
              </a:r>
            </a:p>
            <a:p>
              <a:pPr eaLnBrk="1" hangingPunct="1">
                <a:buClrTx/>
                <a:buFontTx/>
                <a:buNone/>
              </a:pPr>
              <a:r>
                <a:rPr lang="ru-RU" sz="1600" b="0" dirty="0" smtClean="0">
                  <a:solidFill>
                    <a:srgbClr val="000066"/>
                  </a:solidFill>
                </a:rPr>
                <a:t>ж</a:t>
              </a:r>
              <a:r>
                <a:rPr lang="en-GB" sz="1600" b="0" dirty="0" smtClean="0">
                  <a:solidFill>
                    <a:srgbClr val="000066"/>
                  </a:solidFill>
                </a:rPr>
                <a:t>.д</a:t>
              </a:r>
              <a:r>
                <a:rPr lang="en-GB" sz="1600" b="0" dirty="0">
                  <a:solidFill>
                    <a:srgbClr val="000066"/>
                  </a:solidFill>
                </a:rPr>
                <a:t>., </a:t>
              </a:r>
              <a:r>
                <a:rPr lang="en-GB" sz="1600" b="0" dirty="0" err="1">
                  <a:solidFill>
                    <a:srgbClr val="000066"/>
                  </a:solidFill>
                </a:rPr>
                <a:t>автодорожные</a:t>
              </a:r>
              <a:r>
                <a:rPr lang="en-GB" sz="1600" b="0" dirty="0">
                  <a:solidFill>
                    <a:srgbClr val="000066"/>
                  </a:solidFill>
                </a:rPr>
                <a:t> </a:t>
              </a:r>
              <a:endParaRPr lang="ru-RU" sz="1600" b="0" dirty="0" smtClean="0">
                <a:solidFill>
                  <a:srgbClr val="000066"/>
                </a:solidFill>
              </a:endParaRPr>
            </a:p>
            <a:p>
              <a:pPr eaLnBrk="1" hangingPunct="1">
                <a:buClrTx/>
                <a:buFontTx/>
                <a:buNone/>
              </a:pPr>
              <a:r>
                <a:rPr lang="ru-RU" sz="1600" b="0" dirty="0" smtClean="0">
                  <a:solidFill>
                    <a:srgbClr val="000066"/>
                  </a:solidFill>
                </a:rPr>
                <a:t>и </a:t>
              </a:r>
              <a:r>
                <a:rPr lang="en-GB" sz="1600" b="0" dirty="0" err="1" smtClean="0">
                  <a:solidFill>
                    <a:srgbClr val="000066"/>
                  </a:solidFill>
                </a:rPr>
                <a:t>внутренние</a:t>
              </a:r>
              <a:r>
                <a:rPr lang="en-GB" sz="1600" b="0" dirty="0" smtClean="0">
                  <a:solidFill>
                    <a:srgbClr val="000066"/>
                  </a:solidFill>
                </a:rPr>
                <a:t> </a:t>
              </a:r>
              <a:r>
                <a:rPr lang="en-GB" sz="1600" b="0" dirty="0" err="1">
                  <a:solidFill>
                    <a:srgbClr val="000066"/>
                  </a:solidFill>
                </a:rPr>
                <a:t>водные</a:t>
              </a:r>
              <a:r>
                <a:rPr lang="en-GB" sz="1600" b="0" dirty="0">
                  <a:solidFill>
                    <a:srgbClr val="000066"/>
                  </a:solidFill>
                </a:rPr>
                <a:t> </a:t>
              </a:r>
              <a:r>
                <a:rPr lang="en-GB" sz="1600" b="0" dirty="0" err="1">
                  <a:solidFill>
                    <a:srgbClr val="000066"/>
                  </a:solidFill>
                </a:rPr>
                <a:t>пути</a:t>
              </a:r>
              <a:endParaRPr lang="en-GB" sz="1600" b="0" dirty="0">
                <a:solidFill>
                  <a:srgbClr val="000066"/>
                </a:solidFill>
              </a:endParaRPr>
            </a:p>
          </p:txBody>
        </p:sp>
        <p:sp>
          <p:nvSpPr>
            <p:cNvPr id="55325" name="Text Box 22"/>
            <p:cNvSpPr txBox="1">
              <a:spLocks noChangeArrowheads="1"/>
            </p:cNvSpPr>
            <p:nvPr/>
          </p:nvSpPr>
          <p:spPr bwMode="auto">
            <a:xfrm>
              <a:off x="4156" y="1920"/>
              <a:ext cx="120" cy="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55326" name="Text Box 23"/>
            <p:cNvSpPr txBox="1">
              <a:spLocks noChangeArrowheads="1"/>
            </p:cNvSpPr>
            <p:nvPr/>
          </p:nvSpPr>
          <p:spPr bwMode="auto">
            <a:xfrm>
              <a:off x="5123" y="3193"/>
              <a:ext cx="120" cy="210"/>
            </a:xfrm>
            <a:prstGeom prst="rect">
              <a:avLst/>
            </a:prstGeom>
            <a:noFill/>
            <a:ln w="9360" cap="sq">
              <a:solidFill>
                <a:srgbClr val="99CC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55327" name="Text Box 24"/>
            <p:cNvSpPr txBox="1">
              <a:spLocks noChangeArrowheads="1"/>
            </p:cNvSpPr>
            <p:nvPr/>
          </p:nvSpPr>
          <p:spPr bwMode="auto">
            <a:xfrm>
              <a:off x="95" y="2591"/>
              <a:ext cx="1524"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r" eaLnBrk="1" hangingPunct="1">
                <a:buClrTx/>
                <a:buFontTx/>
                <a:buNone/>
              </a:pPr>
              <a:r>
                <a:rPr lang="en-GB" sz="1600" b="0" dirty="0" err="1">
                  <a:solidFill>
                    <a:srgbClr val="800000"/>
                  </a:solidFill>
                </a:rPr>
                <a:t>Все</a:t>
              </a:r>
              <a:r>
                <a:rPr lang="en-GB" sz="1600" b="0" dirty="0">
                  <a:solidFill>
                    <a:srgbClr val="800000"/>
                  </a:solidFill>
                </a:rPr>
                <a:t> </a:t>
              </a:r>
              <a:r>
                <a:rPr lang="en-GB" sz="1600" b="0" dirty="0" err="1">
                  <a:solidFill>
                    <a:srgbClr val="800000"/>
                  </a:solidFill>
                </a:rPr>
                <a:t>вилы</a:t>
              </a:r>
              <a:r>
                <a:rPr lang="en-GB" sz="1600" b="0" dirty="0">
                  <a:solidFill>
                    <a:srgbClr val="800000"/>
                  </a:solidFill>
                </a:rPr>
                <a:t> </a:t>
              </a:r>
              <a:r>
                <a:rPr lang="en-GB" sz="1600" b="0" dirty="0" err="1">
                  <a:solidFill>
                    <a:srgbClr val="800000"/>
                  </a:solidFill>
                </a:rPr>
                <a:t>транспорта</a:t>
              </a:r>
              <a:r>
                <a:rPr lang="en-GB" sz="1600" b="0" dirty="0">
                  <a:solidFill>
                    <a:srgbClr val="800000"/>
                  </a:solidFill>
                </a:rPr>
                <a:t>,</a:t>
              </a:r>
            </a:p>
            <a:p>
              <a:pPr algn="r" eaLnBrk="1" hangingPunct="1">
                <a:buClrTx/>
                <a:buFontTx/>
                <a:buNone/>
              </a:pPr>
              <a:r>
                <a:rPr lang="en-GB" sz="1600" b="0" dirty="0" err="1">
                  <a:solidFill>
                    <a:srgbClr val="800000"/>
                  </a:solidFill>
                </a:rPr>
                <a:t>Все</a:t>
              </a:r>
              <a:r>
                <a:rPr lang="en-GB" sz="1600" b="0" dirty="0">
                  <a:solidFill>
                    <a:srgbClr val="800000"/>
                  </a:solidFill>
                </a:rPr>
                <a:t> 9 </a:t>
              </a:r>
              <a:r>
                <a:rPr lang="en-GB" sz="1600" b="0" dirty="0" err="1">
                  <a:solidFill>
                    <a:srgbClr val="800000"/>
                  </a:solidFill>
                </a:rPr>
                <a:t>классов</a:t>
              </a:r>
              <a:r>
                <a:rPr lang="en-GB" sz="1600" b="0" dirty="0">
                  <a:solidFill>
                    <a:srgbClr val="800000"/>
                  </a:solidFill>
                </a:rPr>
                <a:t> ОГ</a:t>
              </a:r>
            </a:p>
          </p:txBody>
        </p:sp>
      </p:grpSp>
      <p:sp>
        <p:nvSpPr>
          <p:cNvPr id="55301" name="Rectangle 25"/>
          <p:cNvSpPr>
            <a:spLocks noChangeArrowheads="1"/>
          </p:cNvSpPr>
          <p:nvPr/>
        </p:nvSpPr>
        <p:spPr bwMode="auto">
          <a:xfrm>
            <a:off x="6829606" y="5740473"/>
            <a:ext cx="1282700" cy="519112"/>
          </a:xfrm>
          <a:prstGeom prst="rect">
            <a:avLst/>
          </a:prstGeom>
          <a:noFill/>
          <a:ln w="9360" cap="sq">
            <a:solidFill>
              <a:srgbClr val="99CC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err="1">
                <a:solidFill>
                  <a:srgbClr val="000066"/>
                </a:solidFill>
              </a:rPr>
              <a:t>Морской</a:t>
            </a:r>
            <a:r>
              <a:rPr lang="en-GB" sz="1600" b="1" dirty="0">
                <a:solidFill>
                  <a:srgbClr val="000066"/>
                </a:solidFill>
              </a:rPr>
              <a:t>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err="1">
                <a:solidFill>
                  <a:srgbClr val="000066"/>
                </a:solidFill>
              </a:rPr>
              <a:t>транспорт</a:t>
            </a:r>
            <a:endParaRPr lang="en-GB" sz="1600" b="1" dirty="0">
              <a:solidFill>
                <a:srgbClr val="000066"/>
              </a:solidFill>
            </a:endParaRPr>
          </a:p>
        </p:txBody>
      </p:sp>
      <p:sp>
        <p:nvSpPr>
          <p:cNvPr id="55303" name="Rectangle 27"/>
          <p:cNvSpPr>
            <a:spLocks noChangeArrowheads="1"/>
          </p:cNvSpPr>
          <p:nvPr/>
        </p:nvSpPr>
        <p:spPr bwMode="auto">
          <a:xfrm>
            <a:off x="5703973" y="2434075"/>
            <a:ext cx="12827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err="1">
                <a:solidFill>
                  <a:srgbClr val="800000"/>
                </a:solidFill>
              </a:rPr>
              <a:t>Воздушный</a:t>
            </a:r>
            <a:endParaRPr lang="en-GB" sz="1600" b="1" dirty="0">
              <a:solidFill>
                <a:srgbClr val="800000"/>
              </a:solidFill>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err="1">
                <a:solidFill>
                  <a:srgbClr val="800000"/>
                </a:solidFill>
              </a:rPr>
              <a:t>транспорт</a:t>
            </a:r>
            <a:endParaRPr lang="en-GB" sz="1600" b="1" dirty="0">
              <a:solidFill>
                <a:srgbClr val="800000"/>
              </a:solidFill>
            </a:endParaRPr>
          </a:p>
        </p:txBody>
      </p:sp>
      <p:sp>
        <p:nvSpPr>
          <p:cNvPr id="55304" name="Rectangle 28"/>
          <p:cNvSpPr>
            <a:spLocks noChangeArrowheads="1"/>
          </p:cNvSpPr>
          <p:nvPr/>
        </p:nvSpPr>
        <p:spPr bwMode="auto">
          <a:xfrm>
            <a:off x="5386388" y="5037931"/>
            <a:ext cx="1193800" cy="1096169"/>
          </a:xfrm>
          <a:prstGeom prst="rect">
            <a:avLst/>
          </a:prstGeom>
          <a:solidFill>
            <a:srgbClr val="00CC99"/>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smtClean="0">
                <a:solidFill>
                  <a:srgbClr val="000000"/>
                </a:solidFill>
              </a:rPr>
              <a:t>Соглашение</a:t>
            </a:r>
            <a:endParaRPr lang="ru-RU" sz="1400" b="1" dirty="0">
              <a:solidFill>
                <a:srgbClr val="000000"/>
              </a:solidFill>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smtClean="0">
                <a:solidFill>
                  <a:srgbClr val="000000"/>
                </a:solidFill>
              </a:rPr>
              <a:t>СМГС</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err="1" smtClean="0">
                <a:solidFill>
                  <a:srgbClr val="000000"/>
                </a:solidFill>
              </a:rPr>
              <a:t>Ж.д</a:t>
            </a:r>
            <a:r>
              <a:rPr lang="ru-RU" sz="1400" b="1" dirty="0" smtClean="0">
                <a:solidFill>
                  <a:srgbClr val="000000"/>
                </a:solidFill>
              </a:rPr>
              <a:t>.</a:t>
            </a:r>
            <a:endParaRPr lang="ru-RU" sz="1400" b="1" dirty="0">
              <a:solidFill>
                <a:srgbClr val="000000"/>
              </a:solidFill>
            </a:endParaRPr>
          </a:p>
        </p:txBody>
      </p:sp>
      <p:sp>
        <p:nvSpPr>
          <p:cNvPr id="31" name="Rectangle 13"/>
          <p:cNvSpPr>
            <a:spLocks noChangeArrowheads="1"/>
          </p:cNvSpPr>
          <p:nvPr/>
        </p:nvSpPr>
        <p:spPr bwMode="auto">
          <a:xfrm>
            <a:off x="8080599" y="4428640"/>
            <a:ext cx="981075" cy="1314450"/>
          </a:xfrm>
          <a:prstGeom prst="rect">
            <a:avLst/>
          </a:prstGeom>
          <a:solidFill>
            <a:srgbClr val="00B0F0"/>
          </a:solidFill>
          <a:ln w="12600" cap="sq">
            <a:solidFill>
              <a:srgbClr val="99CCFF"/>
            </a:solidFill>
            <a:miter lim="800000"/>
            <a:headEnd/>
            <a:tailEnd/>
          </a:ln>
          <a:effectLst>
            <a:outerShdw dist="107933" dir="2700000" algn="ctr" rotWithShape="0">
              <a:srgbClr val="000000"/>
            </a:outerShdw>
          </a:effec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b="0" dirty="0">
                <a:solidFill>
                  <a:srgbClr val="F9F0DF"/>
                </a:solidFill>
                <a:effectLst>
                  <a:outerShdw blurRad="38100" dist="38100" dir="2700000" algn="tl">
                    <a:srgbClr val="000000"/>
                  </a:outerShdw>
                </a:effectLst>
                <a:latin typeface="Arial Black" pitchFamily="32" charset="0"/>
                <a:ea typeface="Microsoft YaHei" charset="-122"/>
              </a:rPr>
              <a:t>ИМО</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400" b="0" dirty="0">
              <a:solidFill>
                <a:srgbClr val="F9F0DF"/>
              </a:solidFill>
              <a:effectLst>
                <a:outerShdw blurRad="38100" dist="38100" dir="2700000" algn="tl">
                  <a:srgbClr val="000000"/>
                </a:outerShdw>
              </a:effectLst>
              <a:latin typeface="Arial Black" pitchFamily="32" charset="0"/>
              <a:ea typeface="Microsoft YaHei" charset="-122"/>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b="0" dirty="0" err="1">
                <a:solidFill>
                  <a:srgbClr val="F9F0DF"/>
                </a:solidFill>
                <a:effectLst>
                  <a:outerShdw blurRad="38100" dist="38100" dir="2700000" algn="tl">
                    <a:srgbClr val="000000"/>
                  </a:outerShdw>
                </a:effectLst>
                <a:latin typeface="Arial Black" pitchFamily="32" charset="0"/>
                <a:ea typeface="Microsoft YaHei" charset="-122"/>
              </a:rPr>
              <a:t>Код</a:t>
            </a:r>
            <a:endParaRPr lang="ru-RU" sz="1400" b="0" dirty="0">
              <a:solidFill>
                <a:srgbClr val="F9F0DF"/>
              </a:solidFill>
              <a:effectLst>
                <a:outerShdw blurRad="38100" dist="38100" dir="2700000" algn="tl">
                  <a:srgbClr val="000000"/>
                </a:outerShdw>
              </a:effectLst>
              <a:latin typeface="Arial Black" pitchFamily="32" charset="0"/>
              <a:ea typeface="Microsoft YaHei" charset="-122"/>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400" dirty="0">
                <a:solidFill>
                  <a:srgbClr val="F9F0DF"/>
                </a:solidFill>
                <a:effectLst>
                  <a:outerShdw blurRad="38100" dist="38100" dir="2700000" algn="tl">
                    <a:srgbClr val="000000"/>
                  </a:outerShdw>
                </a:effectLst>
                <a:latin typeface="Arial Black" pitchFamily="32" charset="0"/>
                <a:ea typeface="Microsoft YaHei" charset="-122"/>
              </a:rPr>
              <a:t>ОЯТ</a:t>
            </a:r>
            <a:endParaRPr lang="en-GB" sz="1400" b="0" dirty="0">
              <a:solidFill>
                <a:srgbClr val="F9F0DF"/>
              </a:solidFill>
              <a:effectLst>
                <a:outerShdw blurRad="38100" dist="38100" dir="2700000" algn="tl">
                  <a:srgbClr val="000000"/>
                </a:outerShdw>
              </a:effectLst>
              <a:latin typeface="Arial Black" pitchFamily="32" charset="0"/>
              <a:ea typeface="Microsoft YaHei" charset="-122"/>
            </a:endParaRPr>
          </a:p>
        </p:txBody>
      </p:sp>
      <p:pic>
        <p:nvPicPr>
          <p:cNvPr id="5124" name="Picture 4" descr="https://www.icao.int/publications/PublishingImages/RPM%20Samples/9365_en_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8372" y="1410811"/>
            <a:ext cx="1495601" cy="197067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https://www.labeline.com/wp-content/uploads/2018/08/CSCRM_38th_dl.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8" descr="https://www.labeline.com/wp-content/uploads/2018/08/CSCRM_38th_dl.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10" descr="https://www.labeline.com/wp-content/uploads/2018/08/CSCRM_38th_dl.png"/>
          <p:cNvSpPr>
            <a:spLocks noChangeAspect="1" noChangeArrowheads="1"/>
          </p:cNvSpPr>
          <p:nvPr/>
        </p:nvSpPr>
        <p:spPr bwMode="auto">
          <a:xfrm>
            <a:off x="3723322" y="3903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2" descr="https://www.labeline.com/wp-content/uploads/2018/08/CSCRM_38th_dl.p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37" name="Picture 17" descr="https://www.morkniga.ru/catalog/m010720176dw900.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610725" y="3579902"/>
            <a:ext cx="1397323" cy="1932786"/>
          </a:xfrm>
          <a:prstGeom prst="rect">
            <a:avLst/>
          </a:prstGeom>
          <a:noFill/>
          <a:extLst>
            <a:ext uri="{909E8E84-426E-40DD-AFC4-6F175D3DCCD1}">
              <a14:hiddenFill xmlns:a14="http://schemas.microsoft.com/office/drawing/2010/main">
                <a:solidFill>
                  <a:srgbClr val="FFFFFF"/>
                </a:solidFill>
              </a14:hiddenFill>
            </a:ext>
          </a:extLst>
        </p:spPr>
      </p:pic>
      <p:pic>
        <p:nvPicPr>
          <p:cNvPr id="5139" name="Picture 19" descr="https://www.centrmag.ru/catalog/mn17_220219.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244800" y="4515558"/>
            <a:ext cx="1435817" cy="1840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98701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179512" y="188641"/>
            <a:ext cx="7848872" cy="79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bg1"/>
                </a:solidFill>
                <a:latin typeface="Arial" pitchFamily="34" charset="0"/>
                <a:ea typeface="Microsoft YaHei"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bg1"/>
                </a:solidFill>
                <a:latin typeface="Arial" pitchFamily="34" charset="0"/>
                <a:ea typeface="Microsoft YaHei"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bg1"/>
                </a:solidFill>
                <a:latin typeface="Arial" pitchFamily="34" charset="0"/>
                <a:ea typeface="Microsoft YaHei"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bg1"/>
                </a:solidFill>
                <a:latin typeface="Arial" pitchFamily="34" charset="0"/>
                <a:ea typeface="Microsoft YaHei"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bg1"/>
                </a:solidFill>
                <a:latin typeface="Arial" pitchFamily="34" charset="0"/>
                <a:ea typeface="Microsoft YaHei" pitchFamily="34" charset="-122"/>
              </a:defRPr>
            </a:lvl9pPr>
          </a:lstStyle>
          <a:p>
            <a:pPr algn="ctr" eaLnBrk="1" hangingPunct="1">
              <a:lnSpc>
                <a:spcPct val="85000"/>
              </a:lnSpc>
              <a:buClrTx/>
              <a:buFontTx/>
              <a:buNone/>
            </a:pPr>
            <a:r>
              <a:rPr lang="ru-RU" sz="2400" dirty="0" smtClean="0">
                <a:solidFill>
                  <a:srgbClr val="FF0000"/>
                </a:solidFill>
                <a:cs typeface="Lucida Sans Unicode" pitchFamily="34" charset="0"/>
              </a:rPr>
              <a:t>МЕЖДУНАРОДНЫЕ СОГЛАШЕНИЯ О ПЕРЕВОЗКАХ И/ИЛИ ТРАНЗИТЕ РМ</a:t>
            </a:r>
            <a:endParaRPr lang="ru-RU" sz="2400" dirty="0">
              <a:solidFill>
                <a:srgbClr val="FFFFFF"/>
              </a:solidFill>
              <a:cs typeface="Lucida Sans Unicode" pitchFamily="34" charset="0"/>
            </a:endParaRPr>
          </a:p>
        </p:txBody>
      </p:sp>
      <p:sp>
        <p:nvSpPr>
          <p:cNvPr id="2" name="Прямоугольник 1"/>
          <p:cNvSpPr/>
          <p:nvPr/>
        </p:nvSpPr>
        <p:spPr>
          <a:xfrm>
            <a:off x="179512" y="980728"/>
            <a:ext cx="8857808" cy="5401479"/>
          </a:xfrm>
          <a:prstGeom prst="rect">
            <a:avLst/>
          </a:prstGeom>
        </p:spPr>
        <p:txBody>
          <a:bodyPr wrap="square">
            <a:spAutoFit/>
          </a:bodyPr>
          <a:lstStyle/>
          <a:p>
            <a:pPr marL="342900" indent="-342900">
              <a:spcBef>
                <a:spcPts val="600"/>
              </a:spcBef>
              <a:buFont typeface="Arial" pitchFamily="34" charset="0"/>
              <a:buChar char="•"/>
            </a:pPr>
            <a:r>
              <a:rPr lang="ru-RU" sz="2000" dirty="0">
                <a:solidFill>
                  <a:srgbClr val="000066"/>
                </a:solidFill>
                <a:latin typeface="Arial" pitchFamily="34" charset="0"/>
                <a:ea typeface="Microsoft YaHei" pitchFamily="34" charset="-122"/>
                <a:cs typeface="Arial" pitchFamily="34" charset="0"/>
              </a:rPr>
              <a:t>ООН - Рекомендации по перевозке опасных грузов: Типовые  правила и  Руководство по испытаниям и критериям (</a:t>
            </a:r>
            <a:r>
              <a:rPr lang="en-US" sz="2000" dirty="0">
                <a:solidFill>
                  <a:srgbClr val="000066"/>
                </a:solidFill>
                <a:latin typeface="Arial" pitchFamily="34" charset="0"/>
                <a:ea typeface="Microsoft YaHei" pitchFamily="34" charset="-122"/>
                <a:cs typeface="Arial" pitchFamily="34" charset="0"/>
              </a:rPr>
              <a:t>ST/SG/AC/10/11/Rev…</a:t>
            </a:r>
            <a:r>
              <a:rPr lang="ru-RU" sz="2000" dirty="0">
                <a:solidFill>
                  <a:srgbClr val="000066"/>
                </a:solidFill>
                <a:latin typeface="Arial" pitchFamily="34" charset="0"/>
                <a:ea typeface="Microsoft YaHei" pitchFamily="34" charset="-122"/>
                <a:cs typeface="Arial" pitchFamily="34" charset="0"/>
              </a:rPr>
              <a:t>.) </a:t>
            </a:r>
          </a:p>
          <a:p>
            <a:pPr marL="342900" indent="-342900">
              <a:spcBef>
                <a:spcPts val="600"/>
              </a:spcBef>
              <a:buFont typeface="Arial" pitchFamily="34" charset="0"/>
              <a:buChar char="•"/>
            </a:pPr>
            <a:r>
              <a:rPr lang="ru-RU" sz="2000" dirty="0">
                <a:solidFill>
                  <a:srgbClr val="000066"/>
                </a:solidFill>
                <a:latin typeface="Arial" pitchFamily="34" charset="0"/>
                <a:ea typeface="Microsoft YaHei" pitchFamily="34" charset="-122"/>
                <a:cs typeface="Arial" pitchFamily="34" charset="0"/>
              </a:rPr>
              <a:t>Кодекс ИМДГ  и Технические инструкции ИКАО по перевозкам ОГ ( в </a:t>
            </a:r>
            <a:r>
              <a:rPr lang="ru-RU" sz="2000" dirty="0" err="1">
                <a:solidFill>
                  <a:srgbClr val="000066"/>
                </a:solidFill>
                <a:latin typeface="Arial" pitchFamily="34" charset="0"/>
                <a:ea typeface="Microsoft YaHei" pitchFamily="34" charset="-122"/>
                <a:cs typeface="Arial" pitchFamily="34" charset="0"/>
              </a:rPr>
              <a:t>т.ч</a:t>
            </a:r>
            <a:r>
              <a:rPr lang="ru-RU" sz="2000" dirty="0">
                <a:solidFill>
                  <a:srgbClr val="000066"/>
                </a:solidFill>
                <a:latin typeface="Arial" pitchFamily="34" charset="0"/>
                <a:ea typeface="Microsoft YaHei" pitchFamily="34" charset="-122"/>
                <a:cs typeface="Arial" pitchFamily="34" charset="0"/>
              </a:rPr>
              <a:t>. РМ) морским и воздушным транспортом</a:t>
            </a:r>
          </a:p>
          <a:p>
            <a:pPr marL="342900" indent="-342900">
              <a:spcBef>
                <a:spcPts val="600"/>
              </a:spcBef>
              <a:buFont typeface="Arial" pitchFamily="34" charset="0"/>
              <a:buChar char="•"/>
            </a:pPr>
            <a:r>
              <a:rPr lang="ru-RU" sz="2000" dirty="0">
                <a:solidFill>
                  <a:srgbClr val="000066"/>
                </a:solidFill>
                <a:latin typeface="Arial" pitchFamily="34" charset="0"/>
                <a:ea typeface="Microsoft YaHei" pitchFamily="34" charset="-122"/>
                <a:cs typeface="Arial" pitchFamily="34" charset="0"/>
              </a:rPr>
              <a:t>Акты ВПС по почтовым </a:t>
            </a:r>
            <a:r>
              <a:rPr lang="ru-RU" sz="2000" dirty="0" err="1">
                <a:solidFill>
                  <a:srgbClr val="000066"/>
                </a:solidFill>
                <a:latin typeface="Arial" pitchFamily="34" charset="0"/>
                <a:ea typeface="Microsoft YaHei" pitchFamily="34" charset="-122"/>
                <a:cs typeface="Arial" pitchFamily="34" charset="0"/>
              </a:rPr>
              <a:t>отравкам</a:t>
            </a:r>
            <a:r>
              <a:rPr lang="ru-RU" sz="2000" dirty="0">
                <a:solidFill>
                  <a:srgbClr val="000066"/>
                </a:solidFill>
                <a:latin typeface="Arial" pitchFamily="34" charset="0"/>
                <a:ea typeface="Microsoft YaHei" pitchFamily="34" charset="-122"/>
                <a:cs typeface="Arial" pitchFamily="34" charset="0"/>
              </a:rPr>
              <a:t> ОГ (РМ)</a:t>
            </a:r>
          </a:p>
          <a:p>
            <a:pPr marL="342900" indent="-342900">
              <a:spcBef>
                <a:spcPts val="600"/>
              </a:spcBef>
              <a:buFont typeface="Arial" pitchFamily="34" charset="0"/>
              <a:buChar char="•"/>
            </a:pPr>
            <a:r>
              <a:rPr lang="ru-RU" sz="2000" dirty="0">
                <a:solidFill>
                  <a:srgbClr val="000066"/>
                </a:solidFill>
                <a:latin typeface="Arial" pitchFamily="34" charset="0"/>
                <a:ea typeface="Microsoft YaHei" pitchFamily="34" charset="-122"/>
                <a:cs typeface="Arial" pitchFamily="34" charset="0"/>
              </a:rPr>
              <a:t>Региональные соглашения по перевозкам ОГ включая РМ:</a:t>
            </a:r>
          </a:p>
          <a:p>
            <a:pPr marL="342900" indent="-342900">
              <a:spcBef>
                <a:spcPts val="600"/>
              </a:spcBef>
              <a:buFont typeface="Wingdings" pitchFamily="2" charset="2"/>
              <a:buChar char="ü"/>
            </a:pPr>
            <a:r>
              <a:rPr lang="ru-RU" sz="2000" dirty="0">
                <a:solidFill>
                  <a:srgbClr val="000066"/>
                </a:solidFill>
                <a:latin typeface="Arial" pitchFamily="34" charset="0"/>
                <a:ea typeface="Microsoft YaHei" pitchFamily="34" charset="-122"/>
                <a:cs typeface="Arial" pitchFamily="34" charset="0"/>
              </a:rPr>
              <a:t>в ЕС - </a:t>
            </a:r>
            <a:r>
              <a:rPr lang="en-US" sz="2000" dirty="0">
                <a:solidFill>
                  <a:srgbClr val="000066"/>
                </a:solidFill>
                <a:latin typeface="Arial" pitchFamily="34" charset="0"/>
                <a:ea typeface="Microsoft YaHei" pitchFamily="34" charset="-122"/>
                <a:cs typeface="Arial" pitchFamily="34" charset="0"/>
              </a:rPr>
              <a:t>ADR/</a:t>
            </a:r>
            <a:r>
              <a:rPr lang="ru-RU" sz="2000" dirty="0">
                <a:solidFill>
                  <a:srgbClr val="000066"/>
                </a:solidFill>
                <a:latin typeface="Arial" pitchFamily="34" charset="0"/>
                <a:ea typeface="Microsoft YaHei" pitchFamily="34" charset="-122"/>
                <a:cs typeface="Arial" pitchFamily="34" charset="0"/>
              </a:rPr>
              <a:t>ДОПОГ авто,</a:t>
            </a:r>
            <a:r>
              <a:rPr lang="en-US" sz="2000" dirty="0">
                <a:solidFill>
                  <a:srgbClr val="000066"/>
                </a:solidFill>
                <a:latin typeface="Arial" pitchFamily="34" charset="0"/>
                <a:ea typeface="Microsoft YaHei" pitchFamily="34" charset="-122"/>
                <a:cs typeface="Arial" pitchFamily="34" charset="0"/>
              </a:rPr>
              <a:t> ANDR/</a:t>
            </a:r>
            <a:r>
              <a:rPr lang="ru-RU" sz="2000" dirty="0">
                <a:solidFill>
                  <a:srgbClr val="000066"/>
                </a:solidFill>
                <a:latin typeface="Arial" pitchFamily="34" charset="0"/>
                <a:ea typeface="Microsoft YaHei" pitchFamily="34" charset="-122"/>
                <a:cs typeface="Arial" pitchFamily="34" charset="0"/>
              </a:rPr>
              <a:t>ВОПОГ внутренний водный, </a:t>
            </a:r>
            <a:r>
              <a:rPr lang="en-US" sz="2000" dirty="0">
                <a:solidFill>
                  <a:srgbClr val="000066"/>
                </a:solidFill>
                <a:latin typeface="Arial" pitchFamily="34" charset="0"/>
                <a:ea typeface="Microsoft YaHei" pitchFamily="34" charset="-122"/>
                <a:cs typeface="Arial" pitchFamily="34" charset="0"/>
              </a:rPr>
              <a:t>RID</a:t>
            </a:r>
            <a:r>
              <a:rPr lang="ru-RU" sz="2000" dirty="0">
                <a:solidFill>
                  <a:srgbClr val="000066"/>
                </a:solidFill>
                <a:latin typeface="Arial" pitchFamily="34" charset="0"/>
                <a:ea typeface="Microsoft YaHei" pitchFamily="34" charset="-122"/>
                <a:cs typeface="Arial" pitchFamily="34" charset="0"/>
              </a:rPr>
              <a:t> </a:t>
            </a:r>
            <a:r>
              <a:rPr lang="ru-RU" sz="2000" dirty="0" err="1">
                <a:solidFill>
                  <a:srgbClr val="000066"/>
                </a:solidFill>
                <a:latin typeface="Arial" pitchFamily="34" charset="0"/>
                <a:ea typeface="Microsoft YaHei" pitchFamily="34" charset="-122"/>
                <a:cs typeface="Arial" pitchFamily="34" charset="0"/>
              </a:rPr>
              <a:t>ж.д</a:t>
            </a:r>
            <a:r>
              <a:rPr lang="ru-RU" sz="2000" dirty="0">
                <a:solidFill>
                  <a:srgbClr val="000066"/>
                </a:solidFill>
                <a:latin typeface="Arial" pitchFamily="34" charset="0"/>
                <a:ea typeface="Microsoft YaHei" pitchFamily="34" charset="-122"/>
                <a:cs typeface="Arial" pitchFamily="34" charset="0"/>
              </a:rPr>
              <a:t>.</a:t>
            </a:r>
          </a:p>
          <a:p>
            <a:pPr marL="342900" indent="-342900">
              <a:spcBef>
                <a:spcPts val="600"/>
              </a:spcBef>
              <a:buFont typeface="Wingdings" pitchFamily="2" charset="2"/>
              <a:buChar char="ü"/>
            </a:pPr>
            <a:r>
              <a:rPr lang="ru-RU" sz="2000" dirty="0">
                <a:solidFill>
                  <a:srgbClr val="000066"/>
                </a:solidFill>
                <a:latin typeface="Arial" pitchFamily="34" charset="0"/>
                <a:ea typeface="Microsoft YaHei" pitchFamily="34" charset="-122"/>
                <a:cs typeface="Arial" pitchFamily="34" charset="0"/>
              </a:rPr>
              <a:t>В Южной Америке – Соглашения </a:t>
            </a:r>
            <a:r>
              <a:rPr lang="en-US" sz="2000" dirty="0">
                <a:solidFill>
                  <a:srgbClr val="000066"/>
                </a:solidFill>
                <a:latin typeface="Arial" pitchFamily="34" charset="0"/>
                <a:ea typeface="Microsoft YaHei" pitchFamily="34" charset="-122"/>
                <a:cs typeface="Arial" pitchFamily="34" charset="0"/>
              </a:rPr>
              <a:t>MERCOSUR/MERCOSUL</a:t>
            </a:r>
            <a:r>
              <a:rPr lang="ru-RU" sz="2000" dirty="0">
                <a:solidFill>
                  <a:srgbClr val="000066"/>
                </a:solidFill>
                <a:latin typeface="Arial" pitchFamily="34" charset="0"/>
                <a:ea typeface="Microsoft YaHei" pitchFamily="34" charset="-122"/>
                <a:cs typeface="Arial" pitchFamily="34" charset="0"/>
              </a:rPr>
              <a:t> </a:t>
            </a:r>
          </a:p>
          <a:p>
            <a:pPr marL="342900" indent="-342900">
              <a:spcBef>
                <a:spcPts val="600"/>
              </a:spcBef>
              <a:buFont typeface="Wingdings" pitchFamily="2" charset="2"/>
              <a:buChar char="ü"/>
            </a:pPr>
            <a:r>
              <a:rPr lang="ru-RU" sz="2000" dirty="0">
                <a:solidFill>
                  <a:srgbClr val="000066"/>
                </a:solidFill>
                <a:latin typeface="Arial" pitchFamily="34" charset="0"/>
                <a:ea typeface="Microsoft YaHei" pitchFamily="34" charset="-122"/>
                <a:cs typeface="Arial" pitchFamily="34" charset="0"/>
              </a:rPr>
              <a:t>В части перевозок РМ все правила соответствуют Правилам МАГАТЭ</a:t>
            </a:r>
          </a:p>
          <a:p>
            <a:pPr marL="342900" indent="-342900">
              <a:spcBef>
                <a:spcPts val="600"/>
              </a:spcBef>
              <a:buFont typeface="Wingdings" pitchFamily="2" charset="2"/>
              <a:buChar char="ü"/>
            </a:pPr>
            <a:r>
              <a:rPr lang="ru-RU" sz="2000" dirty="0">
                <a:solidFill>
                  <a:srgbClr val="000066"/>
                </a:solidFill>
                <a:latin typeface="Arial" pitchFamily="34" charset="0"/>
                <a:ea typeface="Microsoft YaHei" pitchFamily="34" charset="-122"/>
                <a:cs typeface="Arial" pitchFamily="34" charset="0"/>
              </a:rPr>
              <a:t>Соглашение СМГС (</a:t>
            </a:r>
            <a:r>
              <a:rPr lang="ru-RU" sz="2000" dirty="0" err="1">
                <a:solidFill>
                  <a:srgbClr val="000066"/>
                </a:solidFill>
                <a:latin typeface="Arial" pitchFamily="34" charset="0"/>
                <a:ea typeface="Microsoft YaHei" pitchFamily="34" charset="-122"/>
                <a:cs typeface="Arial" pitchFamily="34" charset="0"/>
              </a:rPr>
              <a:t>ж.д</a:t>
            </a:r>
            <a:r>
              <a:rPr lang="ru-RU" sz="2000" dirty="0">
                <a:solidFill>
                  <a:srgbClr val="000066"/>
                </a:solidFill>
                <a:latin typeface="Arial" pitchFamily="34" charset="0"/>
                <a:ea typeface="Microsoft YaHei" pitchFamily="34" charset="-122"/>
                <a:cs typeface="Arial" pitchFamily="34" charset="0"/>
              </a:rPr>
              <a:t> . Транспорт Россия и приграничные страны)</a:t>
            </a:r>
          </a:p>
          <a:p>
            <a:pPr marL="342900" indent="-342900">
              <a:spcBef>
                <a:spcPts val="600"/>
              </a:spcBef>
              <a:buFont typeface="Arial" pitchFamily="34" charset="0"/>
              <a:buChar char="•"/>
            </a:pPr>
            <a:r>
              <a:rPr lang="ru-RU" sz="2000" dirty="0">
                <a:solidFill>
                  <a:srgbClr val="000066"/>
                </a:solidFill>
                <a:latin typeface="Arial" pitchFamily="34" charset="0"/>
                <a:ea typeface="Microsoft YaHei" pitchFamily="34" charset="-122"/>
                <a:cs typeface="Arial" pitchFamily="34" charset="0"/>
              </a:rPr>
              <a:t>В ЕС специальная Директива 2008/68/ЕС Европейского парламента и Совета  по внутренним перевозкам опасных грузов (включая РМ) и еще 19 различных Директив Совета и Комиссии по перевозке РМ</a:t>
            </a:r>
          </a:p>
          <a:p>
            <a:pPr marL="342900" indent="-342900">
              <a:spcBef>
                <a:spcPts val="600"/>
              </a:spcBef>
              <a:buFont typeface="Arial" pitchFamily="34" charset="0"/>
              <a:buChar char="•"/>
              <a:tabLst>
                <a:tab pos="625475" algn="l"/>
              </a:tabLst>
            </a:pPr>
            <a:r>
              <a:rPr lang="ru-RU" sz="2000" b="1" dirty="0">
                <a:solidFill>
                  <a:srgbClr val="000066"/>
                </a:solidFill>
                <a:latin typeface="Arial" pitchFamily="34" charset="0"/>
                <a:ea typeface="Microsoft YaHei" pitchFamily="34" charset="-122"/>
                <a:cs typeface="Arial" pitchFamily="34" charset="0"/>
              </a:rPr>
              <a:t>Соглашение о перемещении источников и Соглашение о трансграничных перевозках РМ в СНГ</a:t>
            </a:r>
            <a:endParaRPr lang="en-US" sz="2000" b="1" dirty="0">
              <a:solidFill>
                <a:srgbClr val="000066"/>
              </a:solidFill>
              <a:latin typeface="Arial" pitchFamily="34" charset="0"/>
              <a:ea typeface="Microsoft YaHei" pitchFamily="34" charset="-122"/>
              <a:cs typeface="Arial" pitchFamily="34" charset="0"/>
            </a:endParaRPr>
          </a:p>
        </p:txBody>
      </p:sp>
    </p:spTree>
    <p:extLst>
      <p:ext uri="{BB962C8B-B14F-4D97-AF65-F5344CB8AC3E}">
        <p14:creationId xmlns:p14="http://schemas.microsoft.com/office/powerpoint/2010/main" val="9149333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 presetClass="entr" fill="hold" nodeType="afterEffect">
                                  <p:stCondLst>
                                    <p:cond delay="0"/>
                                  </p:stCondLst>
                                  <p:childTnLst>
                                    <p:set>
                                      <p:cBhvr additive="repl">
                                        <p:cTn id="6" dur="1" fill="hold">
                                          <p:stCondLst>
                                            <p:cond delay="0"/>
                                          </p:stCondLst>
                                        </p:cTn>
                                        <p:tgtEl>
                                          <p:spTgt spid="60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fld id="{013E8251-16AF-4EF2-8972-EEF04ABDAEEA}" type="datetime1">
              <a:rPr lang="ru-RU" sz="1200" b="0">
                <a:solidFill>
                  <a:srgbClr val="000000"/>
                </a:solidFill>
                <a:latin typeface="Garamond" pitchFamily="18" charset="0"/>
              </a:rPr>
              <a:pPr eaLnBrk="1" hangingPunct="1">
                <a:buClrTx/>
                <a:buFontTx/>
                <a:buNone/>
              </a:pPr>
              <a:t>19.04.2023</a:t>
            </a:fld>
            <a:endParaRPr lang="ru-RU" sz="1200" b="0">
              <a:solidFill>
                <a:srgbClr val="000000"/>
              </a:solidFill>
              <a:latin typeface="Garamond" pitchFamily="18" charset="0"/>
            </a:endParaRPr>
          </a:p>
        </p:txBody>
      </p:sp>
      <p:sp>
        <p:nvSpPr>
          <p:cNvPr id="56323" name="Text Box 2"/>
          <p:cNvSpPr txBox="1">
            <a:spLocks noChangeArrowheads="1"/>
          </p:cNvSpPr>
          <p:nvPr/>
        </p:nvSpPr>
        <p:spPr bwMode="auto">
          <a:xfrm>
            <a:off x="981710" y="447675"/>
            <a:ext cx="55721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r>
              <a:rPr lang="ru-RU" sz="2400" dirty="0">
                <a:solidFill>
                  <a:srgbClr val="C00000"/>
                </a:solidFill>
                <a:cs typeface="Arial" pitchFamily="34" charset="0"/>
              </a:rPr>
              <a:t>ПРАВИЛА </a:t>
            </a:r>
            <a:r>
              <a:rPr lang="ru-RU" sz="2400" dirty="0" smtClean="0">
                <a:solidFill>
                  <a:srgbClr val="C00000"/>
                </a:solidFill>
                <a:cs typeface="Arial" pitchFamily="34" charset="0"/>
              </a:rPr>
              <a:t>МАГАТЭ</a:t>
            </a:r>
            <a:r>
              <a:rPr lang="ru-RU" sz="2400" dirty="0" smtClean="0">
                <a:cs typeface="Arial" pitchFamily="34" charset="0"/>
              </a:rPr>
              <a:t>.</a:t>
            </a:r>
            <a:r>
              <a:rPr lang="en-GB" sz="2400" dirty="0"/>
              <a:t>)</a:t>
            </a:r>
          </a:p>
          <a:p>
            <a:pPr algn="ctr" eaLnBrk="1" hangingPunct="1">
              <a:buClrTx/>
              <a:buFontTx/>
              <a:buNone/>
            </a:pPr>
            <a:endParaRPr lang="ru-RU" sz="2800" dirty="0">
              <a:latin typeface="+mj-lt"/>
            </a:endParaRPr>
          </a:p>
        </p:txBody>
      </p:sp>
      <p:sp>
        <p:nvSpPr>
          <p:cNvPr id="56324" name="Text Box 3"/>
          <p:cNvSpPr txBox="1">
            <a:spLocks noChangeArrowheads="1"/>
          </p:cNvSpPr>
          <p:nvPr/>
        </p:nvSpPr>
        <p:spPr bwMode="auto">
          <a:xfrm>
            <a:off x="164678" y="1136978"/>
            <a:ext cx="6051972"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r>
              <a:rPr lang="ru-RU" sz="2000" b="0" dirty="0">
                <a:solidFill>
                  <a:srgbClr val="000066"/>
                </a:solidFill>
                <a:cs typeface="Arial" pitchFamily="34" charset="0"/>
              </a:rPr>
              <a:t>Основополагающий международный документ по нормам безопасности перевозок РМ в мире:</a:t>
            </a:r>
          </a:p>
          <a:p>
            <a:pPr eaLnBrk="1" hangingPunct="1">
              <a:spcBef>
                <a:spcPts val="600"/>
              </a:spcBef>
              <a:buClr>
                <a:srgbClr val="000066"/>
              </a:buClr>
              <a:buFont typeface="Arial" pitchFamily="34" charset="0"/>
              <a:buChar char="•"/>
            </a:pPr>
            <a:r>
              <a:rPr lang="ru-RU" sz="2000" b="0" dirty="0" smtClean="0">
                <a:solidFill>
                  <a:srgbClr val="000066"/>
                </a:solidFill>
                <a:cs typeface="Arial" pitchFamily="34" charset="0"/>
              </a:rPr>
              <a:t> Первое </a:t>
            </a:r>
            <a:r>
              <a:rPr lang="ru-RU" sz="2000" b="0" dirty="0">
                <a:solidFill>
                  <a:srgbClr val="000066"/>
                </a:solidFill>
                <a:cs typeface="Arial" pitchFamily="34" charset="0"/>
              </a:rPr>
              <a:t>издание  - 1961 г.</a:t>
            </a:r>
          </a:p>
          <a:p>
            <a:pPr eaLnBrk="1" hangingPunct="1">
              <a:spcBef>
                <a:spcPts val="600"/>
              </a:spcBef>
              <a:buClr>
                <a:srgbClr val="000066"/>
              </a:buClr>
              <a:buFont typeface="Arial" pitchFamily="34" charset="0"/>
              <a:buChar char="•"/>
            </a:pPr>
            <a:r>
              <a:rPr lang="ru-RU" sz="2000" b="0" dirty="0" smtClean="0">
                <a:solidFill>
                  <a:srgbClr val="000066"/>
                </a:solidFill>
                <a:cs typeface="Arial" pitchFamily="34" charset="0"/>
              </a:rPr>
              <a:t> Пересмотры </a:t>
            </a:r>
            <a:r>
              <a:rPr lang="ru-RU" sz="2000" b="0" dirty="0">
                <a:solidFill>
                  <a:srgbClr val="000066"/>
                </a:solidFill>
                <a:cs typeface="Arial" pitchFamily="34" charset="0"/>
              </a:rPr>
              <a:t>– в 1964, 1969, 1973, 1989, 1996, 2005, </a:t>
            </a:r>
            <a:r>
              <a:rPr lang="ru-RU" sz="2000" b="0" dirty="0" smtClean="0">
                <a:solidFill>
                  <a:srgbClr val="000066"/>
                </a:solidFill>
                <a:cs typeface="Arial" pitchFamily="34" charset="0"/>
              </a:rPr>
              <a:t>2009, 2012, 2018 </a:t>
            </a:r>
            <a:r>
              <a:rPr lang="ru-RU" sz="2000" b="0" dirty="0" err="1">
                <a:solidFill>
                  <a:srgbClr val="000066"/>
                </a:solidFill>
                <a:cs typeface="Arial" pitchFamily="34" charset="0"/>
              </a:rPr>
              <a:t>г.г</a:t>
            </a:r>
            <a:r>
              <a:rPr lang="ru-RU" sz="2000" b="0" dirty="0" smtClean="0">
                <a:solidFill>
                  <a:srgbClr val="000066"/>
                </a:solidFill>
                <a:cs typeface="Arial" pitchFamily="34" charset="0"/>
              </a:rPr>
              <a:t>.</a:t>
            </a:r>
          </a:p>
          <a:p>
            <a:pPr eaLnBrk="1" hangingPunct="1">
              <a:spcBef>
                <a:spcPts val="600"/>
              </a:spcBef>
              <a:buClr>
                <a:srgbClr val="000066"/>
              </a:buClr>
              <a:buFont typeface="Arial" pitchFamily="34" charset="0"/>
              <a:buChar char="•"/>
            </a:pPr>
            <a:r>
              <a:rPr lang="ru-RU" sz="2000" b="0" dirty="0" smtClean="0">
                <a:solidFill>
                  <a:srgbClr val="000066"/>
                </a:solidFill>
                <a:cs typeface="Arial" pitchFamily="34" charset="0"/>
              </a:rPr>
              <a:t> Сейчас действует издание 2018 года, </a:t>
            </a:r>
          </a:p>
          <a:p>
            <a:pPr eaLnBrk="1" hangingPunct="1">
              <a:spcBef>
                <a:spcPts val="600"/>
              </a:spcBef>
              <a:buClr>
                <a:srgbClr val="000066"/>
              </a:buClr>
            </a:pPr>
            <a:r>
              <a:rPr lang="ru-RU" sz="2000" b="0" dirty="0">
                <a:solidFill>
                  <a:srgbClr val="000066"/>
                </a:solidFill>
                <a:cs typeface="Arial" pitchFamily="34" charset="0"/>
              </a:rPr>
              <a:t> </a:t>
            </a:r>
            <a:r>
              <a:rPr lang="ru-RU" sz="2000" b="0" dirty="0" smtClean="0">
                <a:solidFill>
                  <a:srgbClr val="000066"/>
                </a:solidFill>
                <a:cs typeface="Arial" pitchFamily="34" charset="0"/>
              </a:rPr>
              <a:t>  </a:t>
            </a:r>
            <a:r>
              <a:rPr lang="en-US" sz="2000" b="0" dirty="0" smtClean="0">
                <a:solidFill>
                  <a:srgbClr val="000066"/>
                </a:solidFill>
                <a:cs typeface="Arial" pitchFamily="34" charset="0"/>
              </a:rPr>
              <a:t>SSR-6 (Rev. 1)</a:t>
            </a:r>
          </a:p>
          <a:p>
            <a:pPr eaLnBrk="1" hangingPunct="1">
              <a:spcBef>
                <a:spcPts val="600"/>
              </a:spcBef>
              <a:buClr>
                <a:srgbClr val="000066"/>
              </a:buClr>
              <a:buFont typeface="Arial" pitchFamily="34" charset="0"/>
              <a:buChar char="•"/>
            </a:pPr>
            <a:r>
              <a:rPr lang="en-US" sz="2000" b="0" dirty="0">
                <a:solidFill>
                  <a:srgbClr val="000066"/>
                </a:solidFill>
                <a:cs typeface="Arial" pitchFamily="34" charset="0"/>
              </a:rPr>
              <a:t> </a:t>
            </a:r>
            <a:r>
              <a:rPr lang="ru-RU" sz="2000" b="0" dirty="0" smtClean="0">
                <a:solidFill>
                  <a:srgbClr val="000066"/>
                </a:solidFill>
                <a:cs typeface="Arial" pitchFamily="34" charset="0"/>
              </a:rPr>
              <a:t>В </a:t>
            </a:r>
            <a:r>
              <a:rPr lang="ru-RU" sz="2000" b="0" dirty="0">
                <a:solidFill>
                  <a:srgbClr val="000066"/>
                </a:solidFill>
                <a:cs typeface="Arial" pitchFamily="34" charset="0"/>
              </a:rPr>
              <a:t>странах могут быть национальные правила, основанные на более ранних изданиях </a:t>
            </a:r>
            <a:r>
              <a:rPr lang="ru-RU" sz="2000" b="0" dirty="0" smtClean="0">
                <a:solidFill>
                  <a:srgbClr val="000066"/>
                </a:solidFill>
                <a:cs typeface="Arial" pitchFamily="34" charset="0"/>
              </a:rPr>
              <a:t>МАГАТЭ</a:t>
            </a:r>
            <a:endParaRPr lang="ru-RU" sz="2000" b="0" dirty="0">
              <a:solidFill>
                <a:srgbClr val="000066"/>
              </a:solidFill>
              <a:cs typeface="Arial" pitchFamily="34" charset="0"/>
            </a:endParaRPr>
          </a:p>
          <a:p>
            <a:pPr eaLnBrk="1" hangingPunct="1">
              <a:spcBef>
                <a:spcPts val="600"/>
              </a:spcBef>
              <a:buClr>
                <a:srgbClr val="0070C0"/>
              </a:buClr>
              <a:buFont typeface="Arial" pitchFamily="34" charset="0"/>
              <a:buChar char="•"/>
            </a:pPr>
            <a:r>
              <a:rPr lang="ru-RU" sz="2000" b="0" dirty="0" smtClean="0">
                <a:solidFill>
                  <a:srgbClr val="000066"/>
                </a:solidFill>
                <a:cs typeface="Arial" pitchFamily="34" charset="0"/>
              </a:rPr>
              <a:t> Разработчик  </a:t>
            </a:r>
            <a:r>
              <a:rPr lang="ru-RU" sz="2000" b="0" dirty="0">
                <a:solidFill>
                  <a:srgbClr val="000066"/>
                </a:solidFill>
                <a:cs typeface="Arial" pitchFamily="34" charset="0"/>
              </a:rPr>
              <a:t>- ТРАНССК – Комитет МАГАТЭ по нормам безопасности перевозок РМ </a:t>
            </a:r>
            <a:r>
              <a:rPr lang="ru-RU" sz="2000" b="0" dirty="0" smtClean="0">
                <a:solidFill>
                  <a:srgbClr val="000066"/>
                </a:solidFill>
                <a:cs typeface="Arial" pitchFamily="34" charset="0"/>
              </a:rPr>
              <a:t>(представители/эксперты стран и международных организаций)</a:t>
            </a:r>
          </a:p>
          <a:p>
            <a:pPr eaLnBrk="1" hangingPunct="1">
              <a:spcBef>
                <a:spcPts val="600"/>
              </a:spcBef>
              <a:buClr>
                <a:srgbClr val="0070C0"/>
              </a:buClr>
              <a:buFont typeface="Arial" pitchFamily="34" charset="0"/>
              <a:buChar char="•"/>
            </a:pPr>
            <a:r>
              <a:rPr lang="ru-RU" sz="2000" b="0" dirty="0">
                <a:solidFill>
                  <a:srgbClr val="000066"/>
                </a:solidFill>
                <a:cs typeface="Arial" pitchFamily="34" charset="0"/>
              </a:rPr>
              <a:t> </a:t>
            </a:r>
            <a:r>
              <a:rPr lang="ru-RU" sz="2000" b="0" dirty="0" smtClean="0">
                <a:solidFill>
                  <a:srgbClr val="000066"/>
                </a:solidFill>
                <a:cs typeface="Arial" pitchFamily="34" charset="0"/>
              </a:rPr>
              <a:t>Пересмотр каждые 2 года (как и документы ООН по ОГ), но издаются не каждые 2 года </a:t>
            </a:r>
            <a:endParaRPr lang="ru-RU" sz="2000" b="0" dirty="0">
              <a:solidFill>
                <a:srgbClr val="000066"/>
              </a:solidFill>
              <a:cs typeface="Arial" pitchFamily="34" charset="0"/>
            </a:endParaRPr>
          </a:p>
          <a:p>
            <a:pPr eaLnBrk="1" hangingPunct="1">
              <a:buClrTx/>
              <a:buFontTx/>
              <a:buNone/>
            </a:pPr>
            <a:endParaRPr lang="ru-RU" sz="2400" b="0" dirty="0">
              <a:solidFill>
                <a:srgbClr val="000066"/>
              </a:solidFill>
              <a:latin typeface="Calibri" pitchFamily="34" charset="0"/>
            </a:endParaRPr>
          </a:p>
        </p:txBody>
      </p:sp>
      <p:pic>
        <p:nvPicPr>
          <p:cNvPr id="1026" name="Picture 2" descr="https://www.iaea.org/sites/default/files/20/10/p1798r_co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7" y="1885976"/>
            <a:ext cx="2853125" cy="384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5209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fld id="{D2AAD8C8-3989-43E2-A250-127BEA75A27B}" type="datetime1">
              <a:rPr lang="ru-RU" sz="1200" b="0">
                <a:solidFill>
                  <a:srgbClr val="000000"/>
                </a:solidFill>
                <a:latin typeface="Garamond" pitchFamily="18" charset="0"/>
              </a:rPr>
              <a:pPr eaLnBrk="1" hangingPunct="1">
                <a:buClrTx/>
                <a:buFontTx/>
                <a:buNone/>
              </a:pPr>
              <a:t>19.04.2023</a:t>
            </a:fld>
            <a:endParaRPr lang="ru-RU" sz="1200" b="0">
              <a:solidFill>
                <a:srgbClr val="000000"/>
              </a:solidFill>
              <a:latin typeface="Garamond" pitchFamily="18" charset="0"/>
            </a:endParaRPr>
          </a:p>
        </p:txBody>
      </p:sp>
      <p:sp>
        <p:nvSpPr>
          <p:cNvPr id="58371" name="Rectangle 2"/>
          <p:cNvSpPr>
            <a:spLocks noChangeArrowheads="1"/>
          </p:cNvSpPr>
          <p:nvPr/>
        </p:nvSpPr>
        <p:spPr bwMode="auto">
          <a:xfrm>
            <a:off x="897198" y="180256"/>
            <a:ext cx="594677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p>
            <a:pPr algn="ctr">
              <a:spcBef>
                <a:spcPts val="10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dirty="0">
                <a:solidFill>
                  <a:srgbClr val="C00000"/>
                </a:solidFill>
                <a:latin typeface="Arial" pitchFamily="34" charset="0"/>
                <a:cs typeface="Arial" pitchFamily="34" charset="0"/>
              </a:rPr>
              <a:t>ПРАВИЛА </a:t>
            </a:r>
            <a:r>
              <a:rPr lang="en-GB" sz="2400" b="1" dirty="0" smtClean="0">
                <a:solidFill>
                  <a:srgbClr val="C00000"/>
                </a:solidFill>
                <a:latin typeface="Arial" pitchFamily="34" charset="0"/>
                <a:cs typeface="Arial" pitchFamily="34" charset="0"/>
              </a:rPr>
              <a:t>МАГАТЭ</a:t>
            </a:r>
            <a:endParaRPr lang="en-GB" sz="2400" b="1" dirty="0">
              <a:solidFill>
                <a:srgbClr val="C00000"/>
              </a:solidFill>
              <a:latin typeface="Arial" pitchFamily="34" charset="0"/>
              <a:cs typeface="Arial" pitchFamily="34" charset="0"/>
            </a:endParaRPr>
          </a:p>
        </p:txBody>
      </p:sp>
      <p:sp>
        <p:nvSpPr>
          <p:cNvPr id="2" name="Rectangle 3"/>
          <p:cNvSpPr>
            <a:spLocks noChangeArrowheads="1"/>
          </p:cNvSpPr>
          <p:nvPr/>
        </p:nvSpPr>
        <p:spPr bwMode="auto">
          <a:xfrm>
            <a:off x="182880" y="1313645"/>
            <a:ext cx="8521383" cy="444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p>
            <a:pPr marL="333375" indent="-333375" algn="just">
              <a:spcBef>
                <a:spcPts val="700"/>
              </a:spcBef>
              <a:spcAft>
                <a:spcPts val="875"/>
              </a:spcAft>
              <a:buClr>
                <a:srgbClr val="3366CC"/>
              </a:buClr>
              <a:buFont typeface="Arial" pitchFamily="34"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GB" sz="2000" b="0" dirty="0">
                <a:solidFill>
                  <a:srgbClr val="000066"/>
                </a:solidFill>
                <a:latin typeface="Arial" pitchFamily="34" charset="0"/>
                <a:cs typeface="Arial" pitchFamily="34" charset="0"/>
              </a:rPr>
              <a:t>МАГАТЭ </a:t>
            </a:r>
            <a:r>
              <a:rPr lang="en-GB" sz="2000" b="0" dirty="0" err="1">
                <a:solidFill>
                  <a:srgbClr val="000066"/>
                </a:solidFill>
                <a:latin typeface="Arial" pitchFamily="34" charset="0"/>
                <a:cs typeface="Arial" pitchFamily="34" charset="0"/>
              </a:rPr>
              <a:t>является</a:t>
            </a:r>
            <a:r>
              <a:rPr lang="en-GB" sz="2000" b="0" dirty="0">
                <a:solidFill>
                  <a:srgbClr val="000066"/>
                </a:solidFill>
                <a:latin typeface="Arial" pitchFamily="34" charset="0"/>
                <a:cs typeface="Arial" pitchFamily="34" charset="0"/>
              </a:rPr>
              <a:t> </a:t>
            </a:r>
            <a:r>
              <a:rPr lang="en-GB" sz="2000" b="0" dirty="0" err="1">
                <a:solidFill>
                  <a:srgbClr val="000066"/>
                </a:solidFill>
                <a:latin typeface="Arial" pitchFamily="34" charset="0"/>
                <a:cs typeface="Arial" pitchFamily="34" charset="0"/>
              </a:rPr>
              <a:t>единственным</a:t>
            </a:r>
            <a:r>
              <a:rPr lang="en-GB" sz="2000" b="0" dirty="0">
                <a:solidFill>
                  <a:srgbClr val="000066"/>
                </a:solidFill>
                <a:latin typeface="Arial" pitchFamily="34" charset="0"/>
                <a:cs typeface="Arial" pitchFamily="34" charset="0"/>
              </a:rPr>
              <a:t> </a:t>
            </a:r>
            <a:r>
              <a:rPr lang="en-GB" sz="2000" b="0" dirty="0" err="1">
                <a:solidFill>
                  <a:srgbClr val="000066"/>
                </a:solidFill>
                <a:latin typeface="Arial" pitchFamily="34" charset="0"/>
                <a:cs typeface="Arial" pitchFamily="34" charset="0"/>
              </a:rPr>
              <a:t>аген</a:t>
            </a:r>
            <a:r>
              <a:rPr lang="ru-RU" sz="2000" b="0" dirty="0">
                <a:solidFill>
                  <a:srgbClr val="000066"/>
                </a:solidFill>
                <a:latin typeface="Arial" pitchFamily="34" charset="0"/>
                <a:cs typeface="Arial" pitchFamily="34" charset="0"/>
              </a:rPr>
              <a:t>т</a:t>
            </a:r>
            <a:r>
              <a:rPr lang="en-GB" sz="2000" b="0" dirty="0" err="1">
                <a:solidFill>
                  <a:srgbClr val="000066"/>
                </a:solidFill>
                <a:latin typeface="Arial" pitchFamily="34" charset="0"/>
                <a:cs typeface="Arial" pitchFamily="34" charset="0"/>
              </a:rPr>
              <a:t>ств</a:t>
            </a:r>
            <a:r>
              <a:rPr lang="ru-RU" sz="2000" b="0" dirty="0">
                <a:solidFill>
                  <a:srgbClr val="000066"/>
                </a:solidFill>
                <a:latin typeface="Arial" pitchFamily="34" charset="0"/>
                <a:cs typeface="Arial" pitchFamily="34" charset="0"/>
              </a:rPr>
              <a:t>о</a:t>
            </a:r>
            <a:r>
              <a:rPr lang="en-GB" sz="2000" b="0" dirty="0">
                <a:solidFill>
                  <a:srgbClr val="000066"/>
                </a:solidFill>
                <a:latin typeface="Arial" pitchFamily="34" charset="0"/>
                <a:cs typeface="Arial" pitchFamily="34" charset="0"/>
              </a:rPr>
              <a:t>м ООН, </a:t>
            </a:r>
            <a:r>
              <a:rPr lang="en-GB" sz="2000" b="0" dirty="0" err="1">
                <a:solidFill>
                  <a:srgbClr val="000066"/>
                </a:solidFill>
                <a:latin typeface="Arial" pitchFamily="34" charset="0"/>
                <a:cs typeface="Arial" pitchFamily="34" charset="0"/>
              </a:rPr>
              <a:t>уполномоченным</a:t>
            </a:r>
            <a:r>
              <a:rPr lang="en-GB" sz="2000" b="0" dirty="0">
                <a:solidFill>
                  <a:srgbClr val="000066"/>
                </a:solidFill>
                <a:latin typeface="Arial" pitchFamily="34" charset="0"/>
                <a:cs typeface="Arial" pitchFamily="34" charset="0"/>
              </a:rPr>
              <a:t>, </a:t>
            </a:r>
            <a:r>
              <a:rPr lang="en-GB" sz="2000" b="0" dirty="0" err="1">
                <a:solidFill>
                  <a:srgbClr val="FF0000"/>
                </a:solidFill>
                <a:latin typeface="Arial" pitchFamily="34" charset="0"/>
                <a:cs typeface="Arial" pitchFamily="34" charset="0"/>
              </a:rPr>
              <a:t>по</a:t>
            </a:r>
            <a:r>
              <a:rPr lang="en-GB" sz="2000" b="0" dirty="0">
                <a:solidFill>
                  <a:srgbClr val="FF0000"/>
                </a:solidFill>
                <a:latin typeface="Arial" pitchFamily="34" charset="0"/>
                <a:cs typeface="Arial" pitchFamily="34" charset="0"/>
              </a:rPr>
              <a:t> </a:t>
            </a:r>
            <a:r>
              <a:rPr lang="en-GB" sz="2000" b="0" dirty="0" err="1" smtClean="0">
                <a:solidFill>
                  <a:srgbClr val="FF0000"/>
                </a:solidFill>
                <a:latin typeface="Arial" pitchFamily="34" charset="0"/>
                <a:cs typeface="Arial" pitchFamily="34" charset="0"/>
              </a:rPr>
              <a:t>статусу</a:t>
            </a:r>
            <a:r>
              <a:rPr lang="en-GB" sz="2000" b="0" dirty="0" smtClean="0">
                <a:solidFill>
                  <a:srgbClr val="000066"/>
                </a:solidFill>
                <a:latin typeface="Arial" pitchFamily="34" charset="0"/>
                <a:cs typeface="Arial" pitchFamily="34" charset="0"/>
              </a:rPr>
              <a:t> </a:t>
            </a:r>
            <a:r>
              <a:rPr lang="en-GB" sz="2000" b="0" dirty="0" err="1">
                <a:solidFill>
                  <a:srgbClr val="000066"/>
                </a:solidFill>
                <a:latin typeface="Arial" pitchFamily="34" charset="0"/>
                <a:cs typeface="Arial" pitchFamily="34" charset="0"/>
              </a:rPr>
              <a:t>разрабатывать</a:t>
            </a:r>
            <a:r>
              <a:rPr lang="en-GB" sz="2000" b="0" dirty="0">
                <a:solidFill>
                  <a:srgbClr val="000066"/>
                </a:solidFill>
                <a:latin typeface="Arial" pitchFamily="34" charset="0"/>
                <a:cs typeface="Arial" pitchFamily="34" charset="0"/>
              </a:rPr>
              <a:t> и </a:t>
            </a:r>
            <a:r>
              <a:rPr lang="en-GB" sz="2000" b="0" dirty="0" err="1">
                <a:solidFill>
                  <a:srgbClr val="000066"/>
                </a:solidFill>
                <a:latin typeface="Arial" pitchFamily="34" charset="0"/>
                <a:cs typeface="Arial" pitchFamily="34" charset="0"/>
              </a:rPr>
              <a:t>опубликовывать</a:t>
            </a:r>
            <a:r>
              <a:rPr lang="en-GB" sz="2000" b="0" dirty="0">
                <a:solidFill>
                  <a:srgbClr val="000066"/>
                </a:solidFill>
                <a:latin typeface="Arial" pitchFamily="34" charset="0"/>
                <a:cs typeface="Arial" pitchFamily="34" charset="0"/>
              </a:rPr>
              <a:t> </a:t>
            </a:r>
            <a:r>
              <a:rPr lang="en-GB" sz="2000" b="0" dirty="0" err="1">
                <a:solidFill>
                  <a:srgbClr val="000066"/>
                </a:solidFill>
                <a:latin typeface="Arial" pitchFamily="34" charset="0"/>
                <a:cs typeface="Arial" pitchFamily="34" charset="0"/>
              </a:rPr>
              <a:t>правила</a:t>
            </a:r>
            <a:r>
              <a:rPr lang="en-GB" sz="2000" b="0" dirty="0">
                <a:solidFill>
                  <a:srgbClr val="000066"/>
                </a:solidFill>
                <a:latin typeface="Arial" pitchFamily="34" charset="0"/>
                <a:cs typeface="Arial" pitchFamily="34" charset="0"/>
              </a:rPr>
              <a:t> </a:t>
            </a:r>
            <a:r>
              <a:rPr lang="en-GB" sz="2000" b="0" dirty="0" err="1">
                <a:solidFill>
                  <a:srgbClr val="000066"/>
                </a:solidFill>
                <a:latin typeface="Arial" pitchFamily="34" charset="0"/>
                <a:cs typeface="Arial" pitchFamily="34" charset="0"/>
              </a:rPr>
              <a:t>безопасной</a:t>
            </a:r>
            <a:r>
              <a:rPr lang="en-GB" sz="2000" b="0" dirty="0">
                <a:solidFill>
                  <a:srgbClr val="000066"/>
                </a:solidFill>
                <a:latin typeface="Arial" pitchFamily="34" charset="0"/>
                <a:cs typeface="Arial" pitchFamily="34" charset="0"/>
              </a:rPr>
              <a:t> </a:t>
            </a:r>
            <a:r>
              <a:rPr lang="en-GB" sz="2000" b="0" dirty="0" err="1">
                <a:solidFill>
                  <a:srgbClr val="000066"/>
                </a:solidFill>
                <a:latin typeface="Arial" pitchFamily="34" charset="0"/>
                <a:cs typeface="Arial" pitchFamily="34" charset="0"/>
              </a:rPr>
              <a:t>перевозки</a:t>
            </a:r>
            <a:r>
              <a:rPr lang="en-GB" sz="2000" b="0" dirty="0">
                <a:solidFill>
                  <a:srgbClr val="000066"/>
                </a:solidFill>
                <a:latin typeface="Arial" pitchFamily="34" charset="0"/>
                <a:cs typeface="Arial" pitchFamily="34" charset="0"/>
              </a:rPr>
              <a:t>  </a:t>
            </a:r>
            <a:r>
              <a:rPr lang="en-GB" sz="2000" b="0" dirty="0" err="1">
                <a:solidFill>
                  <a:srgbClr val="000066"/>
                </a:solidFill>
                <a:latin typeface="Arial" pitchFamily="34" charset="0"/>
                <a:cs typeface="Arial" pitchFamily="34" charset="0"/>
              </a:rPr>
              <a:t>радиоактивных</a:t>
            </a:r>
            <a:r>
              <a:rPr lang="en-GB" sz="2000" b="0" dirty="0">
                <a:solidFill>
                  <a:srgbClr val="000066"/>
                </a:solidFill>
                <a:latin typeface="Arial" pitchFamily="34" charset="0"/>
                <a:cs typeface="Arial" pitchFamily="34" charset="0"/>
              </a:rPr>
              <a:t> </a:t>
            </a:r>
            <a:r>
              <a:rPr lang="en-GB" sz="2000" b="0" dirty="0" err="1">
                <a:solidFill>
                  <a:srgbClr val="000066"/>
                </a:solidFill>
                <a:latin typeface="Arial" pitchFamily="34" charset="0"/>
                <a:cs typeface="Arial" pitchFamily="34" charset="0"/>
              </a:rPr>
              <a:t>материалов</a:t>
            </a:r>
            <a:endParaRPr lang="en-GB" sz="2000" b="0" dirty="0">
              <a:solidFill>
                <a:srgbClr val="000066"/>
              </a:solidFill>
              <a:latin typeface="Arial" pitchFamily="34" charset="0"/>
              <a:cs typeface="Arial" pitchFamily="34" charset="0"/>
            </a:endParaRPr>
          </a:p>
          <a:p>
            <a:pPr marL="333375" indent="-333375" algn="just">
              <a:spcBef>
                <a:spcPts val="700"/>
              </a:spcBef>
              <a:spcAft>
                <a:spcPts val="875"/>
              </a:spcAft>
              <a:buClr>
                <a:srgbClr val="3366CC"/>
              </a:buClr>
              <a:buFont typeface="Arial" pitchFamily="34"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GB" sz="2000" b="0" dirty="0" err="1">
                <a:solidFill>
                  <a:srgbClr val="000066"/>
                </a:solidFill>
                <a:latin typeface="Arial" pitchFamily="34" charset="0"/>
                <a:cs typeface="Arial" pitchFamily="34" charset="0"/>
              </a:rPr>
              <a:t>Другие</a:t>
            </a:r>
            <a:r>
              <a:rPr lang="en-GB" sz="2000" b="0" dirty="0">
                <a:solidFill>
                  <a:srgbClr val="000066"/>
                </a:solidFill>
                <a:latin typeface="Arial" pitchFamily="34" charset="0"/>
                <a:cs typeface="Arial" pitchFamily="34" charset="0"/>
              </a:rPr>
              <a:t> </a:t>
            </a:r>
            <a:r>
              <a:rPr lang="en-GB" sz="2000" b="0" dirty="0" err="1">
                <a:solidFill>
                  <a:srgbClr val="000066"/>
                </a:solidFill>
                <a:latin typeface="Arial" pitchFamily="34" charset="0"/>
                <a:cs typeface="Arial" pitchFamily="34" charset="0"/>
              </a:rPr>
              <a:t>органы</a:t>
            </a:r>
            <a:r>
              <a:rPr lang="en-GB" sz="2000" b="0" dirty="0">
                <a:solidFill>
                  <a:srgbClr val="000066"/>
                </a:solidFill>
                <a:latin typeface="Arial" pitchFamily="34" charset="0"/>
                <a:cs typeface="Arial" pitchFamily="34" charset="0"/>
              </a:rPr>
              <a:t> ООН (</a:t>
            </a:r>
            <a:r>
              <a:rPr lang="en-GB" sz="2000" b="0" dirty="0" err="1">
                <a:solidFill>
                  <a:srgbClr val="000066"/>
                </a:solidFill>
                <a:latin typeface="Arial" pitchFamily="34" charset="0"/>
                <a:cs typeface="Arial" pitchFamily="34" charset="0"/>
              </a:rPr>
              <a:t>включая</a:t>
            </a:r>
            <a:r>
              <a:rPr lang="en-GB" sz="2000" b="0" dirty="0">
                <a:solidFill>
                  <a:srgbClr val="000066"/>
                </a:solidFill>
                <a:latin typeface="Arial" pitchFamily="34" charset="0"/>
                <a:cs typeface="Arial" pitchFamily="34" charset="0"/>
              </a:rPr>
              <a:t> </a:t>
            </a:r>
            <a:r>
              <a:rPr lang="en-GB" sz="2000" b="0" dirty="0" err="1">
                <a:solidFill>
                  <a:srgbClr val="000066"/>
                </a:solidFill>
                <a:latin typeface="Arial" pitchFamily="34" charset="0"/>
                <a:cs typeface="Arial" pitchFamily="34" charset="0"/>
              </a:rPr>
              <a:t>комитет</a:t>
            </a:r>
            <a:r>
              <a:rPr lang="en-GB" sz="2000" b="0" dirty="0">
                <a:solidFill>
                  <a:srgbClr val="000066"/>
                </a:solidFill>
                <a:latin typeface="Arial" pitchFamily="34" charset="0"/>
                <a:cs typeface="Arial" pitchFamily="34" charset="0"/>
              </a:rPr>
              <a:t> </a:t>
            </a:r>
            <a:r>
              <a:rPr lang="en-GB" sz="2000" b="0" dirty="0" err="1">
                <a:solidFill>
                  <a:srgbClr val="000066"/>
                </a:solidFill>
                <a:latin typeface="Arial" pitchFamily="34" charset="0"/>
                <a:cs typeface="Arial" pitchFamily="34" charset="0"/>
              </a:rPr>
              <a:t>экспертов</a:t>
            </a:r>
            <a:r>
              <a:rPr lang="en-GB" sz="2000" b="0" dirty="0">
                <a:solidFill>
                  <a:srgbClr val="000066"/>
                </a:solidFill>
                <a:latin typeface="Arial" pitchFamily="34" charset="0"/>
                <a:cs typeface="Arial" pitchFamily="34" charset="0"/>
              </a:rPr>
              <a:t> ООН, ИМО, ИКАО и ВПС) </a:t>
            </a:r>
            <a:r>
              <a:rPr lang="en-GB" sz="2000" b="0" dirty="0" err="1">
                <a:solidFill>
                  <a:srgbClr val="000066"/>
                </a:solidFill>
                <a:latin typeface="Arial" pitchFamily="34" charset="0"/>
                <a:cs typeface="Arial" pitchFamily="34" charset="0"/>
              </a:rPr>
              <a:t>основывают</a:t>
            </a:r>
            <a:r>
              <a:rPr lang="en-GB" sz="2000" b="0" dirty="0">
                <a:solidFill>
                  <a:srgbClr val="000066"/>
                </a:solidFill>
                <a:latin typeface="Arial" pitchFamily="34" charset="0"/>
                <a:cs typeface="Arial" pitchFamily="34" charset="0"/>
              </a:rPr>
              <a:t> </a:t>
            </a:r>
            <a:r>
              <a:rPr lang="en-GB" sz="2000" b="0" dirty="0" err="1">
                <a:solidFill>
                  <a:srgbClr val="000066"/>
                </a:solidFill>
                <a:latin typeface="Arial" pitchFamily="34" charset="0"/>
                <a:cs typeface="Arial" pitchFamily="34" charset="0"/>
              </a:rPr>
              <a:t>свои</a:t>
            </a:r>
            <a:r>
              <a:rPr lang="en-GB" sz="2000" b="0" dirty="0">
                <a:solidFill>
                  <a:srgbClr val="000066"/>
                </a:solidFill>
                <a:latin typeface="Arial" pitchFamily="34" charset="0"/>
                <a:cs typeface="Arial" pitchFamily="34" charset="0"/>
              </a:rPr>
              <a:t> </a:t>
            </a:r>
            <a:r>
              <a:rPr lang="en-GB" sz="2000" b="0" dirty="0" err="1">
                <a:solidFill>
                  <a:srgbClr val="000066"/>
                </a:solidFill>
                <a:latin typeface="Arial" pitchFamily="34" charset="0"/>
                <a:cs typeface="Arial" pitchFamily="34" charset="0"/>
              </a:rPr>
              <a:t>регулирующие</a:t>
            </a:r>
            <a:r>
              <a:rPr lang="en-GB" sz="2000" b="0" dirty="0">
                <a:solidFill>
                  <a:srgbClr val="000066"/>
                </a:solidFill>
                <a:latin typeface="Arial" pitchFamily="34" charset="0"/>
                <a:cs typeface="Arial" pitchFamily="34" charset="0"/>
              </a:rPr>
              <a:t> </a:t>
            </a:r>
            <a:r>
              <a:rPr lang="en-GB" sz="2000" b="0" dirty="0" err="1">
                <a:solidFill>
                  <a:srgbClr val="000066"/>
                </a:solidFill>
                <a:latin typeface="Arial" pitchFamily="34" charset="0"/>
                <a:cs typeface="Arial" pitchFamily="34" charset="0"/>
              </a:rPr>
              <a:t>документы</a:t>
            </a:r>
            <a:r>
              <a:rPr lang="en-GB" sz="2000" b="0" dirty="0">
                <a:solidFill>
                  <a:srgbClr val="000066"/>
                </a:solidFill>
                <a:latin typeface="Arial" pitchFamily="34" charset="0"/>
                <a:cs typeface="Arial" pitchFamily="34" charset="0"/>
              </a:rPr>
              <a:t> </a:t>
            </a:r>
            <a:r>
              <a:rPr lang="en-GB" sz="2000" b="0" dirty="0" err="1">
                <a:solidFill>
                  <a:srgbClr val="000066"/>
                </a:solidFill>
                <a:latin typeface="Arial" pitchFamily="34" charset="0"/>
                <a:cs typeface="Arial" pitchFamily="34" charset="0"/>
              </a:rPr>
              <a:t>на</a:t>
            </a:r>
            <a:r>
              <a:rPr lang="en-GB" sz="2000" b="0" dirty="0">
                <a:solidFill>
                  <a:srgbClr val="000066"/>
                </a:solidFill>
                <a:latin typeface="Arial" pitchFamily="34" charset="0"/>
                <a:cs typeface="Arial" pitchFamily="34" charset="0"/>
              </a:rPr>
              <a:t> </a:t>
            </a:r>
            <a:r>
              <a:rPr lang="en-GB" sz="2000" b="0" dirty="0" err="1" smtClean="0">
                <a:solidFill>
                  <a:srgbClr val="000066"/>
                </a:solidFill>
                <a:latin typeface="Arial" pitchFamily="34" charset="0"/>
                <a:cs typeface="Arial" pitchFamily="34" charset="0"/>
              </a:rPr>
              <a:t>правилах</a:t>
            </a:r>
            <a:r>
              <a:rPr lang="en-GB" sz="2000" b="0" dirty="0" smtClean="0">
                <a:solidFill>
                  <a:srgbClr val="000066"/>
                </a:solidFill>
                <a:latin typeface="Arial" pitchFamily="34" charset="0"/>
                <a:cs typeface="Arial" pitchFamily="34" charset="0"/>
              </a:rPr>
              <a:t> МАГАТЭ</a:t>
            </a:r>
            <a:endParaRPr lang="ru-RU" sz="2000" b="0" dirty="0" smtClean="0">
              <a:solidFill>
                <a:srgbClr val="000066"/>
              </a:solidFill>
              <a:latin typeface="Arial" pitchFamily="34" charset="0"/>
              <a:cs typeface="Arial" pitchFamily="34" charset="0"/>
            </a:endParaRPr>
          </a:p>
          <a:p>
            <a:pPr marL="342900" indent="-342900">
              <a:spcBef>
                <a:spcPts val="800"/>
              </a:spcBef>
              <a:buClr>
                <a:srgbClr val="0070C0"/>
              </a:buClr>
              <a:buFont typeface="Arial" pitchFamily="34" charset="0"/>
              <a:buChar char="•"/>
            </a:pPr>
            <a:r>
              <a:rPr lang="ru-RU" sz="2000" dirty="0" smtClean="0">
                <a:solidFill>
                  <a:srgbClr val="000066"/>
                </a:solidFill>
                <a:latin typeface="Arial" pitchFamily="34" charset="0"/>
                <a:cs typeface="Arial" pitchFamily="34" charset="0"/>
              </a:rPr>
              <a:t>Правила МАГАТЭ о</a:t>
            </a:r>
            <a:r>
              <a:rPr lang="en-GB" sz="2000" dirty="0" err="1" smtClean="0">
                <a:solidFill>
                  <a:srgbClr val="000066"/>
                </a:solidFill>
                <a:latin typeface="Arial" pitchFamily="34" charset="0"/>
                <a:cs typeface="Arial" pitchFamily="34" charset="0"/>
              </a:rPr>
              <a:t>бязательные</a:t>
            </a:r>
            <a:r>
              <a:rPr lang="en-GB" sz="2000" dirty="0" smtClean="0">
                <a:solidFill>
                  <a:srgbClr val="000066"/>
                </a:solidFill>
                <a:latin typeface="Arial" pitchFamily="34" charset="0"/>
                <a:cs typeface="Arial" pitchFamily="34" charset="0"/>
              </a:rPr>
              <a:t> </a:t>
            </a:r>
            <a:r>
              <a:rPr lang="en-GB" sz="2000" dirty="0" err="1">
                <a:solidFill>
                  <a:srgbClr val="000066"/>
                </a:solidFill>
                <a:latin typeface="Arial" pitchFamily="34" charset="0"/>
                <a:cs typeface="Arial" pitchFamily="34" charset="0"/>
              </a:rPr>
              <a:t>для</a:t>
            </a:r>
            <a:r>
              <a:rPr lang="en-GB" sz="2000" dirty="0">
                <a:solidFill>
                  <a:srgbClr val="000066"/>
                </a:solidFill>
                <a:latin typeface="Arial" pitchFamily="34" charset="0"/>
                <a:cs typeface="Arial" pitchFamily="34" charset="0"/>
              </a:rPr>
              <a:t> </a:t>
            </a:r>
            <a:r>
              <a:rPr lang="ru-RU" sz="2000" dirty="0">
                <a:solidFill>
                  <a:srgbClr val="000066"/>
                </a:solidFill>
                <a:latin typeface="Arial" pitchFamily="34" charset="0"/>
                <a:cs typeface="Arial" pitchFamily="34" charset="0"/>
              </a:rPr>
              <a:t>перевозок РМ в рамках </a:t>
            </a:r>
            <a:r>
              <a:rPr lang="en-GB" sz="2000" dirty="0" err="1">
                <a:solidFill>
                  <a:srgbClr val="000066"/>
                </a:solidFill>
                <a:latin typeface="Arial" pitchFamily="34" charset="0"/>
                <a:cs typeface="Arial" pitchFamily="34" charset="0"/>
              </a:rPr>
              <a:t>работ</a:t>
            </a:r>
            <a:r>
              <a:rPr lang="en-GB" sz="2000" dirty="0">
                <a:solidFill>
                  <a:srgbClr val="000066"/>
                </a:solidFill>
                <a:latin typeface="Arial" pitchFamily="34" charset="0"/>
                <a:cs typeface="Arial" pitchFamily="34" charset="0"/>
              </a:rPr>
              <a:t>, </a:t>
            </a:r>
            <a:r>
              <a:rPr lang="en-GB" sz="2000" dirty="0" err="1">
                <a:solidFill>
                  <a:srgbClr val="000066"/>
                </a:solidFill>
                <a:latin typeface="Arial" pitchFamily="34" charset="0"/>
                <a:cs typeface="Arial" pitchFamily="34" charset="0"/>
              </a:rPr>
              <a:t>выполняемых</a:t>
            </a:r>
            <a:r>
              <a:rPr lang="en-GB" sz="2000" dirty="0">
                <a:solidFill>
                  <a:srgbClr val="000066"/>
                </a:solidFill>
                <a:latin typeface="Arial" pitchFamily="34" charset="0"/>
                <a:cs typeface="Arial" pitchFamily="34" charset="0"/>
              </a:rPr>
              <a:t>  </a:t>
            </a:r>
            <a:r>
              <a:rPr lang="en-GB" sz="2000" dirty="0" smtClean="0">
                <a:solidFill>
                  <a:srgbClr val="000066"/>
                </a:solidFill>
                <a:latin typeface="Arial" pitchFamily="34" charset="0"/>
                <a:cs typeface="Arial" pitchFamily="34" charset="0"/>
              </a:rPr>
              <a:t>МАГАТЭ</a:t>
            </a:r>
            <a:endParaRPr lang="ru-RU" sz="2000" dirty="0" smtClean="0">
              <a:solidFill>
                <a:srgbClr val="000066"/>
              </a:solidFill>
              <a:latin typeface="Arial" pitchFamily="34" charset="0"/>
              <a:cs typeface="Arial" pitchFamily="34" charset="0"/>
            </a:endParaRPr>
          </a:p>
          <a:p>
            <a:pPr marL="342900" indent="-342900">
              <a:spcBef>
                <a:spcPts val="800"/>
              </a:spcBef>
              <a:buClr>
                <a:srgbClr val="0070C0"/>
              </a:buClr>
              <a:buFont typeface="Arial" pitchFamily="34" charset="0"/>
              <a:buChar char="•"/>
            </a:pPr>
            <a:r>
              <a:rPr lang="en-GB" sz="2000" dirty="0" err="1" smtClean="0">
                <a:solidFill>
                  <a:srgbClr val="000066"/>
                </a:solidFill>
                <a:latin typeface="Arial" pitchFamily="34" charset="0"/>
                <a:cs typeface="Arial" pitchFamily="34" charset="0"/>
              </a:rPr>
              <a:t>Рекомендательные</a:t>
            </a:r>
            <a:r>
              <a:rPr lang="en-GB" sz="2000" dirty="0" smtClean="0">
                <a:solidFill>
                  <a:srgbClr val="000066"/>
                </a:solidFill>
                <a:latin typeface="Arial" pitchFamily="34" charset="0"/>
                <a:cs typeface="Arial" pitchFamily="34" charset="0"/>
              </a:rPr>
              <a:t> </a:t>
            </a:r>
            <a:r>
              <a:rPr lang="en-GB" sz="2000" dirty="0" err="1">
                <a:solidFill>
                  <a:srgbClr val="000066"/>
                </a:solidFill>
                <a:latin typeface="Arial" pitchFamily="34" charset="0"/>
                <a:cs typeface="Arial" pitchFamily="34" charset="0"/>
              </a:rPr>
              <a:t>для</a:t>
            </a:r>
            <a:r>
              <a:rPr lang="en-GB" sz="2000" dirty="0">
                <a:solidFill>
                  <a:srgbClr val="000066"/>
                </a:solidFill>
                <a:latin typeface="Arial" pitchFamily="34" charset="0"/>
                <a:cs typeface="Arial" pitchFamily="34" charset="0"/>
              </a:rPr>
              <a:t> </a:t>
            </a:r>
            <a:r>
              <a:rPr lang="en-GB" sz="2000" dirty="0" err="1">
                <a:solidFill>
                  <a:srgbClr val="000066"/>
                </a:solidFill>
                <a:latin typeface="Arial" pitchFamily="34" charset="0"/>
                <a:cs typeface="Arial" pitchFamily="34" charset="0"/>
              </a:rPr>
              <a:t>стран</a:t>
            </a:r>
            <a:r>
              <a:rPr lang="ru-RU" sz="2000" dirty="0">
                <a:solidFill>
                  <a:srgbClr val="000066"/>
                </a:solidFill>
                <a:latin typeface="Arial" pitchFamily="34" charset="0"/>
                <a:cs typeface="Arial" pitchFamily="34" charset="0"/>
              </a:rPr>
              <a:t> </a:t>
            </a:r>
            <a:r>
              <a:rPr lang="en-GB" sz="2000" dirty="0">
                <a:solidFill>
                  <a:srgbClr val="000066"/>
                </a:solidFill>
                <a:latin typeface="Arial" pitchFamily="34" charset="0"/>
                <a:cs typeface="Arial" pitchFamily="34" charset="0"/>
              </a:rPr>
              <a:t>-</a:t>
            </a:r>
            <a:r>
              <a:rPr lang="ru-RU" sz="2000" dirty="0">
                <a:solidFill>
                  <a:srgbClr val="000066"/>
                </a:solidFill>
                <a:latin typeface="Arial" pitchFamily="34" charset="0"/>
                <a:cs typeface="Arial" pitchFamily="34" charset="0"/>
              </a:rPr>
              <a:t> </a:t>
            </a:r>
            <a:r>
              <a:rPr lang="en-GB" sz="2000" dirty="0" err="1">
                <a:solidFill>
                  <a:srgbClr val="000066"/>
                </a:solidFill>
                <a:latin typeface="Arial" pitchFamily="34" charset="0"/>
                <a:cs typeface="Arial" pitchFamily="34" charset="0"/>
              </a:rPr>
              <a:t>членов</a:t>
            </a:r>
            <a:r>
              <a:rPr lang="en-GB" sz="2000" dirty="0">
                <a:solidFill>
                  <a:srgbClr val="000066"/>
                </a:solidFill>
                <a:latin typeface="Arial" pitchFamily="34" charset="0"/>
                <a:cs typeface="Arial" pitchFamily="34" charset="0"/>
              </a:rPr>
              <a:t> МАГАТЭ</a:t>
            </a:r>
            <a:endParaRPr lang="ru-RU" sz="2000" dirty="0">
              <a:solidFill>
                <a:srgbClr val="000066"/>
              </a:solidFill>
              <a:latin typeface="Arial" pitchFamily="34" charset="0"/>
              <a:cs typeface="Arial" pitchFamily="34" charset="0"/>
            </a:endParaRPr>
          </a:p>
          <a:p>
            <a:pPr marL="274638" indent="-274638">
              <a:spcBef>
                <a:spcPts val="800"/>
              </a:spcBef>
              <a:buClr>
                <a:srgbClr val="0070C0"/>
              </a:buClr>
              <a:buFont typeface="Arial" pitchFamily="34" charset="0"/>
              <a:buChar char="•"/>
            </a:pPr>
            <a:r>
              <a:rPr lang="ru-RU" sz="2000" dirty="0">
                <a:solidFill>
                  <a:srgbClr val="000066"/>
                </a:solidFill>
                <a:latin typeface="Arial" pitchFamily="34" charset="0"/>
                <a:cs typeface="Arial" pitchFamily="34" charset="0"/>
              </a:rPr>
              <a:t>В некоторых странах Правила МАГАТЭ приняты       де-юре как обязательные (Израиль)</a:t>
            </a:r>
            <a:endParaRPr lang="en-GB" sz="2000" dirty="0">
              <a:solidFill>
                <a:srgbClr val="000066"/>
              </a:solidFill>
              <a:latin typeface="Arial" pitchFamily="34" charset="0"/>
              <a:cs typeface="Arial" pitchFamily="34" charset="0"/>
            </a:endParaRPr>
          </a:p>
          <a:p>
            <a:pPr marL="333375" indent="-333375" algn="just">
              <a:spcBef>
                <a:spcPts val="700"/>
              </a:spcBef>
              <a:spcAft>
                <a:spcPts val="875"/>
              </a:spcAft>
              <a:buClr>
                <a:srgbClr val="3366CC"/>
              </a:buClr>
              <a:buFont typeface="Arial" pitchFamily="34"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endParaRPr lang="en-GB" sz="2400" b="0" dirty="0">
              <a:solidFill>
                <a:srgbClr val="000066"/>
              </a:solidFill>
            </a:endParaRPr>
          </a:p>
        </p:txBody>
      </p:sp>
    </p:spTree>
    <p:extLst>
      <p:ext uri="{BB962C8B-B14F-4D97-AF65-F5344CB8AC3E}">
        <p14:creationId xmlns:p14="http://schemas.microsoft.com/office/powerpoint/2010/main" val="3987352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2">
                                            <p:txEl>
                                              <p:pRg st="0" end="0"/>
                                            </p:txEl>
                                          </p:spTgt>
                                        </p:tgtEl>
                                        <p:attrNameLst>
                                          <p:attrName>style.visibility</p:attrName>
                                        </p:attrNameLst>
                                      </p:cBhvr>
                                      <p:to>
                                        <p:strVal val="visible"/>
                                      </p:to>
                                    </p:set>
                                    <p:animEffect transition="in" filter="slide(fromBottom)">
                                      <p:cBhvr additive="repl">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additive="repl">
                                        <p:cTn id="11" dur="1" fill="hold">
                                          <p:stCondLst>
                                            <p:cond delay="0"/>
                                          </p:stCondLst>
                                        </p:cTn>
                                        <p:tgtEl>
                                          <p:spTgt spid="2">
                                            <p:txEl>
                                              <p:pRg st="1" end="1"/>
                                            </p:txEl>
                                          </p:spTgt>
                                        </p:tgtEl>
                                        <p:attrNameLst>
                                          <p:attrName>style.visibility</p:attrName>
                                        </p:attrNameLst>
                                      </p:cBhvr>
                                      <p:to>
                                        <p:strVal val="visible"/>
                                      </p:to>
                                    </p:set>
                                    <p:animEffect transition="in" filter="slide(fromBottom)">
                                      <p:cBhvr additive="repl">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additive="repl">
                                        <p:cTn id="16" dur="1" fill="hold">
                                          <p:stCondLst>
                                            <p:cond delay="0"/>
                                          </p:stCondLst>
                                        </p:cTn>
                                        <p:tgtEl>
                                          <p:spTgt spid="2">
                                            <p:txEl>
                                              <p:pRg st="2" end="2"/>
                                            </p:txEl>
                                          </p:spTgt>
                                        </p:tgtEl>
                                        <p:attrNameLst>
                                          <p:attrName>style.visibility</p:attrName>
                                        </p:attrNameLst>
                                      </p:cBhvr>
                                      <p:to>
                                        <p:strVal val="visible"/>
                                      </p:to>
                                    </p:set>
                                    <p:animEffect transition="in" filter="slide(fromBottom)">
                                      <p:cBhvr additive="repl">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additive="repl">
                                        <p:cTn id="21" dur="1" fill="hold">
                                          <p:stCondLst>
                                            <p:cond delay="0"/>
                                          </p:stCondLst>
                                        </p:cTn>
                                        <p:tgtEl>
                                          <p:spTgt spid="2">
                                            <p:txEl>
                                              <p:pRg st="3" end="3"/>
                                            </p:txEl>
                                          </p:spTgt>
                                        </p:tgtEl>
                                        <p:attrNameLst>
                                          <p:attrName>style.visibility</p:attrName>
                                        </p:attrNameLst>
                                      </p:cBhvr>
                                      <p:to>
                                        <p:strVal val="visible"/>
                                      </p:to>
                                    </p:set>
                                    <p:animEffect transition="in" filter="slide(fromBottom)">
                                      <p:cBhvr additive="repl">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additive="repl">
                                        <p:cTn id="26" dur="1" fill="hold">
                                          <p:stCondLst>
                                            <p:cond delay="0"/>
                                          </p:stCondLst>
                                        </p:cTn>
                                        <p:tgtEl>
                                          <p:spTgt spid="2">
                                            <p:txEl>
                                              <p:pRg st="4" end="4"/>
                                            </p:txEl>
                                          </p:spTgt>
                                        </p:tgtEl>
                                        <p:attrNameLst>
                                          <p:attrName>style.visibility</p:attrName>
                                        </p:attrNameLst>
                                      </p:cBhvr>
                                      <p:to>
                                        <p:strVal val="visible"/>
                                      </p:to>
                                    </p:set>
                                    <p:animEffect transition="in" filter="slide(fromBottom)">
                                      <p:cBhvr additive="repl">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fld id="{725B10FE-0788-42CF-BDB3-65A646D05BDE}" type="datetime1">
              <a:rPr lang="ru-RU" sz="1200" b="0">
                <a:solidFill>
                  <a:srgbClr val="000000"/>
                </a:solidFill>
                <a:latin typeface="Garamond" pitchFamily="18" charset="0"/>
              </a:rPr>
              <a:pPr eaLnBrk="1" hangingPunct="1">
                <a:buClrTx/>
                <a:buFontTx/>
                <a:buNone/>
              </a:pPr>
              <a:t>19.04.2023</a:t>
            </a:fld>
            <a:endParaRPr lang="ru-RU" sz="1200" b="0">
              <a:solidFill>
                <a:srgbClr val="000000"/>
              </a:solidFill>
              <a:latin typeface="Garamond" pitchFamily="18" charset="0"/>
            </a:endParaRPr>
          </a:p>
        </p:txBody>
      </p:sp>
      <p:sp>
        <p:nvSpPr>
          <p:cNvPr id="63491" name="Text Box 2"/>
          <p:cNvSpPr txBox="1">
            <a:spLocks noChangeArrowheads="1"/>
          </p:cNvSpPr>
          <p:nvPr/>
        </p:nvSpPr>
        <p:spPr bwMode="auto">
          <a:xfrm>
            <a:off x="632048" y="138727"/>
            <a:ext cx="7772400"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buClrTx/>
              <a:buFontTx/>
              <a:buNone/>
            </a:pPr>
            <a:r>
              <a:rPr lang="ru-RU" sz="2400" dirty="0">
                <a:solidFill>
                  <a:srgbClr val="C00000"/>
                </a:solidFill>
                <a:cs typeface="Arial" pitchFamily="34" charset="0"/>
              </a:rPr>
              <a:t>КОМИТЕТ </a:t>
            </a:r>
            <a:r>
              <a:rPr lang="ru-RU" sz="2400" dirty="0" smtClean="0">
                <a:solidFill>
                  <a:srgbClr val="C00000"/>
                </a:solidFill>
                <a:cs typeface="Arial" pitchFamily="34" charset="0"/>
              </a:rPr>
              <a:t>ТРАНССК МАГАТЭ</a:t>
            </a:r>
            <a:endParaRPr lang="ru-RU" sz="2400" dirty="0">
              <a:solidFill>
                <a:srgbClr val="C00000"/>
              </a:solidFill>
              <a:cs typeface="Arial" pitchFamily="34" charset="0"/>
            </a:endParaRPr>
          </a:p>
        </p:txBody>
      </p:sp>
      <p:sp>
        <p:nvSpPr>
          <p:cNvPr id="67588" name="Text Box 3"/>
          <p:cNvSpPr txBox="1">
            <a:spLocks noChangeArrowheads="1"/>
          </p:cNvSpPr>
          <p:nvPr/>
        </p:nvSpPr>
        <p:spPr bwMode="auto">
          <a:xfrm>
            <a:off x="0" y="836910"/>
            <a:ext cx="9036496" cy="5702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57200" indent="-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1pPr>
            <a:lvl2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2pPr>
            <a:lvl3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3pPr>
            <a:lvl4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4pPr>
            <a:lvl5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9pPr>
          </a:lstStyle>
          <a:p>
            <a:pPr marL="274638" indent="-274638" algn="just" eaLnBrk="1" hangingPunct="1">
              <a:spcBef>
                <a:spcPts val="700"/>
              </a:spcBef>
              <a:buClr>
                <a:srgbClr val="0070C0"/>
              </a:buClr>
              <a:buFont typeface="Arial" pitchFamily="34" charset="0"/>
              <a:buChar cha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ru-RU" sz="2000" b="0" dirty="0" smtClean="0">
                <a:solidFill>
                  <a:srgbClr val="000066"/>
                </a:solidFill>
                <a:cs typeface="Arial" pitchFamily="34" charset="0"/>
              </a:rPr>
              <a:t>ТРАНССК – Комитет МАГАТЭ по нормам безопасности перевозок РМ</a:t>
            </a:r>
          </a:p>
          <a:p>
            <a:pPr marL="274638" indent="-274638" algn="just" eaLnBrk="1" hangingPunct="1">
              <a:spcBef>
                <a:spcPts val="300"/>
              </a:spcBef>
              <a:buClr>
                <a:srgbClr val="0070C0"/>
              </a:buClr>
              <a:buFont typeface="Arial" pitchFamily="34" charset="0"/>
              <a:buChar cha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ru-RU" sz="2000" b="0" dirty="0" smtClean="0">
                <a:solidFill>
                  <a:srgbClr val="000066"/>
                </a:solidFill>
                <a:cs typeface="Arial" pitchFamily="34" charset="0"/>
              </a:rPr>
              <a:t>Члены – номинированные правительствами стран и международных организаций представители, утвержденные ГД директором МАГАТЭ. На   </a:t>
            </a:r>
            <a:r>
              <a:rPr lang="ru-RU" sz="2000" b="0" dirty="0" err="1" smtClean="0">
                <a:solidFill>
                  <a:srgbClr val="000066"/>
                </a:solidFill>
                <a:cs typeface="Arial" pitchFamily="34" charset="0"/>
              </a:rPr>
              <a:t>на</a:t>
            </a:r>
            <a:r>
              <a:rPr lang="ru-RU" sz="2000" b="0" dirty="0" smtClean="0">
                <a:solidFill>
                  <a:srgbClr val="000066"/>
                </a:solidFill>
                <a:cs typeface="Arial" pitchFamily="34" charset="0"/>
              </a:rPr>
              <a:t> 2021-2023 </a:t>
            </a:r>
            <a:r>
              <a:rPr lang="ru-RU" sz="2000" b="0" dirty="0" err="1" smtClean="0">
                <a:solidFill>
                  <a:srgbClr val="000066"/>
                </a:solidFill>
                <a:cs typeface="Arial" pitchFamily="34" charset="0"/>
              </a:rPr>
              <a:t>г.г</a:t>
            </a:r>
            <a:r>
              <a:rPr lang="ru-RU" sz="2000" b="0" dirty="0" smtClean="0">
                <a:solidFill>
                  <a:srgbClr val="000066"/>
                </a:solidFill>
                <a:cs typeface="Arial" pitchFamily="34" charset="0"/>
              </a:rPr>
              <a:t>. - 58 стран, в </a:t>
            </a:r>
            <a:r>
              <a:rPr lang="ru-RU" sz="2000" b="0" dirty="0" err="1" smtClean="0">
                <a:solidFill>
                  <a:srgbClr val="000066"/>
                </a:solidFill>
                <a:cs typeface="Arial" pitchFamily="34" charset="0"/>
              </a:rPr>
              <a:t>т.ч</a:t>
            </a:r>
            <a:r>
              <a:rPr lang="ru-RU" sz="2000" b="0" dirty="0" smtClean="0">
                <a:solidFill>
                  <a:srgbClr val="000066"/>
                </a:solidFill>
                <a:cs typeface="Arial" pitchFamily="34" charset="0"/>
              </a:rPr>
              <a:t>. Республика Беларусь, Кыргызская Республика и Российская Федерация,  и 11 организаций</a:t>
            </a:r>
          </a:p>
          <a:p>
            <a:pPr marL="274638" indent="-274638" algn="just" eaLnBrk="1" hangingPunct="1">
              <a:spcBef>
                <a:spcPts val="300"/>
              </a:spcBef>
              <a:buClr>
                <a:srgbClr val="0070C0"/>
              </a:buClr>
              <a:buFont typeface="Arial" pitchFamily="34" charset="0"/>
              <a:buChar cha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ru-RU" sz="2000" b="0" dirty="0" smtClean="0">
                <a:solidFill>
                  <a:srgbClr val="000066"/>
                </a:solidFill>
                <a:cs typeface="Arial" pitchFamily="34" charset="0"/>
              </a:rPr>
              <a:t>Заседания (плановые) 2 раза в год. Участвуют обычно не все, на последнем 38 стран и 8 международных организаций, из СНГ только Россия, ранее тоже кроме России другие страны СНГ не участвовали </a:t>
            </a:r>
          </a:p>
          <a:p>
            <a:pPr marL="274638" indent="-274638" algn="just" eaLnBrk="1" hangingPunct="1">
              <a:spcBef>
                <a:spcPts val="300"/>
              </a:spcBef>
              <a:buClr>
                <a:srgbClr val="0070C0"/>
              </a:buClr>
              <a:buFont typeface="Arial" pitchFamily="34" charset="0"/>
              <a:buChar cha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ru-RU" sz="2000" b="0" dirty="0" smtClean="0">
                <a:solidFill>
                  <a:srgbClr val="000066"/>
                </a:solidFill>
                <a:cs typeface="Arial" pitchFamily="34" charset="0"/>
              </a:rPr>
              <a:t>Задачи – определение и подведение итогов деятельности МАГАТЭ по вопросам безопасности перевозок РМ</a:t>
            </a:r>
          </a:p>
          <a:p>
            <a:pPr marL="274638" indent="-274638" algn="just" eaLnBrk="1" hangingPunct="1">
              <a:spcBef>
                <a:spcPts val="300"/>
              </a:spcBef>
              <a:buClr>
                <a:srgbClr val="0070C0"/>
              </a:buClr>
              <a:buFont typeface="Arial" pitchFamily="34" charset="0"/>
              <a:buChar cha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ru-RU" sz="2000" b="0" dirty="0" smtClean="0">
                <a:solidFill>
                  <a:srgbClr val="000066"/>
                </a:solidFill>
                <a:cs typeface="Arial" pitchFamily="34" charset="0"/>
              </a:rPr>
              <a:t>Основная</a:t>
            </a:r>
            <a:r>
              <a:rPr lang="en-US" sz="2000" b="0" dirty="0" smtClean="0">
                <a:solidFill>
                  <a:srgbClr val="000066"/>
                </a:solidFill>
                <a:cs typeface="Arial" pitchFamily="34" charset="0"/>
              </a:rPr>
              <a:t> </a:t>
            </a:r>
            <a:r>
              <a:rPr lang="ru-RU" sz="2000" b="0" dirty="0" smtClean="0">
                <a:solidFill>
                  <a:srgbClr val="000066"/>
                </a:solidFill>
                <a:cs typeface="Arial" pitchFamily="34" charset="0"/>
              </a:rPr>
              <a:t>задача – разработка и обеспечение применения Правил МАГАТЭ по безопасной перевозке РМ</a:t>
            </a:r>
          </a:p>
          <a:p>
            <a:pPr marL="274638" indent="-274638" algn="just" eaLnBrk="1" hangingPunct="1">
              <a:spcBef>
                <a:spcPts val="300"/>
              </a:spcBef>
              <a:buClr>
                <a:srgbClr val="0070C0"/>
              </a:buClr>
              <a:buFont typeface="Arial" pitchFamily="34" charset="0"/>
              <a:buChar cha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ru-RU" sz="2000" b="0" dirty="0" smtClean="0">
                <a:solidFill>
                  <a:srgbClr val="000066"/>
                </a:solidFill>
                <a:cs typeface="Arial" pitchFamily="34" charset="0"/>
              </a:rPr>
              <a:t>Разработка вспомогательных и других документов по перевозкам</a:t>
            </a:r>
          </a:p>
          <a:p>
            <a:pPr marL="274638" indent="-274638" algn="just" eaLnBrk="1" hangingPunct="1">
              <a:spcBef>
                <a:spcPts val="300"/>
              </a:spcBef>
              <a:buClr>
                <a:srgbClr val="0070C0"/>
              </a:buClr>
              <a:buFont typeface="Arial" pitchFamily="34" charset="0"/>
              <a:buChar cha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ru-RU" sz="2000" b="0" dirty="0" smtClean="0">
                <a:solidFill>
                  <a:srgbClr val="000066"/>
                </a:solidFill>
                <a:cs typeface="Arial" pitchFamily="34" charset="0"/>
              </a:rPr>
              <a:t>Согласование других документов МАГАТЭ,</a:t>
            </a:r>
            <a:r>
              <a:rPr lang="en-US" sz="2000" b="0" dirty="0" smtClean="0">
                <a:solidFill>
                  <a:srgbClr val="000066"/>
                </a:solidFill>
                <a:cs typeface="Arial" pitchFamily="34" charset="0"/>
              </a:rPr>
              <a:t> </a:t>
            </a:r>
            <a:r>
              <a:rPr lang="ru-RU" sz="2000" b="0" dirty="0" smtClean="0">
                <a:solidFill>
                  <a:srgbClr val="000066"/>
                </a:solidFill>
                <a:cs typeface="Arial" pitchFamily="34" charset="0"/>
              </a:rPr>
              <a:t>разрабатываемых другими комитетами, но включающих некоторые вопросы перевозки РМ</a:t>
            </a:r>
          </a:p>
          <a:p>
            <a:pPr marL="274638" indent="-274638" algn="just" eaLnBrk="1" hangingPunct="1">
              <a:spcBef>
                <a:spcPts val="300"/>
              </a:spcBef>
              <a:buClr>
                <a:srgbClr val="0070C0"/>
              </a:buClr>
              <a:buFont typeface="Arial" pitchFamily="34" charset="0"/>
              <a:buChar cha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ru-RU" sz="2000" b="0" dirty="0" smtClean="0">
                <a:solidFill>
                  <a:srgbClr val="000066"/>
                </a:solidFill>
                <a:cs typeface="Arial" pitchFamily="34" charset="0"/>
              </a:rPr>
              <a:t>Разработка учебных материалов и проведение учебных курсов</a:t>
            </a:r>
          </a:p>
          <a:p>
            <a:pPr marL="274638" indent="-274638" algn="just" eaLnBrk="1" hangingPunct="1">
              <a:spcBef>
                <a:spcPts val="300"/>
              </a:spcBef>
              <a:buClr>
                <a:srgbClr val="0070C0"/>
              </a:buClr>
              <a:buFont typeface="Arial" pitchFamily="34" charset="0"/>
              <a:buChar cha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ru-RU" sz="2000" b="0" dirty="0" smtClean="0">
                <a:solidFill>
                  <a:srgbClr val="000066"/>
                </a:solidFill>
                <a:cs typeface="Arial" pitchFamily="34" charset="0"/>
              </a:rPr>
              <a:t>Инициация различных исследований по перевозкам РМ</a:t>
            </a:r>
          </a:p>
        </p:txBody>
      </p:sp>
    </p:spTree>
    <p:extLst>
      <p:ext uri="{BB962C8B-B14F-4D97-AF65-F5344CB8AC3E}">
        <p14:creationId xmlns:p14="http://schemas.microsoft.com/office/powerpoint/2010/main" val="1486583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fld id="{725B10FE-0788-42CF-BDB3-65A646D05BDE}" type="datetime1">
              <a:rPr lang="ru-RU" sz="1200" b="0">
                <a:solidFill>
                  <a:srgbClr val="000000"/>
                </a:solidFill>
                <a:latin typeface="Garamond" pitchFamily="18" charset="0"/>
              </a:rPr>
              <a:pPr eaLnBrk="1" hangingPunct="1">
                <a:buClrTx/>
                <a:buFontTx/>
                <a:buNone/>
              </a:pPr>
              <a:t>19.04.2023</a:t>
            </a:fld>
            <a:endParaRPr lang="ru-RU" sz="1200" b="0">
              <a:solidFill>
                <a:srgbClr val="000000"/>
              </a:solidFill>
              <a:latin typeface="Garamond" pitchFamily="18" charset="0"/>
            </a:endParaRPr>
          </a:p>
        </p:txBody>
      </p:sp>
      <p:sp>
        <p:nvSpPr>
          <p:cNvPr id="63491" name="Text Box 2"/>
          <p:cNvSpPr txBox="1">
            <a:spLocks noChangeArrowheads="1"/>
          </p:cNvSpPr>
          <p:nvPr/>
        </p:nvSpPr>
        <p:spPr bwMode="auto">
          <a:xfrm>
            <a:off x="632048" y="138727"/>
            <a:ext cx="6554565"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buClrTx/>
              <a:buFontTx/>
              <a:buNone/>
            </a:pPr>
            <a:r>
              <a:rPr lang="ru-RU" sz="2400" dirty="0" smtClean="0">
                <a:solidFill>
                  <a:srgbClr val="C00000"/>
                </a:solidFill>
                <a:cs typeface="Arial" pitchFamily="34" charset="0"/>
              </a:rPr>
              <a:t>ПЕРЕСМОТР ПРАВИЛ МАГАТЭ</a:t>
            </a:r>
            <a:endParaRPr lang="ru-RU" sz="2400" dirty="0">
              <a:solidFill>
                <a:srgbClr val="C00000"/>
              </a:solidFill>
              <a:cs typeface="Arial" pitchFamily="34" charset="0"/>
            </a:endParaRPr>
          </a:p>
        </p:txBody>
      </p:sp>
      <p:sp>
        <p:nvSpPr>
          <p:cNvPr id="67588" name="Text Box 3"/>
          <p:cNvSpPr txBox="1">
            <a:spLocks noChangeArrowheads="1"/>
          </p:cNvSpPr>
          <p:nvPr/>
        </p:nvSpPr>
        <p:spPr bwMode="auto">
          <a:xfrm>
            <a:off x="0" y="845146"/>
            <a:ext cx="8976575" cy="5702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57200" indent="-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1pPr>
            <a:lvl2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2pPr>
            <a:lvl3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3pPr>
            <a:lvl4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4pPr>
            <a:lvl5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9pPr>
          </a:lstStyle>
          <a:p>
            <a:pPr marL="274638" indent="-274638" algn="just" eaLnBrk="1" hangingPunct="1">
              <a:spcBef>
                <a:spcPts val="700"/>
              </a:spcBef>
              <a:buClr>
                <a:srgbClr val="0070C0"/>
              </a:buClr>
              <a:buFont typeface="Arial" pitchFamily="34" charset="0"/>
              <a:buChar cha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ru-RU" sz="2000" b="0" dirty="0" smtClean="0">
                <a:solidFill>
                  <a:srgbClr val="000066"/>
                </a:solidFill>
                <a:cs typeface="Arial" pitchFamily="34" charset="0"/>
              </a:rPr>
              <a:t>В настоящее время - очередной цикл пересмотра правил МАГАТЭ  </a:t>
            </a:r>
          </a:p>
          <a:p>
            <a:pPr marL="271463" indent="85725" algn="just" eaLnBrk="1" hangingPunct="1">
              <a:buClr>
                <a:srgbClr val="0070C0"/>
              </a:buClr>
              <a:tabLst>
                <a:tab pos="35718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en-US" sz="2000" b="0" dirty="0" smtClean="0">
                <a:solidFill>
                  <a:srgbClr val="000066"/>
                </a:solidFill>
                <a:cs typeface="Arial" pitchFamily="34" charset="0"/>
              </a:rPr>
              <a:t>SSR-6 (Rev.1). </a:t>
            </a:r>
            <a:r>
              <a:rPr lang="ru-RU" sz="2000" b="0" dirty="0" smtClean="0">
                <a:solidFill>
                  <a:srgbClr val="000066"/>
                </a:solidFill>
                <a:cs typeface="Arial" pitchFamily="34" charset="0"/>
              </a:rPr>
              <a:t>Новое издание </a:t>
            </a:r>
            <a:r>
              <a:rPr lang="en-US" sz="2000" b="0" dirty="0" smtClean="0">
                <a:solidFill>
                  <a:srgbClr val="000066"/>
                </a:solidFill>
                <a:cs typeface="Arial" pitchFamily="34" charset="0"/>
              </a:rPr>
              <a:t>SSR-6 (Rev.2) </a:t>
            </a:r>
            <a:r>
              <a:rPr lang="ru-RU" sz="2000" b="0" dirty="0" smtClean="0">
                <a:solidFill>
                  <a:srgbClr val="000066"/>
                </a:solidFill>
                <a:cs typeface="Arial" pitchFamily="34" charset="0"/>
              </a:rPr>
              <a:t>запланировано на</a:t>
            </a:r>
            <a:r>
              <a:rPr lang="en-US" sz="2000" b="0" dirty="0" smtClean="0">
                <a:solidFill>
                  <a:srgbClr val="000066"/>
                </a:solidFill>
                <a:cs typeface="Arial" pitchFamily="34" charset="0"/>
              </a:rPr>
              <a:t> 2024 </a:t>
            </a:r>
            <a:r>
              <a:rPr lang="ru-RU" sz="2000" b="0" dirty="0" smtClean="0">
                <a:solidFill>
                  <a:srgbClr val="000066"/>
                </a:solidFill>
                <a:cs typeface="Arial" pitchFamily="34" charset="0"/>
              </a:rPr>
              <a:t>г.</a:t>
            </a:r>
          </a:p>
          <a:p>
            <a:pPr marL="274638" indent="-274638" algn="just" eaLnBrk="1" hangingPunct="1">
              <a:spcBef>
                <a:spcPts val="700"/>
              </a:spcBef>
              <a:buClr>
                <a:srgbClr val="0070C0"/>
              </a:buClr>
              <a:buFont typeface="Arial" pitchFamily="34" charset="0"/>
              <a:buChar cha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ru-RU" sz="2000" b="0" dirty="0" smtClean="0">
                <a:solidFill>
                  <a:srgbClr val="000066"/>
                </a:solidFill>
                <a:cs typeface="Arial" pitchFamily="34" charset="0"/>
              </a:rPr>
              <a:t>Всего поступило около 300 предложений по внесению изменений</a:t>
            </a:r>
          </a:p>
          <a:p>
            <a:pPr marL="274638" indent="-274638" algn="just" eaLnBrk="1" hangingPunct="1">
              <a:spcBef>
                <a:spcPts val="300"/>
              </a:spcBef>
              <a:buClr>
                <a:srgbClr val="0070C0"/>
              </a:buClr>
              <a:buFont typeface="Arial" pitchFamily="34" charset="0"/>
              <a:buChar cha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ru-RU" sz="2000" b="0" dirty="0" smtClean="0">
                <a:solidFill>
                  <a:srgbClr val="000066"/>
                </a:solidFill>
                <a:cs typeface="Arial" pitchFamily="34" charset="0"/>
              </a:rPr>
              <a:t>Предложения - не </a:t>
            </a:r>
            <a:r>
              <a:rPr lang="ru-RU" sz="2000" b="0" dirty="0">
                <a:solidFill>
                  <a:srgbClr val="000066"/>
                </a:solidFill>
                <a:cs typeface="Arial" pitchFamily="34" charset="0"/>
              </a:rPr>
              <a:t>на повышение (ужесточение) требований безопасности, а на повышение эффективности их применения и эффективности использования </a:t>
            </a:r>
            <a:r>
              <a:rPr lang="ru-RU" sz="2000" b="0" dirty="0" smtClean="0">
                <a:solidFill>
                  <a:srgbClr val="000066"/>
                </a:solidFill>
                <a:cs typeface="Arial" pitchFamily="34" charset="0"/>
              </a:rPr>
              <a:t>упаковок </a:t>
            </a:r>
            <a:r>
              <a:rPr lang="ru-RU" sz="2000" b="0" dirty="0">
                <a:solidFill>
                  <a:srgbClr val="000066"/>
                </a:solidFill>
                <a:cs typeface="Arial" pitchFamily="34" charset="0"/>
              </a:rPr>
              <a:t>за счет более адекватного применения и детализации </a:t>
            </a:r>
            <a:r>
              <a:rPr lang="ru-RU" sz="2000" b="0" dirty="0" smtClean="0">
                <a:solidFill>
                  <a:srgbClr val="000066"/>
                </a:solidFill>
                <a:cs typeface="Arial" pitchFamily="34" charset="0"/>
              </a:rPr>
              <a:t>требований, учет специфики перевозки на отдельных видах транспорта (особенно морским транспортом, учитывая в частности использование судов-контейнеровозов)</a:t>
            </a:r>
          </a:p>
          <a:p>
            <a:pPr marL="274638" indent="-274638" algn="just" eaLnBrk="1" hangingPunct="1">
              <a:spcBef>
                <a:spcPts val="300"/>
              </a:spcBef>
              <a:buClr>
                <a:srgbClr val="0070C0"/>
              </a:buClr>
              <a:buFont typeface="Arial" pitchFamily="34" charset="0"/>
              <a:buChar cha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ru-RU" sz="2000" b="0" dirty="0" smtClean="0">
                <a:solidFill>
                  <a:srgbClr val="000066"/>
                </a:solidFill>
                <a:cs typeface="Arial" pitchFamily="34" charset="0"/>
              </a:rPr>
              <a:t>Расширение </a:t>
            </a:r>
            <a:r>
              <a:rPr lang="ru-RU" sz="2000" b="0" dirty="0">
                <a:solidFill>
                  <a:srgbClr val="000066"/>
                </a:solidFill>
                <a:cs typeface="Arial" pitchFamily="34" charset="0"/>
              </a:rPr>
              <a:t>понятия делящиеся-освобожденные материалы, что упрощает </a:t>
            </a:r>
            <a:r>
              <a:rPr lang="ru-RU" sz="2000" b="0" dirty="0" smtClean="0">
                <a:solidFill>
                  <a:srgbClr val="000066"/>
                </a:solidFill>
                <a:cs typeface="Arial" pitchFamily="34" charset="0"/>
              </a:rPr>
              <a:t>перевозки </a:t>
            </a:r>
            <a:r>
              <a:rPr lang="ru-RU" sz="2000" b="0" dirty="0">
                <a:solidFill>
                  <a:srgbClr val="000066"/>
                </a:solidFill>
                <a:cs typeface="Arial" pitchFamily="34" charset="0"/>
              </a:rPr>
              <a:t>небольших количеств делящихся </a:t>
            </a:r>
            <a:r>
              <a:rPr lang="ru-RU" sz="2000" b="0" dirty="0" smtClean="0">
                <a:solidFill>
                  <a:srgbClr val="000066"/>
                </a:solidFill>
                <a:cs typeface="Arial" pitchFamily="34" charset="0"/>
              </a:rPr>
              <a:t>материалов </a:t>
            </a:r>
          </a:p>
          <a:p>
            <a:pPr marL="274638" indent="-274638" algn="just" eaLnBrk="1" hangingPunct="1">
              <a:spcBef>
                <a:spcPts val="300"/>
              </a:spcBef>
              <a:buClr>
                <a:srgbClr val="0070C0"/>
              </a:buClr>
              <a:buFont typeface="Arial" pitchFamily="34" charset="0"/>
              <a:buChar cha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ru-RU" sz="2000" b="0" dirty="0" smtClean="0">
                <a:solidFill>
                  <a:srgbClr val="000066"/>
                </a:solidFill>
                <a:cs typeface="Arial" pitchFamily="34" charset="0"/>
              </a:rPr>
              <a:t>Изменение (уточнение) значений </a:t>
            </a:r>
            <a:r>
              <a:rPr lang="ru-RU" sz="2000" b="0" dirty="0">
                <a:solidFill>
                  <a:srgbClr val="000066"/>
                </a:solidFill>
                <a:cs typeface="Arial" pitchFamily="34" charset="0"/>
              </a:rPr>
              <a:t>активности </a:t>
            </a:r>
            <a:r>
              <a:rPr lang="ru-RU" sz="2000" b="0" dirty="0" smtClean="0">
                <a:solidFill>
                  <a:srgbClr val="000066"/>
                </a:solidFill>
                <a:cs typeface="Arial" pitchFamily="34" charset="0"/>
              </a:rPr>
              <a:t>А1 и А2</a:t>
            </a:r>
          </a:p>
          <a:p>
            <a:pPr marL="274638" indent="-274638" algn="just" eaLnBrk="1" hangingPunct="1">
              <a:spcBef>
                <a:spcPts val="300"/>
              </a:spcBef>
              <a:buClr>
                <a:srgbClr val="0070C0"/>
              </a:buClr>
              <a:buFont typeface="Arial" pitchFamily="34" charset="0"/>
              <a:buChar cha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ru-RU" sz="2000" b="0" dirty="0" smtClean="0">
                <a:solidFill>
                  <a:srgbClr val="000066"/>
                </a:solidFill>
                <a:cs typeface="Arial" pitchFamily="34" charset="0"/>
              </a:rPr>
              <a:t>Вопрос о перевозках малых модульных реакторов с топливом, в </a:t>
            </a:r>
            <a:r>
              <a:rPr lang="ru-RU" sz="2000" b="0" dirty="0" err="1" smtClean="0">
                <a:solidFill>
                  <a:srgbClr val="000066"/>
                </a:solidFill>
                <a:cs typeface="Arial" pitchFamily="34" charset="0"/>
              </a:rPr>
              <a:t>т.ч</a:t>
            </a:r>
            <a:r>
              <a:rPr lang="ru-RU" sz="2000" b="0" dirty="0" smtClean="0">
                <a:solidFill>
                  <a:srgbClr val="000066"/>
                </a:solidFill>
                <a:cs typeface="Arial" pitchFamily="34" charset="0"/>
              </a:rPr>
              <a:t>. плавучих АЭС (пока общее мнение – не входит в область </a:t>
            </a:r>
            <a:r>
              <a:rPr lang="en-US" sz="2000" b="0" dirty="0" smtClean="0">
                <a:solidFill>
                  <a:srgbClr val="000066"/>
                </a:solidFill>
                <a:cs typeface="Arial" pitchFamily="34" charset="0"/>
              </a:rPr>
              <a:t>SSR-6)</a:t>
            </a:r>
            <a:r>
              <a:rPr lang="ru-RU" sz="2000" b="0" dirty="0" smtClean="0">
                <a:solidFill>
                  <a:srgbClr val="000066"/>
                </a:solidFill>
                <a:cs typeface="Arial" pitchFamily="34" charset="0"/>
              </a:rPr>
              <a:t> </a:t>
            </a:r>
          </a:p>
          <a:p>
            <a:pPr marL="0" indent="0" algn="ctr" eaLnBrk="1" hangingPunct="1">
              <a:spcBef>
                <a:spcPts val="300"/>
              </a:spcBef>
              <a:buClr>
                <a:srgbClr val="0070C0"/>
              </a:buCl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ru-RU" sz="2000" b="0" dirty="0" smtClean="0">
                <a:solidFill>
                  <a:srgbClr val="FF0000"/>
                </a:solidFill>
                <a:cs typeface="Arial" pitchFamily="34" charset="0"/>
              </a:rPr>
              <a:t>В целом - после выпуска </a:t>
            </a:r>
            <a:r>
              <a:rPr lang="en-US" sz="2000" b="0" dirty="0">
                <a:solidFill>
                  <a:srgbClr val="FF0000"/>
                </a:solidFill>
                <a:cs typeface="Arial" pitchFamily="34" charset="0"/>
              </a:rPr>
              <a:t>SSR-6 (Rev.2</a:t>
            </a:r>
            <a:r>
              <a:rPr lang="en-US" sz="2000" b="0" dirty="0" smtClean="0">
                <a:solidFill>
                  <a:srgbClr val="FF0000"/>
                </a:solidFill>
                <a:cs typeface="Arial" pitchFamily="34" charset="0"/>
              </a:rPr>
              <a:t>)</a:t>
            </a:r>
            <a:r>
              <a:rPr lang="ru-RU" sz="2000" b="0" dirty="0" smtClean="0">
                <a:solidFill>
                  <a:srgbClr val="FF0000"/>
                </a:solidFill>
                <a:cs typeface="Arial" pitchFamily="34" charset="0"/>
              </a:rPr>
              <a:t>, хотя есть время до внесения изменений в обязательные правила (ИМО, ИКАО, ЕС), потребуется серьезная работа участников перевозок и компетентных органов</a:t>
            </a:r>
            <a:endParaRPr lang="ru-RU" sz="2000" b="0" dirty="0">
              <a:solidFill>
                <a:srgbClr val="000066"/>
              </a:solidFill>
              <a:cs typeface="Arial" pitchFamily="34" charset="0"/>
            </a:endParaRPr>
          </a:p>
        </p:txBody>
      </p:sp>
    </p:spTree>
    <p:extLst>
      <p:ext uri="{BB962C8B-B14F-4D97-AF65-F5344CB8AC3E}">
        <p14:creationId xmlns:p14="http://schemas.microsoft.com/office/powerpoint/2010/main" val="32886729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fld id="{725B10FE-0788-42CF-BDB3-65A646D05BDE}" type="datetime1">
              <a:rPr lang="ru-RU" sz="1200" b="0">
                <a:solidFill>
                  <a:srgbClr val="000000"/>
                </a:solidFill>
                <a:latin typeface="Garamond" pitchFamily="18" charset="0"/>
              </a:rPr>
              <a:pPr eaLnBrk="1" hangingPunct="1">
                <a:buClrTx/>
                <a:buFontTx/>
                <a:buNone/>
              </a:pPr>
              <a:t>19.04.2023</a:t>
            </a:fld>
            <a:endParaRPr lang="ru-RU" sz="1200" b="0">
              <a:solidFill>
                <a:srgbClr val="000000"/>
              </a:solidFill>
              <a:latin typeface="Garamond" pitchFamily="18" charset="0"/>
            </a:endParaRPr>
          </a:p>
        </p:txBody>
      </p:sp>
      <p:sp>
        <p:nvSpPr>
          <p:cNvPr id="63491" name="Text Box 2"/>
          <p:cNvSpPr txBox="1">
            <a:spLocks noChangeArrowheads="1"/>
          </p:cNvSpPr>
          <p:nvPr/>
        </p:nvSpPr>
        <p:spPr bwMode="auto">
          <a:xfrm>
            <a:off x="457199" y="222684"/>
            <a:ext cx="6554565"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buClrTx/>
              <a:buFontTx/>
              <a:buNone/>
            </a:pPr>
            <a:r>
              <a:rPr lang="ru-RU" sz="2400" dirty="0" smtClean="0">
                <a:solidFill>
                  <a:srgbClr val="C00000"/>
                </a:solidFill>
                <a:cs typeface="Arial" pitchFamily="34" charset="0"/>
              </a:rPr>
              <a:t>ОТКАЗЫ И ЗАДЕРЖКИ ПЕРЕВОЗОК РМ</a:t>
            </a:r>
            <a:endParaRPr lang="ru-RU" sz="2400" dirty="0">
              <a:solidFill>
                <a:srgbClr val="C00000"/>
              </a:solidFill>
              <a:cs typeface="Arial" pitchFamily="34" charset="0"/>
            </a:endParaRPr>
          </a:p>
        </p:txBody>
      </p:sp>
      <p:sp>
        <p:nvSpPr>
          <p:cNvPr id="67588" name="Text Box 3"/>
          <p:cNvSpPr txBox="1">
            <a:spLocks noChangeArrowheads="1"/>
          </p:cNvSpPr>
          <p:nvPr/>
        </p:nvSpPr>
        <p:spPr bwMode="auto">
          <a:xfrm>
            <a:off x="185738" y="900114"/>
            <a:ext cx="8829473" cy="5024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57200" indent="-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1pPr>
            <a:lvl2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2pPr>
            <a:lvl3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3pPr>
            <a:lvl4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4pPr>
            <a:lvl5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9pPr>
          </a:lstStyle>
          <a:p>
            <a:pPr marL="274638" indent="-274638" algn="just" eaLnBrk="1" hangingPunct="1">
              <a:spcBef>
                <a:spcPts val="700"/>
              </a:spcBef>
              <a:buClr>
                <a:srgbClr val="0070C0"/>
              </a:buClr>
              <a:buFont typeface="Arial" pitchFamily="34" charset="0"/>
              <a:buChar cha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ru-RU" sz="2000" b="0" dirty="0" smtClean="0">
                <a:solidFill>
                  <a:srgbClr val="000066"/>
                </a:solidFill>
                <a:cs typeface="Arial" pitchFamily="34" charset="0"/>
              </a:rPr>
              <a:t>Работы по проблеме задержек и отказа от перевозок РМ в МАГАТЭ с 2004 г (1-е консультативное совещание (</a:t>
            </a:r>
            <a:r>
              <a:rPr lang="en-US" sz="2000" b="0" dirty="0" smtClean="0">
                <a:solidFill>
                  <a:srgbClr val="000066"/>
                </a:solidFill>
                <a:cs typeface="Arial" pitchFamily="34" charset="0"/>
              </a:rPr>
              <a:t>CM) </a:t>
            </a:r>
            <a:r>
              <a:rPr lang="ru-RU" sz="2000" b="0" dirty="0" smtClean="0">
                <a:solidFill>
                  <a:srgbClr val="000066"/>
                </a:solidFill>
                <a:cs typeface="Arial" pitchFamily="34" charset="0"/>
              </a:rPr>
              <a:t>- июль 2004)</a:t>
            </a:r>
          </a:p>
          <a:p>
            <a:pPr marL="274638" indent="-274638" algn="just" eaLnBrk="1" hangingPunct="1">
              <a:spcBef>
                <a:spcPts val="300"/>
              </a:spcBef>
              <a:buClr>
                <a:srgbClr val="0070C0"/>
              </a:buClr>
              <a:buFont typeface="Arial" pitchFamily="34" charset="0"/>
              <a:buChar cha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ru-RU" sz="2000" b="0" dirty="0" smtClean="0">
                <a:solidFill>
                  <a:srgbClr val="000066"/>
                </a:solidFill>
                <a:cs typeface="Arial" pitchFamily="34" charset="0"/>
              </a:rPr>
              <a:t>Образованы международный управляющий комитет (</a:t>
            </a:r>
            <a:r>
              <a:rPr lang="en-US" sz="2000" b="0" dirty="0" smtClean="0">
                <a:solidFill>
                  <a:srgbClr val="000066"/>
                </a:solidFill>
                <a:cs typeface="Arial" pitchFamily="34" charset="0"/>
              </a:rPr>
              <a:t>ISC)</a:t>
            </a:r>
            <a:r>
              <a:rPr lang="ru-RU" sz="2000" b="0" dirty="0" smtClean="0">
                <a:solidFill>
                  <a:srgbClr val="000066"/>
                </a:solidFill>
                <a:cs typeface="Arial" pitchFamily="34" charset="0"/>
              </a:rPr>
              <a:t>, определены национальные координаторы и пункты связи (</a:t>
            </a:r>
            <a:r>
              <a:rPr lang="en-US" sz="2000" b="0" dirty="0" smtClean="0">
                <a:solidFill>
                  <a:srgbClr val="000066"/>
                </a:solidFill>
                <a:cs typeface="Arial" pitchFamily="34" charset="0"/>
              </a:rPr>
              <a:t>focal points) </a:t>
            </a:r>
            <a:r>
              <a:rPr lang="ru-RU" sz="2000" b="0" dirty="0" smtClean="0">
                <a:solidFill>
                  <a:srgbClr val="000066"/>
                </a:solidFill>
                <a:cs typeface="Arial" pitchFamily="34" charset="0"/>
              </a:rPr>
              <a:t>в странах, проект Руководства (</a:t>
            </a:r>
            <a:r>
              <a:rPr lang="en-US" sz="2000" b="0" dirty="0" smtClean="0">
                <a:solidFill>
                  <a:srgbClr val="000066"/>
                </a:solidFill>
                <a:cs typeface="Arial" pitchFamily="34" charset="0"/>
              </a:rPr>
              <a:t>Handbook</a:t>
            </a:r>
            <a:r>
              <a:rPr lang="ru-RU" sz="2000" b="0" dirty="0" smtClean="0">
                <a:solidFill>
                  <a:srgbClr val="000066"/>
                </a:solidFill>
                <a:cs typeface="Arial" pitchFamily="34" charset="0"/>
              </a:rPr>
              <a:t>) по разрешению случаев</a:t>
            </a:r>
          </a:p>
          <a:p>
            <a:pPr marL="274638" indent="-274638" algn="just" eaLnBrk="1" hangingPunct="1">
              <a:spcBef>
                <a:spcPts val="300"/>
              </a:spcBef>
              <a:buClr>
                <a:srgbClr val="0070C0"/>
              </a:buClr>
              <a:buFont typeface="Arial" pitchFamily="34" charset="0"/>
              <a:buChar cha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ru-RU" sz="2000" b="0" dirty="0" smtClean="0">
                <a:solidFill>
                  <a:srgbClr val="000066"/>
                </a:solidFill>
                <a:cs typeface="Arial" pitchFamily="34" charset="0"/>
              </a:rPr>
              <a:t>В 2022 году в соответствии с рядом Резолюций Генеральной конференции создана РГ группа МАГАТЭ по отказам от перевозок (</a:t>
            </a:r>
            <a:r>
              <a:rPr lang="en-US" sz="2000" b="0" dirty="0" err="1" smtClean="0">
                <a:solidFill>
                  <a:srgbClr val="000066"/>
                </a:solidFill>
                <a:cs typeface="Arial" pitchFamily="34" charset="0"/>
              </a:rPr>
              <a:t>DoS</a:t>
            </a:r>
            <a:r>
              <a:rPr lang="en-US" sz="2000" b="0" dirty="0" smtClean="0">
                <a:solidFill>
                  <a:srgbClr val="000066"/>
                </a:solidFill>
                <a:cs typeface="Arial" pitchFamily="34" charset="0"/>
              </a:rPr>
              <a:t> WG) </a:t>
            </a:r>
            <a:r>
              <a:rPr lang="ru-RU" sz="2000" b="0" dirty="0" smtClean="0">
                <a:solidFill>
                  <a:srgbClr val="000066"/>
                </a:solidFill>
                <a:cs typeface="Arial" pitchFamily="34" charset="0"/>
              </a:rPr>
              <a:t>на 4-х летний период (2023-2026 </a:t>
            </a:r>
            <a:r>
              <a:rPr lang="ru-RU" sz="2000" b="0" dirty="0" err="1" smtClean="0">
                <a:solidFill>
                  <a:srgbClr val="000066"/>
                </a:solidFill>
                <a:cs typeface="Arial" pitchFamily="34" charset="0"/>
              </a:rPr>
              <a:t>г.г</a:t>
            </a:r>
            <a:r>
              <a:rPr lang="ru-RU" sz="2000" b="0" dirty="0" smtClean="0">
                <a:solidFill>
                  <a:srgbClr val="000066"/>
                </a:solidFill>
                <a:cs typeface="Arial" pitchFamily="34" charset="0"/>
              </a:rPr>
              <a:t>.)</a:t>
            </a:r>
          </a:p>
          <a:p>
            <a:pPr marL="274638" indent="-274638" algn="just" eaLnBrk="1" hangingPunct="1">
              <a:spcBef>
                <a:spcPts val="300"/>
              </a:spcBef>
              <a:buClr>
                <a:srgbClr val="0070C0"/>
              </a:buClr>
              <a:buFont typeface="Arial" pitchFamily="34" charset="0"/>
              <a:buChar cha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ru-RU" sz="2000" b="0" dirty="0" smtClean="0">
                <a:solidFill>
                  <a:srgbClr val="000066"/>
                </a:solidFill>
                <a:cs typeface="Arial" pitchFamily="34" charset="0"/>
              </a:rPr>
              <a:t>Цель РГ </a:t>
            </a:r>
            <a:r>
              <a:rPr lang="ru-RU" sz="2000" b="0" dirty="0">
                <a:solidFill>
                  <a:srgbClr val="000066"/>
                </a:solidFill>
                <a:cs typeface="Arial" pitchFamily="34" charset="0"/>
              </a:rPr>
              <a:t>рассмотрение вариантов устранения отказов и задержек в отправке </a:t>
            </a:r>
            <a:r>
              <a:rPr lang="ru-RU" sz="2000" b="0" dirty="0" smtClean="0">
                <a:solidFill>
                  <a:srgbClr val="000066"/>
                </a:solidFill>
                <a:cs typeface="Arial" pitchFamily="34" charset="0"/>
              </a:rPr>
              <a:t>РМ, </a:t>
            </a:r>
            <a:r>
              <a:rPr lang="ru-RU" sz="2000" b="0" dirty="0">
                <a:solidFill>
                  <a:srgbClr val="000066"/>
                </a:solidFill>
                <a:cs typeface="Arial" pitchFamily="34" charset="0"/>
              </a:rPr>
              <a:t>включая </a:t>
            </a:r>
            <a:r>
              <a:rPr lang="ru-RU" sz="2000" b="0" dirty="0" smtClean="0">
                <a:solidFill>
                  <a:srgbClr val="000066"/>
                </a:solidFill>
                <a:cs typeface="Arial" pitchFamily="34" charset="0"/>
              </a:rPr>
              <a:t>разработку Кодекса </a:t>
            </a:r>
            <a:r>
              <a:rPr lang="ru-RU" sz="2000" b="0" dirty="0">
                <a:solidFill>
                  <a:srgbClr val="000066"/>
                </a:solidFill>
                <a:cs typeface="Arial" pitchFamily="34" charset="0"/>
              </a:rPr>
              <a:t>поведения по </a:t>
            </a:r>
            <a:r>
              <a:rPr lang="ru-RU" sz="2000" b="0" dirty="0" smtClean="0">
                <a:solidFill>
                  <a:srgbClr val="000066"/>
                </a:solidFill>
                <a:cs typeface="Arial" pitchFamily="34" charset="0"/>
              </a:rPr>
              <a:t>упрощению (</a:t>
            </a:r>
            <a:r>
              <a:rPr lang="en-US" sz="2000" b="0" dirty="0" smtClean="0">
                <a:solidFill>
                  <a:srgbClr val="000066"/>
                </a:solidFill>
                <a:cs typeface="Arial" pitchFamily="34" charset="0"/>
              </a:rPr>
              <a:t>facilitating)</a:t>
            </a:r>
            <a:r>
              <a:rPr lang="ru-RU" sz="2000" b="0" dirty="0" smtClean="0">
                <a:solidFill>
                  <a:srgbClr val="000066"/>
                </a:solidFill>
                <a:cs typeface="Arial" pitchFamily="34" charset="0"/>
              </a:rPr>
              <a:t> перевозок (проект представлен членам РГ)</a:t>
            </a:r>
            <a:r>
              <a:rPr lang="ru-RU" sz="2000" dirty="0" smtClean="0"/>
              <a:t>,</a:t>
            </a:r>
          </a:p>
          <a:p>
            <a:pPr marL="274638" indent="-274638" algn="just" eaLnBrk="1" hangingPunct="1">
              <a:spcBef>
                <a:spcPts val="300"/>
              </a:spcBef>
              <a:buClr>
                <a:srgbClr val="0070C0"/>
              </a:buClr>
              <a:buFont typeface="Arial" pitchFamily="34" charset="0"/>
              <a:buChar cha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ru-RU" sz="2000" b="0" dirty="0" smtClean="0">
                <a:solidFill>
                  <a:srgbClr val="000066"/>
                </a:solidFill>
                <a:cs typeface="Arial" pitchFamily="34" charset="0"/>
              </a:rPr>
              <a:t>Первое заседание – 23-27.01.2023</a:t>
            </a:r>
            <a:r>
              <a:rPr lang="en-US" sz="2000" b="0" dirty="0" smtClean="0">
                <a:solidFill>
                  <a:srgbClr val="000066"/>
                </a:solidFill>
                <a:cs typeface="Arial" pitchFamily="34" charset="0"/>
              </a:rPr>
              <a:t>.</a:t>
            </a:r>
            <a:r>
              <a:rPr lang="ru-RU" sz="2000" b="0" dirty="0" smtClean="0">
                <a:solidFill>
                  <a:srgbClr val="000066"/>
                </a:solidFill>
                <a:cs typeface="Arial" pitchFamily="34" charset="0"/>
              </a:rPr>
              <a:t> Рассмотрены основные </a:t>
            </a:r>
            <a:r>
              <a:rPr lang="ru-RU" sz="2000" b="0" dirty="0">
                <a:solidFill>
                  <a:srgbClr val="000066"/>
                </a:solidFill>
                <a:cs typeface="Arial" pitchFamily="34" charset="0"/>
              </a:rPr>
              <a:t>результаты работ МАГАТЭ в этой области, задачи подлежащие проработке в рамках РГ, а также организационные </a:t>
            </a:r>
            <a:r>
              <a:rPr lang="ru-RU" sz="2000" b="0" dirty="0" smtClean="0">
                <a:solidFill>
                  <a:srgbClr val="000066"/>
                </a:solidFill>
                <a:cs typeface="Arial" pitchFamily="34" charset="0"/>
              </a:rPr>
              <a:t>вопросы, образованы </a:t>
            </a:r>
            <a:r>
              <a:rPr lang="en-US" sz="2000" b="0" dirty="0" smtClean="0">
                <a:solidFill>
                  <a:srgbClr val="000066"/>
                </a:solidFill>
                <a:cs typeface="Arial" pitchFamily="34" charset="0"/>
              </a:rPr>
              <a:t>3 </a:t>
            </a:r>
            <a:r>
              <a:rPr lang="ru-RU" sz="2000" b="0" dirty="0" smtClean="0">
                <a:solidFill>
                  <a:srgbClr val="000066"/>
                </a:solidFill>
                <a:cs typeface="Arial" pitchFamily="34" charset="0"/>
              </a:rPr>
              <a:t>подгруппы</a:t>
            </a:r>
            <a:r>
              <a:rPr lang="ru-RU" sz="2000" dirty="0" smtClean="0"/>
              <a:t> </a:t>
            </a:r>
            <a:r>
              <a:rPr lang="ru-RU" sz="2000" dirty="0"/>
              <a:t>РГ. </a:t>
            </a:r>
            <a:endParaRPr lang="ru-RU" sz="2000" b="0" dirty="0" smtClean="0">
              <a:solidFill>
                <a:srgbClr val="000066"/>
              </a:solidFill>
              <a:cs typeface="Arial" pitchFamily="34" charset="0"/>
            </a:endParaRPr>
          </a:p>
        </p:txBody>
      </p:sp>
    </p:spTree>
    <p:extLst>
      <p:ext uri="{BB962C8B-B14F-4D97-AF65-F5344CB8AC3E}">
        <p14:creationId xmlns:p14="http://schemas.microsoft.com/office/powerpoint/2010/main" val="12463998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fld id="{725B10FE-0788-42CF-BDB3-65A646D05BDE}" type="datetime1">
              <a:rPr lang="ru-RU" sz="1200" b="0">
                <a:solidFill>
                  <a:srgbClr val="000000"/>
                </a:solidFill>
                <a:latin typeface="Garamond" pitchFamily="18" charset="0"/>
              </a:rPr>
              <a:pPr eaLnBrk="1" hangingPunct="1">
                <a:buClrTx/>
                <a:buFontTx/>
                <a:buNone/>
              </a:pPr>
              <a:t>19.04.2023</a:t>
            </a:fld>
            <a:endParaRPr lang="ru-RU" sz="1200" b="0">
              <a:solidFill>
                <a:srgbClr val="000000"/>
              </a:solidFill>
              <a:latin typeface="Garamond" pitchFamily="18" charset="0"/>
            </a:endParaRPr>
          </a:p>
        </p:txBody>
      </p:sp>
      <p:sp>
        <p:nvSpPr>
          <p:cNvPr id="63491" name="Text Box 2"/>
          <p:cNvSpPr txBox="1">
            <a:spLocks noChangeArrowheads="1"/>
          </p:cNvSpPr>
          <p:nvPr/>
        </p:nvSpPr>
        <p:spPr bwMode="auto">
          <a:xfrm>
            <a:off x="0" y="222684"/>
            <a:ext cx="7366715"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buClrTx/>
              <a:buFontTx/>
              <a:buNone/>
            </a:pPr>
            <a:r>
              <a:rPr lang="ru-RU" sz="2400" dirty="0" smtClean="0">
                <a:solidFill>
                  <a:srgbClr val="C00000"/>
                </a:solidFill>
                <a:cs typeface="Arial" pitchFamily="34" charset="0"/>
              </a:rPr>
              <a:t>ОТКАЗЫ И ЗАДЕРЖКИ ПЕРЕВОЗОК РМ </a:t>
            </a:r>
            <a:r>
              <a:rPr lang="ru-RU" sz="2000" i="1" dirty="0" smtClean="0">
                <a:solidFill>
                  <a:srgbClr val="C00000"/>
                </a:solidFill>
                <a:cs typeface="Arial" pitchFamily="34" charset="0"/>
              </a:rPr>
              <a:t>(</a:t>
            </a:r>
            <a:r>
              <a:rPr lang="ru-RU" sz="2000" i="1" dirty="0" err="1" smtClean="0">
                <a:solidFill>
                  <a:srgbClr val="C00000"/>
                </a:solidFill>
                <a:cs typeface="Arial" pitchFamily="34" charset="0"/>
              </a:rPr>
              <a:t>оконч</a:t>
            </a:r>
            <a:r>
              <a:rPr lang="ru-RU" sz="2000" i="1" dirty="0" smtClean="0">
                <a:solidFill>
                  <a:srgbClr val="C00000"/>
                </a:solidFill>
                <a:cs typeface="Arial" pitchFamily="34" charset="0"/>
              </a:rPr>
              <a:t>.)</a:t>
            </a:r>
            <a:endParaRPr lang="ru-RU" sz="2400" dirty="0">
              <a:solidFill>
                <a:srgbClr val="C00000"/>
              </a:solidFill>
              <a:cs typeface="Arial" pitchFamily="34" charset="0"/>
            </a:endParaRPr>
          </a:p>
        </p:txBody>
      </p:sp>
      <p:sp>
        <p:nvSpPr>
          <p:cNvPr id="67588" name="Text Box 3"/>
          <p:cNvSpPr txBox="1">
            <a:spLocks noChangeArrowheads="1"/>
          </p:cNvSpPr>
          <p:nvPr/>
        </p:nvSpPr>
        <p:spPr bwMode="auto">
          <a:xfrm>
            <a:off x="185738" y="900114"/>
            <a:ext cx="8829473" cy="5456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57200" indent="-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1pPr>
            <a:lvl2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2pPr>
            <a:lvl3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3pPr>
            <a:lvl4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4pPr>
            <a:lvl5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9pPr>
          </a:lstStyle>
          <a:p>
            <a:pPr marL="0" indent="0" eaLnBrk="1" hangingPunct="1">
              <a:spcBef>
                <a:spcPts val="600"/>
              </a:spcBef>
              <a:buClr>
                <a:srgbClr val="0070C0"/>
              </a:buCl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ru-RU" sz="2000" b="0" dirty="0" smtClean="0">
                <a:solidFill>
                  <a:srgbClr val="000066"/>
                </a:solidFill>
                <a:cs typeface="Arial" pitchFamily="34" charset="0"/>
              </a:rPr>
              <a:t>Отказ от перевозок обосновывается обычно следующим:</a:t>
            </a:r>
          </a:p>
          <a:p>
            <a:pPr marL="0" indent="0" eaLnBrk="1" hangingPunct="1">
              <a:spcBef>
                <a:spcPts val="600"/>
              </a:spcBef>
              <a:buClr>
                <a:srgbClr val="0070C0"/>
              </a:buCl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en-US" sz="2000" b="0" dirty="0" smtClean="0">
                <a:solidFill>
                  <a:srgbClr val="000066"/>
                </a:solidFill>
                <a:cs typeface="Arial" pitchFamily="34" charset="0"/>
              </a:rPr>
              <a:t>• </a:t>
            </a:r>
            <a:r>
              <a:rPr lang="ru-RU" sz="2000" b="0" dirty="0" smtClean="0">
                <a:solidFill>
                  <a:srgbClr val="000066"/>
                </a:solidFill>
                <a:cs typeface="Arial" pitchFamily="34" charset="0"/>
              </a:rPr>
              <a:t>Политика перевозчика не включает перевозку РМ</a:t>
            </a:r>
          </a:p>
          <a:p>
            <a:pPr marL="0" indent="0" eaLnBrk="1" hangingPunct="1">
              <a:spcBef>
                <a:spcPts val="600"/>
              </a:spcBef>
              <a:buClr>
                <a:srgbClr val="0070C0"/>
              </a:buCl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en-US" sz="2000" b="0" dirty="0" smtClean="0">
                <a:solidFill>
                  <a:srgbClr val="000066"/>
                </a:solidFill>
                <a:cs typeface="Arial" pitchFamily="34" charset="0"/>
              </a:rPr>
              <a:t>• </a:t>
            </a:r>
            <a:r>
              <a:rPr lang="ru-RU" sz="2000" b="0" dirty="0" smtClean="0">
                <a:solidFill>
                  <a:srgbClr val="000066"/>
                </a:solidFill>
                <a:cs typeface="Arial" pitchFamily="34" charset="0"/>
              </a:rPr>
              <a:t>Капитан отказывается загружать груз РМ</a:t>
            </a:r>
          </a:p>
          <a:p>
            <a:pPr marL="0" indent="0" eaLnBrk="1" hangingPunct="1">
              <a:spcBef>
                <a:spcPts val="600"/>
              </a:spcBef>
              <a:buClr>
                <a:srgbClr val="0070C0"/>
              </a:buCl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en-US" sz="2000" b="0" dirty="0" smtClean="0">
                <a:solidFill>
                  <a:srgbClr val="000066"/>
                </a:solidFill>
                <a:cs typeface="Arial" pitchFamily="34" charset="0"/>
              </a:rPr>
              <a:t>• </a:t>
            </a:r>
            <a:r>
              <a:rPr lang="ru-RU" sz="2000" b="0" dirty="0" smtClean="0">
                <a:solidFill>
                  <a:srgbClr val="000066"/>
                </a:solidFill>
                <a:cs typeface="Arial" pitchFamily="34" charset="0"/>
              </a:rPr>
              <a:t>Порт отказывает в доступе к оборудованию</a:t>
            </a:r>
          </a:p>
          <a:p>
            <a:pPr marL="0" indent="0" eaLnBrk="1" hangingPunct="1">
              <a:spcBef>
                <a:spcPts val="600"/>
              </a:spcBef>
              <a:buClr>
                <a:srgbClr val="0070C0"/>
              </a:buCl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en-US" sz="2000" b="0" dirty="0" smtClean="0">
                <a:solidFill>
                  <a:srgbClr val="000066"/>
                </a:solidFill>
                <a:cs typeface="Arial" pitchFamily="34" charset="0"/>
              </a:rPr>
              <a:t>• </a:t>
            </a:r>
            <a:r>
              <a:rPr lang="ru-RU" sz="2000" b="0" dirty="0" smtClean="0">
                <a:solidFill>
                  <a:srgbClr val="000066"/>
                </a:solidFill>
                <a:cs typeface="Arial" pitchFamily="34" charset="0"/>
              </a:rPr>
              <a:t>Муниципальные власти отказывают в разрешении на транзит</a:t>
            </a:r>
            <a:r>
              <a:rPr lang="en-US" sz="2000" b="0" dirty="0">
                <a:solidFill>
                  <a:srgbClr val="000066"/>
                </a:solidFill>
                <a:cs typeface="Arial" pitchFamily="34" charset="0"/>
              </a:rPr>
              <a:t/>
            </a:r>
            <a:br>
              <a:rPr lang="en-US" sz="2000" b="0" dirty="0">
                <a:solidFill>
                  <a:srgbClr val="000066"/>
                </a:solidFill>
                <a:cs typeface="Arial" pitchFamily="34" charset="0"/>
              </a:rPr>
            </a:br>
            <a:endParaRPr lang="ru-RU" sz="2000" b="0" dirty="0">
              <a:solidFill>
                <a:srgbClr val="000066"/>
              </a:solidFill>
              <a:cs typeface="Arial" pitchFamily="34" charset="0"/>
            </a:endParaRPr>
          </a:p>
          <a:p>
            <a:pPr marL="0" indent="0" eaLnBrk="1" hangingPunct="1">
              <a:spcBef>
                <a:spcPts val="600"/>
              </a:spcBef>
              <a:buClr>
                <a:srgbClr val="0070C0"/>
              </a:buCl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ru-RU" sz="2000" b="0" dirty="0" smtClean="0">
                <a:solidFill>
                  <a:srgbClr val="000066"/>
                </a:solidFill>
                <a:cs typeface="Arial" pitchFamily="34" charset="0"/>
              </a:rPr>
              <a:t>Основные причины отказов:</a:t>
            </a:r>
          </a:p>
          <a:p>
            <a:pPr marL="0" indent="0" eaLnBrk="1" hangingPunct="1">
              <a:spcBef>
                <a:spcPts val="600"/>
              </a:spcBef>
              <a:buClr>
                <a:srgbClr val="0070C0"/>
              </a:buCl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en-US" sz="2000" b="0" dirty="0" smtClean="0">
                <a:solidFill>
                  <a:srgbClr val="000066"/>
                </a:solidFill>
                <a:cs typeface="Arial" pitchFamily="34" charset="0"/>
              </a:rPr>
              <a:t>• </a:t>
            </a:r>
            <a:r>
              <a:rPr lang="ru-RU" sz="2000" b="0" dirty="0" smtClean="0">
                <a:solidFill>
                  <a:srgbClr val="000066"/>
                </a:solidFill>
                <a:cs typeface="Arial" pitchFamily="34" charset="0"/>
              </a:rPr>
              <a:t>Отсутствие обучения</a:t>
            </a:r>
          </a:p>
          <a:p>
            <a:pPr marL="0" indent="0" eaLnBrk="1" hangingPunct="1">
              <a:spcBef>
                <a:spcPts val="600"/>
              </a:spcBef>
              <a:buClr>
                <a:srgbClr val="0070C0"/>
              </a:buCl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en-US" sz="2000" b="0" dirty="0" smtClean="0">
                <a:solidFill>
                  <a:srgbClr val="000066"/>
                </a:solidFill>
                <a:cs typeface="Arial" pitchFamily="34" charset="0"/>
              </a:rPr>
              <a:t>• </a:t>
            </a:r>
            <a:r>
              <a:rPr lang="ru-RU" sz="2000" b="0" dirty="0" smtClean="0">
                <a:solidFill>
                  <a:srgbClr val="000066"/>
                </a:solidFill>
                <a:cs typeface="Arial" pitchFamily="34" charset="0"/>
              </a:rPr>
              <a:t>Отсутствие гармонизации между правилами</a:t>
            </a:r>
          </a:p>
          <a:p>
            <a:pPr marL="0" indent="0" eaLnBrk="1" hangingPunct="1">
              <a:spcBef>
                <a:spcPts val="600"/>
              </a:spcBef>
              <a:buClr>
                <a:srgbClr val="0070C0"/>
              </a:buCl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en-US" sz="2000" b="0" dirty="0" smtClean="0">
                <a:solidFill>
                  <a:srgbClr val="000066"/>
                </a:solidFill>
                <a:cs typeface="Arial" pitchFamily="34" charset="0"/>
              </a:rPr>
              <a:t>• </a:t>
            </a:r>
            <a:r>
              <a:rPr lang="ru-RU" sz="2000" b="0" dirty="0" smtClean="0">
                <a:solidFill>
                  <a:srgbClr val="000066"/>
                </a:solidFill>
                <a:cs typeface="Arial" pitchFamily="34" charset="0"/>
              </a:rPr>
              <a:t>Отсутствие коммуникаций</a:t>
            </a:r>
            <a:r>
              <a:rPr lang="en-US" sz="2000" b="0" dirty="0" smtClean="0">
                <a:solidFill>
                  <a:srgbClr val="000066"/>
                </a:solidFill>
                <a:cs typeface="Arial" pitchFamily="34" charset="0"/>
              </a:rPr>
              <a:t>.</a:t>
            </a:r>
            <a:r>
              <a:rPr lang="en-US" sz="2000" b="0" dirty="0">
                <a:solidFill>
                  <a:srgbClr val="000066"/>
                </a:solidFill>
                <a:cs typeface="Arial" pitchFamily="34" charset="0"/>
              </a:rPr>
              <a:t/>
            </a:r>
            <a:br>
              <a:rPr lang="en-US" sz="2000" b="0" dirty="0">
                <a:solidFill>
                  <a:srgbClr val="000066"/>
                </a:solidFill>
                <a:cs typeface="Arial" pitchFamily="34" charset="0"/>
              </a:rPr>
            </a:br>
            <a:r>
              <a:rPr lang="en-US" sz="2000" dirty="0"/>
              <a:t>Lack of understanding of uses of RAM.</a:t>
            </a:r>
            <a:endParaRPr lang="ru-RU" sz="2000" b="0" dirty="0" smtClean="0">
              <a:solidFill>
                <a:srgbClr val="FF0000"/>
              </a:solidFill>
              <a:cs typeface="Arial" pitchFamily="34" charset="0"/>
            </a:endParaRPr>
          </a:p>
          <a:p>
            <a:pPr marL="0" indent="0" algn="ctr" eaLnBrk="1" hangingPunct="1">
              <a:spcBef>
                <a:spcPts val="300"/>
              </a:spcBef>
              <a:buClr>
                <a:srgbClr val="0070C0"/>
              </a:buCl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ru-RU" sz="2000" b="0" dirty="0" smtClean="0">
                <a:solidFill>
                  <a:srgbClr val="FF0000"/>
                </a:solidFill>
                <a:cs typeface="Arial" pitchFamily="34" charset="0"/>
              </a:rPr>
              <a:t>Проблема не слишком актуальна для РФ (СНГ) в настоящее время, </a:t>
            </a:r>
          </a:p>
          <a:p>
            <a:pPr marL="0" indent="0" algn="ctr" eaLnBrk="1" hangingPunct="1">
              <a:spcBef>
                <a:spcPts val="300"/>
              </a:spcBef>
              <a:buClr>
                <a:srgbClr val="0070C0"/>
              </a:buClr>
              <a:tabLst>
                <a:tab pos="274638"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ru-RU" sz="2000" b="0" dirty="0" smtClean="0">
                <a:solidFill>
                  <a:srgbClr val="FF0000"/>
                </a:solidFill>
                <a:cs typeface="Arial" pitchFamily="34" charset="0"/>
              </a:rPr>
              <a:t>но может возрасти с неизбежным ростом количества перевозок РМ </a:t>
            </a:r>
            <a:r>
              <a:rPr lang="ru-RU" sz="2000" dirty="0"/>
              <a:t>работы РГ. </a:t>
            </a:r>
            <a:endParaRPr lang="ru-RU" sz="2000" b="0" dirty="0" smtClean="0">
              <a:solidFill>
                <a:srgbClr val="000066"/>
              </a:solidFill>
              <a:cs typeface="Arial" pitchFamily="34" charset="0"/>
            </a:endParaRPr>
          </a:p>
        </p:txBody>
      </p:sp>
    </p:spTree>
    <p:extLst>
      <p:ext uri="{BB962C8B-B14F-4D97-AF65-F5344CB8AC3E}">
        <p14:creationId xmlns:p14="http://schemas.microsoft.com/office/powerpoint/2010/main" val="9493429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fld id="{725B10FE-0788-42CF-BDB3-65A646D05BDE}" type="datetime1">
              <a:rPr lang="ru-RU" sz="1200" b="0">
                <a:solidFill>
                  <a:srgbClr val="000000"/>
                </a:solidFill>
                <a:latin typeface="Garamond" pitchFamily="18" charset="0"/>
              </a:rPr>
              <a:pPr eaLnBrk="1" hangingPunct="1">
                <a:buClrTx/>
                <a:buFontTx/>
                <a:buNone/>
              </a:pPr>
              <a:t>19.04.2023</a:t>
            </a:fld>
            <a:endParaRPr lang="ru-RU" sz="1200" b="0">
              <a:solidFill>
                <a:srgbClr val="000000"/>
              </a:solidFill>
              <a:latin typeface="Garamond" pitchFamily="18" charset="0"/>
            </a:endParaRPr>
          </a:p>
        </p:txBody>
      </p:sp>
      <p:sp>
        <p:nvSpPr>
          <p:cNvPr id="63491" name="Text Box 2"/>
          <p:cNvSpPr txBox="1">
            <a:spLocks noChangeArrowheads="1"/>
          </p:cNvSpPr>
          <p:nvPr/>
        </p:nvSpPr>
        <p:spPr bwMode="auto">
          <a:xfrm>
            <a:off x="457199" y="222684"/>
            <a:ext cx="6554565" cy="7947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buClrTx/>
              <a:buFontTx/>
              <a:buNone/>
            </a:pPr>
            <a:r>
              <a:rPr lang="ru-RU" sz="2400" dirty="0" smtClean="0">
                <a:solidFill>
                  <a:srgbClr val="C00000"/>
                </a:solidFill>
                <a:cs typeface="Arial" pitchFamily="34" charset="0"/>
              </a:rPr>
              <a:t>ЦЕЛИ СОГЛАШЕНИЯ СНГ О ТРАНСГРАНИЧНЫХ ПЕРЕВОЗКАХ РМ</a:t>
            </a:r>
            <a:endParaRPr lang="ru-RU" sz="2400" dirty="0">
              <a:solidFill>
                <a:srgbClr val="C00000"/>
              </a:solidFill>
              <a:cs typeface="Arial" pitchFamily="34" charset="0"/>
            </a:endParaRPr>
          </a:p>
        </p:txBody>
      </p:sp>
      <p:sp>
        <p:nvSpPr>
          <p:cNvPr id="67588" name="Text Box 3"/>
          <p:cNvSpPr txBox="1">
            <a:spLocks noChangeArrowheads="1"/>
          </p:cNvSpPr>
          <p:nvPr/>
        </p:nvSpPr>
        <p:spPr bwMode="auto">
          <a:xfrm>
            <a:off x="185738" y="900114"/>
            <a:ext cx="8643937" cy="5460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57200" indent="-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1pPr>
            <a:lvl2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2pPr>
            <a:lvl3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3pPr>
            <a:lvl4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4pPr>
            <a:lvl5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9pPr>
          </a:lstStyle>
          <a:p>
            <a:endParaRPr lang="ru-RU" sz="2000" b="0" dirty="0">
              <a:solidFill>
                <a:srgbClr val="002060"/>
              </a:solidFill>
            </a:endParaRPr>
          </a:p>
          <a:p>
            <a:pPr algn="ctr"/>
            <a:r>
              <a:rPr lang="ru-RU" sz="2000" dirty="0" smtClean="0">
                <a:solidFill>
                  <a:srgbClr val="002060"/>
                </a:solidFill>
              </a:rPr>
              <a:t>Статья 2 </a:t>
            </a:r>
            <a:r>
              <a:rPr lang="ru-RU" sz="2000" dirty="0">
                <a:solidFill>
                  <a:srgbClr val="002060"/>
                </a:solidFill>
              </a:rPr>
              <a:t>: </a:t>
            </a:r>
          </a:p>
          <a:p>
            <a:pPr>
              <a:spcBef>
                <a:spcPts val="600"/>
              </a:spcBef>
            </a:pPr>
            <a:r>
              <a:rPr lang="ru-RU" sz="2000" b="0" dirty="0" smtClean="0">
                <a:solidFill>
                  <a:srgbClr val="002060"/>
                </a:solidFill>
              </a:rPr>
              <a:t>•	Содействие </a:t>
            </a:r>
            <a:r>
              <a:rPr lang="ru-RU" sz="2000" b="0" dirty="0">
                <a:solidFill>
                  <a:srgbClr val="002060"/>
                </a:solidFill>
              </a:rPr>
              <a:t>обеспечению безопасности трансграничных перевозок РМ (включая обеспечение физической защиты, мероприятия в случае аварии при перевозке) </a:t>
            </a:r>
          </a:p>
          <a:p>
            <a:pPr>
              <a:spcBef>
                <a:spcPts val="600"/>
              </a:spcBef>
            </a:pPr>
            <a:r>
              <a:rPr lang="ru-RU" sz="2000" b="0" dirty="0" smtClean="0">
                <a:solidFill>
                  <a:srgbClr val="002060"/>
                </a:solidFill>
              </a:rPr>
              <a:t>•	Исключение </a:t>
            </a:r>
            <a:r>
              <a:rPr lang="ru-RU" sz="2000" b="0" dirty="0">
                <a:solidFill>
                  <a:srgbClr val="002060"/>
                </a:solidFill>
              </a:rPr>
              <a:t>неоправданных задержек при трансграничных перевозках РМ </a:t>
            </a:r>
          </a:p>
          <a:p>
            <a:pPr>
              <a:spcBef>
                <a:spcPts val="600"/>
              </a:spcBef>
            </a:pPr>
            <a:r>
              <a:rPr lang="ru-RU" sz="2000" b="0" dirty="0" smtClean="0">
                <a:solidFill>
                  <a:srgbClr val="002060"/>
                </a:solidFill>
              </a:rPr>
              <a:t>•	Обеспечение </a:t>
            </a:r>
            <a:r>
              <a:rPr lang="ru-RU" sz="2000" b="0" dirty="0">
                <a:solidFill>
                  <a:srgbClr val="002060"/>
                </a:solidFill>
              </a:rPr>
              <a:t>контроля трансграничных перевозок РМ </a:t>
            </a:r>
          </a:p>
          <a:p>
            <a:pPr>
              <a:spcBef>
                <a:spcPts val="600"/>
              </a:spcBef>
            </a:pPr>
            <a:r>
              <a:rPr lang="ru-RU" sz="2000" b="0" dirty="0" smtClean="0">
                <a:solidFill>
                  <a:srgbClr val="002060"/>
                </a:solidFill>
              </a:rPr>
              <a:t>•	Координация </a:t>
            </a:r>
            <a:r>
              <a:rPr lang="ru-RU" sz="2000" b="0" dirty="0">
                <a:solidFill>
                  <a:srgbClr val="002060"/>
                </a:solidFill>
              </a:rPr>
              <a:t>совместных действий, направленных на стабильное функционирование процессов, связанных с трансграничными перевозками РМ </a:t>
            </a:r>
            <a:endParaRPr lang="ru-RU" sz="2000" b="0" dirty="0" smtClean="0">
              <a:solidFill>
                <a:srgbClr val="002060"/>
              </a:solidFill>
            </a:endParaRPr>
          </a:p>
          <a:p>
            <a:pPr algn="ctr">
              <a:spcBef>
                <a:spcPts val="600"/>
              </a:spcBef>
            </a:pPr>
            <a:r>
              <a:rPr lang="ru-RU" sz="2000" b="0" dirty="0" smtClean="0">
                <a:solidFill>
                  <a:srgbClr val="C00000"/>
                </a:solidFill>
              </a:rPr>
              <a:t>Соглашение </a:t>
            </a:r>
            <a:r>
              <a:rPr lang="ru-RU" sz="2000" b="0" dirty="0">
                <a:solidFill>
                  <a:srgbClr val="C00000"/>
                </a:solidFill>
              </a:rPr>
              <a:t>должно способствовать расширению использования радиационных технологий в государствах </a:t>
            </a:r>
            <a:r>
              <a:rPr lang="ru-RU" sz="2000" b="0" dirty="0" smtClean="0">
                <a:solidFill>
                  <a:srgbClr val="C00000"/>
                </a:solidFill>
              </a:rPr>
              <a:t>содружества, исключению/уменьшению/предотвращению случае</a:t>
            </a:r>
            <a:r>
              <a:rPr lang="ru-RU" sz="2000" b="0" dirty="0">
                <a:solidFill>
                  <a:srgbClr val="C00000"/>
                </a:solidFill>
              </a:rPr>
              <a:t>в</a:t>
            </a:r>
            <a:r>
              <a:rPr lang="ru-RU" sz="2000" b="0" dirty="0" smtClean="0">
                <a:solidFill>
                  <a:srgbClr val="C00000"/>
                </a:solidFill>
              </a:rPr>
              <a:t> отказа/задержек перевозок РМ   </a:t>
            </a:r>
            <a:endParaRPr lang="ru-RU" sz="2000" b="0" dirty="0">
              <a:solidFill>
                <a:srgbClr val="C00000"/>
              </a:solidFill>
            </a:endParaRPr>
          </a:p>
        </p:txBody>
      </p:sp>
    </p:spTree>
    <p:extLst>
      <p:ext uri="{BB962C8B-B14F-4D97-AF65-F5344CB8AC3E}">
        <p14:creationId xmlns:p14="http://schemas.microsoft.com/office/powerpoint/2010/main" val="4654042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fld id="{725B10FE-0788-42CF-BDB3-65A646D05BDE}" type="datetime1">
              <a:rPr lang="ru-RU" sz="1200" b="0">
                <a:solidFill>
                  <a:srgbClr val="000000"/>
                </a:solidFill>
                <a:latin typeface="Garamond" pitchFamily="18" charset="0"/>
              </a:rPr>
              <a:pPr eaLnBrk="1" hangingPunct="1">
                <a:buClrTx/>
                <a:buFontTx/>
                <a:buNone/>
              </a:pPr>
              <a:t>19.04.2023</a:t>
            </a:fld>
            <a:endParaRPr lang="ru-RU" sz="1200" b="0">
              <a:solidFill>
                <a:srgbClr val="000000"/>
              </a:solidFill>
              <a:latin typeface="Garamond" pitchFamily="18" charset="0"/>
            </a:endParaRPr>
          </a:p>
        </p:txBody>
      </p:sp>
      <p:sp>
        <p:nvSpPr>
          <p:cNvPr id="63491" name="Text Box 2"/>
          <p:cNvSpPr txBox="1">
            <a:spLocks noChangeArrowheads="1"/>
          </p:cNvSpPr>
          <p:nvPr/>
        </p:nvSpPr>
        <p:spPr bwMode="auto">
          <a:xfrm>
            <a:off x="376918" y="245344"/>
            <a:ext cx="6554565" cy="620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buClrTx/>
              <a:buFontTx/>
              <a:buNone/>
            </a:pPr>
            <a:r>
              <a:rPr lang="ru-RU" sz="2400" dirty="0" smtClean="0">
                <a:solidFill>
                  <a:srgbClr val="C00000"/>
                </a:solidFill>
                <a:cs typeface="Arial" pitchFamily="34" charset="0"/>
              </a:rPr>
              <a:t>ЗАДАЧИ И КЛЮЧЕВЫЕ ПОЛОЖЕНИЯ</a:t>
            </a:r>
            <a:endParaRPr lang="ru-RU" sz="2400" dirty="0">
              <a:solidFill>
                <a:srgbClr val="C00000"/>
              </a:solidFill>
              <a:cs typeface="Arial" pitchFamily="34" charset="0"/>
            </a:endParaRPr>
          </a:p>
        </p:txBody>
      </p:sp>
      <p:sp>
        <p:nvSpPr>
          <p:cNvPr id="67588" name="Text Box 3"/>
          <p:cNvSpPr txBox="1">
            <a:spLocks noChangeArrowheads="1"/>
          </p:cNvSpPr>
          <p:nvPr/>
        </p:nvSpPr>
        <p:spPr bwMode="auto">
          <a:xfrm>
            <a:off x="218941" y="900114"/>
            <a:ext cx="8782184" cy="5460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57200" indent="-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1pPr>
            <a:lvl2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2pPr>
            <a:lvl3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3pPr>
            <a:lvl4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4pPr>
            <a:lvl5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9pPr>
          </a:lstStyle>
          <a:p>
            <a:pPr marL="271463" indent="-271463">
              <a:buFont typeface="Arial" pitchFamily="34" charset="0"/>
              <a:buChar char="•"/>
              <a:tabLst>
                <a:tab pos="27146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ru-RU" sz="2000" b="0" dirty="0" smtClean="0">
                <a:solidFill>
                  <a:srgbClr val="002060"/>
                </a:solidFill>
              </a:rPr>
              <a:t>Создание </a:t>
            </a:r>
            <a:r>
              <a:rPr lang="ru-RU" sz="2000" b="0" dirty="0">
                <a:solidFill>
                  <a:srgbClr val="002060"/>
                </a:solidFill>
              </a:rPr>
              <a:t>и актуализация базы данных компетентных органов по перевозкам РМ </a:t>
            </a:r>
            <a:r>
              <a:rPr lang="ru-RU" sz="2000" b="0" dirty="0" smtClean="0">
                <a:solidFill>
                  <a:srgbClr val="002060"/>
                </a:solidFill>
              </a:rPr>
              <a:t>и </a:t>
            </a:r>
            <a:r>
              <a:rPr lang="ru-RU" sz="2000" b="0" dirty="0">
                <a:solidFill>
                  <a:srgbClr val="002060"/>
                </a:solidFill>
              </a:rPr>
              <a:t>общих условий (системы) их взаимодействия </a:t>
            </a:r>
            <a:r>
              <a:rPr lang="ru-RU" sz="2000" b="0" dirty="0" smtClean="0">
                <a:solidFill>
                  <a:srgbClr val="002060"/>
                </a:solidFill>
              </a:rPr>
              <a:t>(Ст.3) </a:t>
            </a:r>
            <a:endParaRPr lang="ru-RU" sz="2000" b="0" dirty="0">
              <a:solidFill>
                <a:srgbClr val="002060"/>
              </a:solidFill>
            </a:endParaRPr>
          </a:p>
          <a:p>
            <a:pPr marL="271463" indent="-271463">
              <a:spcBef>
                <a:spcPts val="300"/>
              </a:spcBef>
              <a:tabLst>
                <a:tab pos="27146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ru-RU" sz="2000" b="0" dirty="0" smtClean="0">
                <a:solidFill>
                  <a:srgbClr val="002060"/>
                </a:solidFill>
              </a:rPr>
              <a:t>•	Создание </a:t>
            </a:r>
            <a:r>
              <a:rPr lang="ru-RU" sz="2000" b="0" dirty="0">
                <a:solidFill>
                  <a:srgbClr val="002060"/>
                </a:solidFill>
              </a:rPr>
              <a:t>и актуализация системы (базы данных) разрешительных документов по обеспечению безопасности, необходимых для перевозок </a:t>
            </a:r>
            <a:r>
              <a:rPr lang="ru-RU" sz="2000" b="0" dirty="0" smtClean="0">
                <a:solidFill>
                  <a:srgbClr val="002060"/>
                </a:solidFill>
              </a:rPr>
              <a:t>РМ, сближения (гармонизация) перечня и процедур получения </a:t>
            </a:r>
            <a:r>
              <a:rPr lang="ru-RU" sz="2000" b="0" dirty="0">
                <a:solidFill>
                  <a:srgbClr val="002060"/>
                </a:solidFill>
              </a:rPr>
              <a:t>разрешительных документов (</a:t>
            </a:r>
            <a:r>
              <a:rPr lang="ru-RU" sz="2000" b="0" dirty="0" smtClean="0">
                <a:solidFill>
                  <a:srgbClr val="002060"/>
                </a:solidFill>
              </a:rPr>
              <a:t>Ст.  6, 7 </a:t>
            </a:r>
            <a:r>
              <a:rPr lang="ru-RU" sz="2000" b="0" dirty="0">
                <a:solidFill>
                  <a:srgbClr val="002060"/>
                </a:solidFill>
              </a:rPr>
              <a:t>и 8</a:t>
            </a:r>
            <a:r>
              <a:rPr lang="ru-RU" sz="2000" b="0" dirty="0" smtClean="0">
                <a:solidFill>
                  <a:srgbClr val="002060"/>
                </a:solidFill>
              </a:rPr>
              <a:t>)</a:t>
            </a:r>
          </a:p>
          <a:p>
            <a:pPr marL="269875" indent="-269875">
              <a:spcBef>
                <a:spcPts val="300"/>
              </a:spcBef>
              <a:buFont typeface="Arial" pitchFamily="34" charset="0"/>
              <a:buChar char="•"/>
              <a:tabLst>
                <a:tab pos="269875"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ru-RU" sz="2000" b="0" dirty="0">
                <a:solidFill>
                  <a:srgbClr val="002060"/>
                </a:solidFill>
              </a:rPr>
              <a:t>Установление условий отправки РМ из государства экспорта только при наличии у грузоотправителя и копий всех разрешительных документов, необходимых для трансграничной перевозки всеми участниками перевозки (грузоотправитель, грузополучатель, перевозчики по всему маршруту трансграничной перевозки) (Ст. 5) </a:t>
            </a:r>
          </a:p>
          <a:p>
            <a:pPr marL="271463" indent="-271463">
              <a:spcBef>
                <a:spcPts val="300"/>
              </a:spcBef>
              <a:tabLst>
                <a:tab pos="27146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ru-RU" sz="2000" b="0" dirty="0" smtClean="0">
                <a:solidFill>
                  <a:srgbClr val="002060"/>
                </a:solidFill>
              </a:rPr>
              <a:t>•	Установление </a:t>
            </a:r>
            <a:r>
              <a:rPr lang="ru-RU" sz="2000" b="0" dirty="0">
                <a:solidFill>
                  <a:srgbClr val="002060"/>
                </a:solidFill>
              </a:rPr>
              <a:t>условий приостановки </a:t>
            </a:r>
            <a:r>
              <a:rPr lang="ru-RU" sz="2000" b="0" dirty="0" smtClean="0">
                <a:solidFill>
                  <a:srgbClr val="002060"/>
                </a:solidFill>
              </a:rPr>
              <a:t>, </a:t>
            </a:r>
            <a:r>
              <a:rPr lang="ru-RU" sz="2000" b="0" dirty="0">
                <a:solidFill>
                  <a:srgbClr val="002060"/>
                </a:solidFill>
              </a:rPr>
              <a:t>прекращения трансграничной </a:t>
            </a:r>
            <a:r>
              <a:rPr lang="ru-RU" sz="2000" b="0" dirty="0" smtClean="0">
                <a:solidFill>
                  <a:srgbClr val="002060"/>
                </a:solidFill>
              </a:rPr>
              <a:t>и обязательств возврата  РМ (Ст. </a:t>
            </a:r>
            <a:r>
              <a:rPr lang="ru-RU" sz="2000" b="0" dirty="0">
                <a:solidFill>
                  <a:srgbClr val="002060"/>
                </a:solidFill>
              </a:rPr>
              <a:t>12) </a:t>
            </a:r>
          </a:p>
          <a:p>
            <a:pPr marL="271463" indent="-271463">
              <a:spcBef>
                <a:spcPts val="300"/>
              </a:spcBef>
            </a:pPr>
            <a:r>
              <a:rPr lang="ru-RU" sz="2000" b="0" dirty="0" smtClean="0">
                <a:solidFill>
                  <a:srgbClr val="002060"/>
                </a:solidFill>
              </a:rPr>
              <a:t>•	Установление </a:t>
            </a:r>
            <a:r>
              <a:rPr lang="ru-RU" sz="2000" b="0" dirty="0">
                <a:solidFill>
                  <a:srgbClr val="002060"/>
                </a:solidFill>
              </a:rPr>
              <a:t>условий по аварийному реагированию </a:t>
            </a:r>
            <a:r>
              <a:rPr lang="ru-RU" sz="2000" b="0" dirty="0" smtClean="0">
                <a:solidFill>
                  <a:srgbClr val="002060"/>
                </a:solidFill>
              </a:rPr>
              <a:t>в </a:t>
            </a:r>
            <a:r>
              <a:rPr lang="ru-RU" sz="2000" b="0" dirty="0">
                <a:solidFill>
                  <a:srgbClr val="002060"/>
                </a:solidFill>
              </a:rPr>
              <a:t>случае аварий при трансграничной </a:t>
            </a:r>
            <a:r>
              <a:rPr lang="ru-RU" sz="2000" b="0" dirty="0" smtClean="0">
                <a:solidFill>
                  <a:srgbClr val="002060"/>
                </a:solidFill>
              </a:rPr>
              <a:t>перевозки </a:t>
            </a:r>
            <a:r>
              <a:rPr lang="ru-RU" sz="2000" b="0" dirty="0">
                <a:solidFill>
                  <a:srgbClr val="002060"/>
                </a:solidFill>
              </a:rPr>
              <a:t>РМ (</a:t>
            </a:r>
            <a:r>
              <a:rPr lang="ru-RU" sz="2000" b="0" dirty="0" smtClean="0">
                <a:solidFill>
                  <a:srgbClr val="002060"/>
                </a:solidFill>
              </a:rPr>
              <a:t>Ст. </a:t>
            </a:r>
            <a:r>
              <a:rPr lang="ru-RU" sz="2000" b="0" dirty="0">
                <a:solidFill>
                  <a:srgbClr val="002060"/>
                </a:solidFill>
              </a:rPr>
              <a:t>13) </a:t>
            </a:r>
          </a:p>
          <a:p>
            <a:pPr marL="271463" indent="-271463">
              <a:spcBef>
                <a:spcPts val="300"/>
              </a:spcBef>
              <a:buFont typeface="Arial" pitchFamily="34" charset="0"/>
              <a:buChar char="•"/>
            </a:pPr>
            <a:r>
              <a:rPr lang="ru-RU" sz="2000" b="0" dirty="0" smtClean="0">
                <a:solidFill>
                  <a:srgbClr val="002060"/>
                </a:solidFill>
              </a:rPr>
              <a:t>Принятие </a:t>
            </a:r>
            <a:r>
              <a:rPr lang="ru-RU" sz="2000" b="0" dirty="0">
                <a:solidFill>
                  <a:srgbClr val="002060"/>
                </a:solidFill>
              </a:rPr>
              <a:t>единого перечня </a:t>
            </a:r>
            <a:r>
              <a:rPr lang="ru-RU" sz="2000" b="0" dirty="0" smtClean="0">
                <a:solidFill>
                  <a:srgbClr val="002060"/>
                </a:solidFill>
              </a:rPr>
              <a:t>регламентирующих нормативных документов перевозки </a:t>
            </a:r>
            <a:r>
              <a:rPr lang="ru-RU" sz="2000" b="0" dirty="0">
                <a:solidFill>
                  <a:srgbClr val="002060"/>
                </a:solidFill>
              </a:rPr>
              <a:t>РМ различными видами транспорта (</a:t>
            </a:r>
            <a:r>
              <a:rPr lang="ru-RU" sz="2000" b="0" dirty="0" smtClean="0">
                <a:solidFill>
                  <a:srgbClr val="002060"/>
                </a:solidFill>
              </a:rPr>
              <a:t>Ст. </a:t>
            </a:r>
            <a:r>
              <a:rPr lang="ru-RU" sz="2000" b="0" dirty="0">
                <a:solidFill>
                  <a:srgbClr val="002060"/>
                </a:solidFill>
              </a:rPr>
              <a:t>7) </a:t>
            </a:r>
          </a:p>
          <a:p>
            <a:pPr marL="271463" indent="-271463"/>
            <a:endParaRPr lang="ru-RU" sz="2000" b="0" dirty="0">
              <a:solidFill>
                <a:srgbClr val="002060"/>
              </a:solidFill>
            </a:endParaRPr>
          </a:p>
        </p:txBody>
      </p:sp>
    </p:spTree>
    <p:extLst>
      <p:ext uri="{BB962C8B-B14F-4D97-AF65-F5344CB8AC3E}">
        <p14:creationId xmlns:p14="http://schemas.microsoft.com/office/powerpoint/2010/main" val="26667880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755576" y="188641"/>
            <a:ext cx="6984776" cy="648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bg1"/>
                </a:solidFill>
                <a:latin typeface="Arial" pitchFamily="34" charset="0"/>
                <a:ea typeface="Microsoft YaHei"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bg1"/>
                </a:solidFill>
                <a:latin typeface="Arial" pitchFamily="34" charset="0"/>
                <a:ea typeface="Microsoft YaHei"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bg1"/>
                </a:solidFill>
                <a:latin typeface="Arial" pitchFamily="34" charset="0"/>
                <a:ea typeface="Microsoft YaHei"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bg1"/>
                </a:solidFill>
                <a:latin typeface="Arial" pitchFamily="34" charset="0"/>
                <a:ea typeface="Microsoft YaHei"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bg1"/>
                </a:solidFill>
                <a:latin typeface="Arial" pitchFamily="34" charset="0"/>
                <a:ea typeface="Microsoft YaHei" pitchFamily="34" charset="-122"/>
              </a:defRPr>
            </a:lvl9pPr>
          </a:lstStyle>
          <a:p>
            <a:pPr algn="ctr" eaLnBrk="1" hangingPunct="1">
              <a:lnSpc>
                <a:spcPct val="85000"/>
              </a:lnSpc>
              <a:buClrTx/>
              <a:buFontTx/>
              <a:buNone/>
            </a:pPr>
            <a:r>
              <a:rPr lang="ru-RU" sz="2400" dirty="0" smtClean="0">
                <a:solidFill>
                  <a:srgbClr val="FF0000"/>
                </a:solidFill>
                <a:cs typeface="Lucida Sans Unicode" pitchFamily="34" charset="0"/>
              </a:rPr>
              <a:t>ГРУЗЫ РМ И ПЕРЕВОЗИМЫЕ РМ</a:t>
            </a:r>
            <a:endParaRPr lang="ru-RU" sz="2400" dirty="0">
              <a:solidFill>
                <a:srgbClr val="FFFFFF"/>
              </a:solidFill>
              <a:cs typeface="Lucida Sans Unicode" pitchFamily="34" charset="0"/>
            </a:endParaRPr>
          </a:p>
        </p:txBody>
      </p:sp>
      <p:sp>
        <p:nvSpPr>
          <p:cNvPr id="2" name="Прямоугольник 1"/>
          <p:cNvSpPr/>
          <p:nvPr/>
        </p:nvSpPr>
        <p:spPr>
          <a:xfrm>
            <a:off x="100013" y="889894"/>
            <a:ext cx="9043987" cy="6370975"/>
          </a:xfrm>
          <a:prstGeom prst="rect">
            <a:avLst/>
          </a:prstGeom>
        </p:spPr>
        <p:txBody>
          <a:bodyPr wrap="square">
            <a:spAutoFit/>
          </a:bodyPr>
          <a:lstStyle/>
          <a:p>
            <a:pPr marL="342900" indent="-342900">
              <a:buFont typeface="Arial" pitchFamily="34" charset="0"/>
              <a:buChar char="•"/>
            </a:pPr>
            <a:r>
              <a:rPr lang="ru-RU" sz="2000" dirty="0">
                <a:solidFill>
                  <a:srgbClr val="2B166E"/>
                </a:solidFill>
                <a:latin typeface="Arial" pitchFamily="34" charset="0"/>
                <a:ea typeface="Microsoft YaHei" pitchFamily="34" charset="-122"/>
              </a:rPr>
              <a:t>Груз РМ  - класс 7 опасных грузов (ОГ) – согласно Правилам МАГАТЭ и международным правилам перевозки ОГ, включая РМ, различными видами транспорта, груз РМ это материалы, в которых концентрация активности радионуклидов и полная активность груза превышают допустимые значения (МЗА и МЗУА по НРБ-99(2009) или уровни изъятия по МАГАТЭ)</a:t>
            </a:r>
          </a:p>
          <a:p>
            <a:pPr marL="342900" indent="-342900">
              <a:spcBef>
                <a:spcPts val="600"/>
              </a:spcBef>
              <a:buFont typeface="Arial" pitchFamily="34" charset="0"/>
              <a:buChar char="•"/>
            </a:pPr>
            <a:r>
              <a:rPr lang="ru-RU" sz="2000" dirty="0">
                <a:solidFill>
                  <a:srgbClr val="2B166E"/>
                </a:solidFill>
                <a:latin typeface="Arial" pitchFamily="34" charset="0"/>
                <a:ea typeface="Microsoft YaHei" pitchFamily="34" charset="-122"/>
              </a:rPr>
              <a:t>Правила МАГАТЭ (и другие) не распространяются на РМ (но перевозки осуществляются) :</a:t>
            </a:r>
          </a:p>
          <a:p>
            <a:pPr marL="342900" indent="-342900">
              <a:spcBef>
                <a:spcPts val="600"/>
              </a:spcBef>
              <a:buFont typeface="Wingdings" pitchFamily="2" charset="2"/>
              <a:buChar char="ü"/>
            </a:pPr>
            <a:r>
              <a:rPr lang="ru-RU" sz="2000" dirty="0">
                <a:solidFill>
                  <a:srgbClr val="2B166E"/>
                </a:solidFill>
                <a:latin typeface="Arial" pitchFamily="34" charset="0"/>
                <a:ea typeface="Microsoft YaHei" pitchFamily="34" charset="-122"/>
              </a:rPr>
              <a:t>РМ, являющихся неотъемлемой частью перевозочного средства;</a:t>
            </a:r>
          </a:p>
          <a:p>
            <a:pPr marL="342900" indent="-342900">
              <a:spcBef>
                <a:spcPts val="300"/>
              </a:spcBef>
              <a:buFont typeface="Wingdings" pitchFamily="2" charset="2"/>
              <a:buChar char="ü"/>
            </a:pPr>
            <a:r>
              <a:rPr lang="ru-RU" sz="2000" dirty="0">
                <a:solidFill>
                  <a:srgbClr val="2B166E"/>
                </a:solidFill>
                <a:latin typeface="Arial" pitchFamily="34" charset="0"/>
                <a:ea typeface="Microsoft YaHei" pitchFamily="34" charset="-122"/>
              </a:rPr>
              <a:t>РМ, имплантированных или введенных в организм человека или животного с целью диагностики, или лечения;</a:t>
            </a:r>
          </a:p>
          <a:p>
            <a:pPr marL="342900" indent="-342900">
              <a:spcBef>
                <a:spcPts val="300"/>
              </a:spcBef>
              <a:buFont typeface="Wingdings" pitchFamily="2" charset="2"/>
              <a:buChar char="ü"/>
            </a:pPr>
            <a:r>
              <a:rPr lang="ru-RU" sz="2000" dirty="0">
                <a:solidFill>
                  <a:srgbClr val="2B166E"/>
                </a:solidFill>
                <a:latin typeface="Arial" pitchFamily="34" charset="0"/>
                <a:ea typeface="Microsoft YaHei" pitchFamily="34" charset="-122"/>
              </a:rPr>
              <a:t>РМ, находящихся в потребительских товарах (на которые обычно уполномоченными органами выдается СЭЗ)</a:t>
            </a:r>
          </a:p>
          <a:p>
            <a:pPr marL="342900" indent="-342900">
              <a:spcBef>
                <a:spcPts val="300"/>
              </a:spcBef>
              <a:buFont typeface="Wingdings" pitchFamily="2" charset="2"/>
              <a:buChar char="ü"/>
            </a:pPr>
            <a:r>
              <a:rPr lang="ru-RU" sz="2000" dirty="0">
                <a:solidFill>
                  <a:srgbClr val="2B166E"/>
                </a:solidFill>
                <a:latin typeface="Arial" pitchFamily="34" charset="0"/>
                <a:ea typeface="Microsoft YaHei" pitchFamily="34" charset="-122"/>
              </a:rPr>
              <a:t>природные материалы и руды, содержащих природные радионуклиды с удельной активностью более МЗУА, но не более 10 </a:t>
            </a:r>
            <a:r>
              <a:rPr lang="ru-RU" sz="2000" dirty="0" smtClean="0">
                <a:solidFill>
                  <a:srgbClr val="2B166E"/>
                </a:solidFill>
                <a:latin typeface="Arial" pitchFamily="34" charset="0"/>
                <a:ea typeface="Microsoft YaHei" pitchFamily="34" charset="-122"/>
              </a:rPr>
              <a:t>МЗУА</a:t>
            </a:r>
          </a:p>
          <a:p>
            <a:pPr marL="342900" indent="-342900">
              <a:spcBef>
                <a:spcPts val="300"/>
              </a:spcBef>
              <a:buFont typeface="Wingdings" pitchFamily="2" charset="2"/>
              <a:buChar char="ü"/>
            </a:pPr>
            <a:r>
              <a:rPr lang="ru-RU" sz="2000" dirty="0" smtClean="0">
                <a:solidFill>
                  <a:srgbClr val="2B166E"/>
                </a:solidFill>
                <a:latin typeface="Arial" pitchFamily="34" charset="0"/>
                <a:ea typeface="Microsoft YaHei" pitchFamily="34" charset="-122"/>
              </a:rPr>
              <a:t>перевозка РМ (приборов с РМ) с </a:t>
            </a:r>
            <a:r>
              <a:rPr lang="ru-RU" sz="2000" dirty="0">
                <a:solidFill>
                  <a:srgbClr val="2B166E"/>
                </a:solidFill>
                <a:latin typeface="Arial" pitchFamily="34" charset="0"/>
                <a:ea typeface="Microsoft YaHei" pitchFamily="34" charset="-122"/>
              </a:rPr>
              <a:t>активностью ниже МЗА и МЗУА, используемые в различных областях (например, образцовые РИ) </a:t>
            </a:r>
          </a:p>
          <a:p>
            <a:endParaRPr lang="ru-RU" dirty="0">
              <a:solidFill>
                <a:schemeClr val="tx2"/>
              </a:solidFill>
              <a:latin typeface="Arial" panose="020B0604020202020204" pitchFamily="34" charset="0"/>
              <a:cs typeface="Arial" panose="020B0604020202020204" pitchFamily="34" charset="0"/>
            </a:endParaRPr>
          </a:p>
          <a:p>
            <a:pPr>
              <a:spcBef>
                <a:spcPts val="1200"/>
              </a:spcBef>
            </a:pPr>
            <a:r>
              <a:rPr lang="ru-RU" sz="2000" b="1" dirty="0" smtClean="0">
                <a:solidFill>
                  <a:schemeClr val="tx2"/>
                </a:solidFill>
                <a:latin typeface="Arial" panose="020B0604020202020204" pitchFamily="34" charset="0"/>
                <a:cs typeface="Arial" panose="020B0604020202020204" pitchFamily="34" charset="0"/>
              </a:rPr>
              <a:t>	</a:t>
            </a:r>
            <a:endParaRPr lang="ru-RU" sz="2000" dirty="0">
              <a:solidFill>
                <a:schemeClr val="tx2"/>
              </a:solidFill>
            </a:endParaRPr>
          </a:p>
        </p:txBody>
      </p:sp>
    </p:spTree>
    <p:extLst>
      <p:ext uri="{BB962C8B-B14F-4D97-AF65-F5344CB8AC3E}">
        <p14:creationId xmlns:p14="http://schemas.microsoft.com/office/powerpoint/2010/main" val="34218405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 presetClass="entr" fill="hold" nodeType="afterEffect">
                                  <p:stCondLst>
                                    <p:cond delay="0"/>
                                  </p:stCondLst>
                                  <p:childTnLst>
                                    <p:set>
                                      <p:cBhvr additive="repl">
                                        <p:cTn id="6" dur="1" fill="hold">
                                          <p:stCondLst>
                                            <p:cond delay="0"/>
                                          </p:stCondLst>
                                        </p:cTn>
                                        <p:tgtEl>
                                          <p:spTgt spid="60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fld id="{E3716AFD-7142-42E1-97D4-1CB03D5D2B3A}" type="datetime1">
              <a:rPr lang="ru-RU" sz="1200" b="0">
                <a:solidFill>
                  <a:srgbClr val="000000"/>
                </a:solidFill>
                <a:latin typeface="Garamond" pitchFamily="18" charset="0"/>
              </a:rPr>
              <a:pPr eaLnBrk="1" hangingPunct="1">
                <a:buClrTx/>
                <a:buFontTx/>
                <a:buNone/>
              </a:pPr>
              <a:t>19.04.2023</a:t>
            </a:fld>
            <a:endParaRPr lang="ru-RU" sz="1200" b="0">
              <a:solidFill>
                <a:srgbClr val="000000"/>
              </a:solidFill>
              <a:latin typeface="Garamond" pitchFamily="18" charset="0"/>
            </a:endParaRPr>
          </a:p>
        </p:txBody>
      </p:sp>
      <p:sp>
        <p:nvSpPr>
          <p:cNvPr id="19459" name="Text Box 2"/>
          <p:cNvSpPr txBox="1">
            <a:spLocks noChangeArrowheads="1"/>
          </p:cNvSpPr>
          <p:nvPr/>
        </p:nvSpPr>
        <p:spPr bwMode="auto">
          <a:xfrm>
            <a:off x="132323" y="179388"/>
            <a:ext cx="7103365" cy="10173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r>
              <a:rPr lang="ru-RU" sz="2400" dirty="0" smtClean="0">
                <a:solidFill>
                  <a:srgbClr val="C00000"/>
                </a:solidFill>
              </a:rPr>
              <a:t>Система </a:t>
            </a:r>
            <a:r>
              <a:rPr lang="ru-RU" sz="2400" dirty="0">
                <a:solidFill>
                  <a:srgbClr val="C00000"/>
                </a:solidFill>
              </a:rPr>
              <a:t>разрешительных документов </a:t>
            </a:r>
            <a:endParaRPr lang="ru-RU" sz="2400" dirty="0" smtClean="0">
              <a:solidFill>
                <a:srgbClr val="C00000"/>
              </a:solidFill>
            </a:endParaRPr>
          </a:p>
          <a:p>
            <a:pPr algn="ctr" eaLnBrk="1" hangingPunct="1"/>
            <a:r>
              <a:rPr lang="ru-RU" sz="2400" dirty="0" smtClean="0">
                <a:solidFill>
                  <a:srgbClr val="C00000"/>
                </a:solidFill>
              </a:rPr>
              <a:t>для </a:t>
            </a:r>
            <a:r>
              <a:rPr lang="ru-RU" sz="2400" dirty="0">
                <a:solidFill>
                  <a:srgbClr val="C00000"/>
                </a:solidFill>
              </a:rPr>
              <a:t>перевозок </a:t>
            </a:r>
            <a:r>
              <a:rPr lang="ru-RU" sz="2400" dirty="0" smtClean="0">
                <a:solidFill>
                  <a:srgbClr val="C00000"/>
                </a:solidFill>
              </a:rPr>
              <a:t>РМ в России</a:t>
            </a:r>
            <a:r>
              <a:rPr lang="ru-RU" sz="2400" dirty="0" smtClean="0"/>
              <a:t> </a:t>
            </a:r>
            <a:endParaRPr lang="ru-RU" sz="2400" dirty="0"/>
          </a:p>
          <a:p>
            <a:pPr algn="ctr" eaLnBrk="1" hangingPunct="1">
              <a:buClrTx/>
              <a:buFontTx/>
              <a:buNone/>
            </a:pPr>
            <a:r>
              <a:rPr lang="ru-RU" sz="2800" dirty="0" err="1" smtClean="0">
                <a:latin typeface="+mj-lt"/>
              </a:rPr>
              <a:t>ая</a:t>
            </a:r>
            <a:r>
              <a:rPr lang="ru-RU" sz="2800" dirty="0" smtClean="0">
                <a:latin typeface="+mj-lt"/>
              </a:rPr>
              <a:t> система разрешительных документов для перевозок РМ </a:t>
            </a:r>
          </a:p>
        </p:txBody>
      </p:sp>
      <p:sp>
        <p:nvSpPr>
          <p:cNvPr id="19460" name="Text Box 3"/>
          <p:cNvSpPr txBox="1">
            <a:spLocks noChangeArrowheads="1"/>
          </p:cNvSpPr>
          <p:nvPr/>
        </p:nvSpPr>
        <p:spPr bwMode="auto">
          <a:xfrm>
            <a:off x="236937" y="1412776"/>
            <a:ext cx="8712968" cy="4583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57200" indent="-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1pPr>
            <a:lvl2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2pPr>
            <a:lvl3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3pPr>
            <a:lvl4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4pPr>
            <a:lvl5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b="1">
                <a:solidFill>
                  <a:schemeClr val="bg1"/>
                </a:solidFill>
                <a:latin typeface="Arial" pitchFamily="34" charset="0"/>
                <a:ea typeface="Microsoft YaHei" pitchFamily="34" charset="-122"/>
              </a:defRPr>
            </a:lvl9pPr>
          </a:lstStyle>
          <a:p>
            <a:endParaRPr lang="ru-RU" sz="2000" dirty="0">
              <a:solidFill>
                <a:srgbClr val="002060"/>
              </a:solidFill>
            </a:endParaRPr>
          </a:p>
          <a:p>
            <a:endParaRPr lang="ru-RU" sz="2000" dirty="0">
              <a:solidFill>
                <a:srgbClr val="002060"/>
              </a:solidFill>
            </a:endParaRPr>
          </a:p>
          <a:p>
            <a:endParaRPr lang="ru-RU" sz="2000" dirty="0">
              <a:solidFill>
                <a:srgbClr val="002060"/>
              </a:solidFill>
            </a:endParaRPr>
          </a:p>
          <a:p>
            <a:r>
              <a:rPr lang="ru-RU" sz="2000" dirty="0"/>
              <a:t> </a:t>
            </a:r>
          </a:p>
          <a:p>
            <a:endParaRPr lang="ru-RU" sz="2000" dirty="0">
              <a:solidFill>
                <a:srgbClr val="002060"/>
              </a:solidFill>
            </a:endParaRPr>
          </a:p>
          <a:p>
            <a:endParaRPr lang="ru-RU" sz="2000" dirty="0">
              <a:solidFill>
                <a:srgbClr val="002060"/>
              </a:solidFill>
            </a:endParaRPr>
          </a:p>
          <a:p>
            <a:endParaRPr lang="ru-RU" sz="2000" dirty="0" smtClean="0">
              <a:solidFill>
                <a:srgbClr val="002060"/>
              </a:solidFill>
            </a:endParaRPr>
          </a:p>
          <a:p>
            <a:endParaRPr lang="ru-RU" sz="2000" dirty="0">
              <a:solidFill>
                <a:srgbClr val="002060"/>
              </a:solidFill>
            </a:endParaRPr>
          </a:p>
          <a:p>
            <a:endParaRPr lang="ru-RU" sz="2000" dirty="0" smtClean="0">
              <a:solidFill>
                <a:srgbClr val="002060"/>
              </a:solidFill>
            </a:endParaRPr>
          </a:p>
          <a:p>
            <a:endParaRPr lang="ru-RU" sz="2000" dirty="0" smtClean="0">
              <a:solidFill>
                <a:srgbClr val="002060"/>
              </a:solidFill>
            </a:endParaRPr>
          </a:p>
          <a:p>
            <a:endParaRPr lang="ru-RU" sz="2000" dirty="0">
              <a:solidFill>
                <a:srgbClr val="002060"/>
              </a:solidFill>
            </a:endParaRPr>
          </a:p>
          <a:p>
            <a:pPr>
              <a:tabLst>
                <a:tab pos="904875" algn="l"/>
                <a:tab pos="125412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ru-RU" sz="2000" dirty="0">
              <a:solidFill>
                <a:srgbClr val="002060"/>
              </a:solidFill>
            </a:endParaRPr>
          </a:p>
          <a:p>
            <a:pPr eaLnBrk="1" hangingPunct="1">
              <a:spcBef>
                <a:spcPts val="600"/>
              </a:spcBef>
              <a:buClrTx/>
              <a:buFontTx/>
              <a:buNone/>
            </a:pPr>
            <a:endParaRPr lang="ru-RU" sz="2000" b="0" dirty="0">
              <a:solidFill>
                <a:srgbClr val="002060"/>
              </a:solidFill>
            </a:endParaRPr>
          </a:p>
        </p:txBody>
      </p:sp>
      <p:sp>
        <p:nvSpPr>
          <p:cNvPr id="5" name="Rectangle 4"/>
          <p:cNvSpPr>
            <a:spLocks noChangeArrowheads="1"/>
          </p:cNvSpPr>
          <p:nvPr/>
        </p:nvSpPr>
        <p:spPr bwMode="auto">
          <a:xfrm>
            <a:off x="132323" y="1196752"/>
            <a:ext cx="8922195" cy="5159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98">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531813" indent="-530225" algn="just">
              <a:spcBef>
                <a:spcPts val="500"/>
              </a:spcBef>
              <a:buClr>
                <a:srgbClr val="0000CC"/>
              </a:buClr>
              <a:buFont typeface="Times New Roman" pitchFamily="18" charset="0"/>
              <a:buAutoNum type="arabicPeriod"/>
              <a:tabLst>
                <a:tab pos="5334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ru-RU" sz="2000" dirty="0" smtClean="0">
                <a:solidFill>
                  <a:srgbClr val="000066"/>
                </a:solidFill>
                <a:latin typeface="Arial" pitchFamily="34" charset="0"/>
                <a:cs typeface="Arial" pitchFamily="34" charset="0"/>
              </a:rPr>
              <a:t>Лицензирование деятельности </a:t>
            </a:r>
            <a:r>
              <a:rPr lang="ru-RU" sz="2000" dirty="0">
                <a:solidFill>
                  <a:srgbClr val="000066"/>
                </a:solidFill>
                <a:latin typeface="Arial" pitchFamily="34" charset="0"/>
                <a:cs typeface="Arial" pitchFamily="34" charset="0"/>
              </a:rPr>
              <a:t>разработчиков, изготовителей, экспертов, перевозчиков, грузоотправителей, грузополучателей </a:t>
            </a:r>
            <a:r>
              <a:rPr lang="ru-RU" sz="2000" dirty="0" smtClean="0">
                <a:solidFill>
                  <a:srgbClr val="000066"/>
                </a:solidFill>
                <a:latin typeface="Arial" pitchFamily="34" charset="0"/>
                <a:cs typeface="Arial" pitchFamily="34" charset="0"/>
              </a:rPr>
              <a:t>РМ, профессиональных АСФ </a:t>
            </a:r>
            <a:r>
              <a:rPr lang="ru-RU" sz="2000" dirty="0">
                <a:solidFill>
                  <a:srgbClr val="000066"/>
                </a:solidFill>
                <a:latin typeface="Arial" pitchFamily="34" charset="0"/>
                <a:cs typeface="Arial" pitchFamily="34" charset="0"/>
              </a:rPr>
              <a:t>(</a:t>
            </a:r>
            <a:r>
              <a:rPr lang="ru-RU" sz="2000" dirty="0" err="1">
                <a:solidFill>
                  <a:srgbClr val="000066"/>
                </a:solidFill>
                <a:latin typeface="Arial" pitchFamily="34" charset="0"/>
                <a:cs typeface="Arial" pitchFamily="34" charset="0"/>
              </a:rPr>
              <a:t>Ростехнадзор</a:t>
            </a:r>
            <a:r>
              <a:rPr lang="ru-RU" sz="2000" dirty="0" smtClean="0">
                <a:solidFill>
                  <a:srgbClr val="000066"/>
                </a:solidFill>
                <a:latin typeface="Arial" pitchFamily="34" charset="0"/>
                <a:cs typeface="Arial" pitchFamily="34" charset="0"/>
              </a:rPr>
              <a:t>) </a:t>
            </a:r>
            <a:endParaRPr lang="ru-RU" sz="2000" dirty="0">
              <a:solidFill>
                <a:srgbClr val="000066"/>
              </a:solidFill>
              <a:latin typeface="Arial" pitchFamily="34" charset="0"/>
              <a:cs typeface="Arial" pitchFamily="34" charset="0"/>
            </a:endParaRPr>
          </a:p>
          <a:p>
            <a:pPr marL="531813" indent="-530225" algn="just">
              <a:spcBef>
                <a:spcPts val="500"/>
              </a:spcBef>
              <a:buClr>
                <a:srgbClr val="0000CC"/>
              </a:buClr>
              <a:buFont typeface="Times New Roman" pitchFamily="18" charset="0"/>
              <a:buAutoNum type="arabicPeriod"/>
              <a:tabLst>
                <a:tab pos="5334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ru-RU" sz="2000" dirty="0">
                <a:solidFill>
                  <a:srgbClr val="000066"/>
                </a:solidFill>
                <a:latin typeface="Arial" pitchFamily="34" charset="0"/>
                <a:cs typeface="Arial" pitchFamily="34" charset="0"/>
              </a:rPr>
              <a:t>Лицензирование перевозчиков ОГ (Минтранс</a:t>
            </a:r>
            <a:r>
              <a:rPr lang="ru-RU" sz="2000" dirty="0" smtClean="0">
                <a:solidFill>
                  <a:srgbClr val="000066"/>
                </a:solidFill>
                <a:latin typeface="Arial" pitchFamily="34" charset="0"/>
                <a:cs typeface="Arial" pitchFamily="34" charset="0"/>
              </a:rPr>
              <a:t>) </a:t>
            </a:r>
            <a:endParaRPr lang="ru-RU" sz="2000" dirty="0">
              <a:solidFill>
                <a:srgbClr val="000066"/>
              </a:solidFill>
              <a:latin typeface="Arial" pitchFamily="34" charset="0"/>
              <a:cs typeface="Arial" pitchFamily="34" charset="0"/>
            </a:endParaRPr>
          </a:p>
          <a:p>
            <a:pPr marL="531813" indent="-530225" algn="just">
              <a:spcBef>
                <a:spcPts val="500"/>
              </a:spcBef>
              <a:buClr>
                <a:srgbClr val="0000CC"/>
              </a:buClr>
              <a:buFont typeface="Times New Roman" pitchFamily="18" charset="0"/>
              <a:buAutoNum type="arabicPeriod"/>
              <a:tabLst>
                <a:tab pos="5334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ru-RU" sz="2000" dirty="0" smtClean="0">
                <a:solidFill>
                  <a:srgbClr val="000066"/>
                </a:solidFill>
                <a:latin typeface="Arial" pitchFamily="34" charset="0"/>
                <a:cs typeface="Arial" pitchFamily="34" charset="0"/>
              </a:rPr>
              <a:t>Разрешения </a:t>
            </a:r>
            <a:r>
              <a:rPr lang="ru-RU" sz="2000" dirty="0">
                <a:solidFill>
                  <a:srgbClr val="000066"/>
                </a:solidFill>
                <a:latin typeface="Arial" pitchFamily="34" charset="0"/>
                <a:cs typeface="Arial" pitchFamily="34" charset="0"/>
              </a:rPr>
              <a:t>руководителям организаций </a:t>
            </a:r>
            <a:r>
              <a:rPr lang="ru-RU" sz="2000" dirty="0" smtClean="0">
                <a:solidFill>
                  <a:srgbClr val="000066"/>
                </a:solidFill>
                <a:latin typeface="Arial" pitchFamily="34" charset="0"/>
                <a:cs typeface="Arial" pitchFamily="34" charset="0"/>
              </a:rPr>
              <a:t>в ОИАЭ, в </a:t>
            </a:r>
            <a:r>
              <a:rPr lang="ru-RU" sz="2000" dirty="0" err="1" smtClean="0">
                <a:solidFill>
                  <a:srgbClr val="000066"/>
                </a:solidFill>
                <a:latin typeface="Arial" pitchFamily="34" charset="0"/>
                <a:cs typeface="Arial" pitchFamily="34" charset="0"/>
              </a:rPr>
              <a:t>т.ч</a:t>
            </a:r>
            <a:r>
              <a:rPr lang="ru-RU" sz="2000" dirty="0" smtClean="0">
                <a:solidFill>
                  <a:srgbClr val="000066"/>
                </a:solidFill>
                <a:latin typeface="Arial" pitchFamily="34" charset="0"/>
                <a:cs typeface="Arial" pitchFamily="34" charset="0"/>
              </a:rPr>
              <a:t>. организаций-перевозчиков (</a:t>
            </a:r>
            <a:r>
              <a:rPr lang="ru-RU" sz="2000" dirty="0" err="1" smtClean="0">
                <a:solidFill>
                  <a:srgbClr val="000066"/>
                </a:solidFill>
                <a:latin typeface="Arial" pitchFamily="34" charset="0"/>
                <a:cs typeface="Arial" pitchFamily="34" charset="0"/>
              </a:rPr>
              <a:t>Ростехнадзор</a:t>
            </a:r>
            <a:r>
              <a:rPr lang="ru-RU" sz="2000" dirty="0" smtClean="0">
                <a:solidFill>
                  <a:srgbClr val="000066"/>
                </a:solidFill>
                <a:latin typeface="Arial" pitchFamily="34" charset="0"/>
                <a:cs typeface="Arial" pitchFamily="34" charset="0"/>
              </a:rPr>
              <a:t>) (ФЗ-170 Ст. 27, ПП № 240 от 03.03.1997 с изм.)</a:t>
            </a:r>
            <a:endParaRPr lang="ru-RU" sz="2000" dirty="0">
              <a:solidFill>
                <a:srgbClr val="000066"/>
              </a:solidFill>
              <a:latin typeface="Arial" pitchFamily="34" charset="0"/>
              <a:cs typeface="Arial" pitchFamily="34" charset="0"/>
            </a:endParaRPr>
          </a:p>
          <a:p>
            <a:pPr marL="531813" indent="-530225" algn="just">
              <a:spcBef>
                <a:spcPts val="500"/>
              </a:spcBef>
              <a:buClr>
                <a:srgbClr val="0000CC"/>
              </a:buClr>
              <a:buFont typeface="Times New Roman" pitchFamily="18" charset="0"/>
              <a:buAutoNum type="arabicPeriod"/>
              <a:tabLst>
                <a:tab pos="5334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ru-RU" sz="2000" dirty="0" smtClean="0">
                <a:solidFill>
                  <a:srgbClr val="000066"/>
                </a:solidFill>
                <a:latin typeface="Arial" pitchFamily="34" charset="0"/>
                <a:cs typeface="Arial" pitchFamily="34" charset="0"/>
              </a:rPr>
              <a:t>Сертификаты-разрешения </a:t>
            </a:r>
            <a:r>
              <a:rPr lang="ru-RU" sz="2000" dirty="0">
                <a:solidFill>
                  <a:srgbClr val="000066"/>
                </a:solidFill>
                <a:latin typeface="Arial" pitchFamily="34" charset="0"/>
                <a:cs typeface="Arial" pitchFamily="34" charset="0"/>
              </a:rPr>
              <a:t>на конструкции РМ и </a:t>
            </a:r>
            <a:r>
              <a:rPr lang="ru-RU" sz="2000" dirty="0" smtClean="0">
                <a:solidFill>
                  <a:srgbClr val="000066"/>
                </a:solidFill>
                <a:latin typeface="Arial" pitchFamily="34" charset="0"/>
                <a:cs typeface="Arial" pitchFamily="34" charset="0"/>
              </a:rPr>
              <a:t>упаковок </a:t>
            </a:r>
            <a:r>
              <a:rPr lang="ru-RU" sz="2000" dirty="0">
                <a:solidFill>
                  <a:srgbClr val="000066"/>
                </a:solidFill>
                <a:latin typeface="Arial" pitchFamily="34" charset="0"/>
                <a:cs typeface="Arial" pitchFamily="34" charset="0"/>
              </a:rPr>
              <a:t>(ГКО – ГК «</a:t>
            </a:r>
            <a:r>
              <a:rPr lang="ru-RU" sz="2000" dirty="0" err="1">
                <a:solidFill>
                  <a:srgbClr val="000066"/>
                </a:solidFill>
                <a:latin typeface="Arial" pitchFamily="34" charset="0"/>
                <a:cs typeface="Arial" pitchFamily="34" charset="0"/>
              </a:rPr>
              <a:t>Росатом</a:t>
            </a:r>
            <a:r>
              <a:rPr lang="ru-RU" sz="2000" dirty="0">
                <a:solidFill>
                  <a:srgbClr val="000066"/>
                </a:solidFill>
                <a:latin typeface="Arial" pitchFamily="34" charset="0"/>
                <a:cs typeface="Arial" pitchFamily="34" charset="0"/>
              </a:rPr>
              <a:t>» по согласованию с </a:t>
            </a:r>
            <a:r>
              <a:rPr lang="ru-RU" sz="2000" dirty="0" err="1">
                <a:solidFill>
                  <a:srgbClr val="000066"/>
                </a:solidFill>
                <a:latin typeface="Arial" pitchFamily="34" charset="0"/>
                <a:cs typeface="Arial" pitchFamily="34" charset="0"/>
              </a:rPr>
              <a:t>Ростехнадзором</a:t>
            </a:r>
            <a:r>
              <a:rPr lang="ru-RU" sz="2000" dirty="0">
                <a:solidFill>
                  <a:srgbClr val="000066"/>
                </a:solidFill>
                <a:latin typeface="Arial" pitchFamily="34" charset="0"/>
                <a:cs typeface="Arial" pitchFamily="34" charset="0"/>
              </a:rPr>
              <a:t> и ФМБА </a:t>
            </a:r>
            <a:r>
              <a:rPr lang="ru-RU" sz="2000" dirty="0" smtClean="0">
                <a:solidFill>
                  <a:srgbClr val="000066"/>
                </a:solidFill>
                <a:latin typeface="Arial" pitchFamily="34" charset="0"/>
                <a:cs typeface="Arial" pitchFamily="34" charset="0"/>
              </a:rPr>
              <a:t>(для ЯМ))</a:t>
            </a:r>
            <a:endParaRPr lang="ru-RU" sz="2000" dirty="0">
              <a:solidFill>
                <a:srgbClr val="000066"/>
              </a:solidFill>
              <a:latin typeface="Arial" pitchFamily="34" charset="0"/>
              <a:cs typeface="Arial" pitchFamily="34" charset="0"/>
            </a:endParaRPr>
          </a:p>
          <a:p>
            <a:pPr marL="531813" indent="-530225" algn="just">
              <a:spcBef>
                <a:spcPts val="500"/>
              </a:spcBef>
              <a:buClr>
                <a:srgbClr val="0000CC"/>
              </a:buClr>
              <a:buFont typeface="Times New Roman" pitchFamily="18" charset="0"/>
              <a:buAutoNum type="arabicPeriod"/>
              <a:tabLst>
                <a:tab pos="5334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ru-RU" sz="2000" dirty="0" smtClean="0">
                <a:solidFill>
                  <a:srgbClr val="000066"/>
                </a:solidFill>
                <a:latin typeface="Arial" pitchFamily="34" charset="0"/>
                <a:cs typeface="Arial" pitchFamily="34" charset="0"/>
              </a:rPr>
              <a:t>Сертификаты-разрешения </a:t>
            </a:r>
            <a:r>
              <a:rPr lang="ru-RU" sz="2000" dirty="0">
                <a:solidFill>
                  <a:srgbClr val="000066"/>
                </a:solidFill>
                <a:latin typeface="Arial" pitchFamily="34" charset="0"/>
                <a:cs typeface="Arial" pitchFamily="34" charset="0"/>
              </a:rPr>
              <a:t>на перевозки (ГКО – ГК «</a:t>
            </a:r>
            <a:r>
              <a:rPr lang="ru-RU" sz="2000" dirty="0" err="1">
                <a:solidFill>
                  <a:srgbClr val="000066"/>
                </a:solidFill>
                <a:latin typeface="Arial" pitchFamily="34" charset="0"/>
                <a:cs typeface="Arial" pitchFamily="34" charset="0"/>
              </a:rPr>
              <a:t>Росатом</a:t>
            </a:r>
            <a:r>
              <a:rPr lang="ru-RU" sz="2000" dirty="0">
                <a:solidFill>
                  <a:srgbClr val="000066"/>
                </a:solidFill>
                <a:latin typeface="Arial" pitchFamily="34" charset="0"/>
                <a:cs typeface="Arial" pitchFamily="34" charset="0"/>
              </a:rPr>
              <a:t>» по согласованию с </a:t>
            </a:r>
            <a:r>
              <a:rPr lang="ru-RU" sz="2000" dirty="0" err="1">
                <a:solidFill>
                  <a:srgbClr val="000066"/>
                </a:solidFill>
                <a:latin typeface="Arial" pitchFamily="34" charset="0"/>
                <a:cs typeface="Arial" pitchFamily="34" charset="0"/>
              </a:rPr>
              <a:t>Ростехнадзором</a:t>
            </a:r>
            <a:r>
              <a:rPr lang="ru-RU" sz="2000" dirty="0">
                <a:solidFill>
                  <a:srgbClr val="000066"/>
                </a:solidFill>
                <a:latin typeface="Arial" pitchFamily="34" charset="0"/>
                <a:cs typeface="Arial" pitchFamily="34" charset="0"/>
              </a:rPr>
              <a:t> </a:t>
            </a:r>
            <a:r>
              <a:rPr lang="ru-RU" sz="2000" dirty="0" smtClean="0">
                <a:solidFill>
                  <a:srgbClr val="000066"/>
                </a:solidFill>
                <a:latin typeface="Arial" pitchFamily="34" charset="0"/>
                <a:cs typeface="Arial" pitchFamily="34" charset="0"/>
              </a:rPr>
              <a:t>и ФМБА (для ЯМ))</a:t>
            </a:r>
            <a:endParaRPr lang="ru-RU" sz="2000" dirty="0">
              <a:solidFill>
                <a:srgbClr val="000066"/>
              </a:solidFill>
              <a:latin typeface="Arial" pitchFamily="34" charset="0"/>
              <a:cs typeface="Arial" pitchFamily="34" charset="0"/>
            </a:endParaRPr>
          </a:p>
          <a:p>
            <a:pPr marL="515938" indent="-514350" algn="just">
              <a:spcBef>
                <a:spcPts val="500"/>
              </a:spcBef>
              <a:buClr>
                <a:srgbClr val="0000CC"/>
              </a:buClr>
              <a:buFontTx/>
              <a:buAutoNum type="arabicPeriod" startAt="6"/>
              <a:tabLst>
                <a:tab pos="5334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ru-RU" sz="2000" dirty="0">
                <a:solidFill>
                  <a:srgbClr val="000066"/>
                </a:solidFill>
                <a:latin typeface="Arial" pitchFamily="34" charset="0"/>
                <a:cs typeface="Arial" pitchFamily="34" charset="0"/>
              </a:rPr>
              <a:t>Сертификация изготовленных упаковочных 	комплектов в системе обязательной сертификации (ГКО – ГК «</a:t>
            </a:r>
            <a:r>
              <a:rPr lang="ru-RU" sz="2000" dirty="0" err="1">
                <a:solidFill>
                  <a:srgbClr val="000066"/>
                </a:solidFill>
                <a:latin typeface="Arial" pitchFamily="34" charset="0"/>
                <a:cs typeface="Arial" pitchFamily="34" charset="0"/>
              </a:rPr>
              <a:t>Росатом</a:t>
            </a:r>
            <a:r>
              <a:rPr lang="ru-RU" sz="2000" dirty="0">
                <a:solidFill>
                  <a:srgbClr val="000066"/>
                </a:solidFill>
                <a:latin typeface="Arial" pitchFamily="34" charset="0"/>
                <a:cs typeface="Arial" pitchFamily="34" charset="0"/>
              </a:rPr>
              <a:t>», </a:t>
            </a:r>
            <a:r>
              <a:rPr lang="ru-RU" sz="2000" dirty="0" err="1">
                <a:solidFill>
                  <a:srgbClr val="000066"/>
                </a:solidFill>
                <a:latin typeface="Arial" pitchFamily="34" charset="0"/>
                <a:cs typeface="Arial" pitchFamily="34" charset="0"/>
              </a:rPr>
              <a:t>Ростехнадзор</a:t>
            </a:r>
            <a:r>
              <a:rPr lang="ru-RU" sz="2000" dirty="0">
                <a:solidFill>
                  <a:srgbClr val="000066"/>
                </a:solidFill>
                <a:latin typeface="Arial" pitchFamily="34" charset="0"/>
                <a:cs typeface="Arial" pitchFamily="34" charset="0"/>
              </a:rPr>
              <a:t>, </a:t>
            </a:r>
            <a:r>
              <a:rPr lang="ru-RU" sz="2000" dirty="0" err="1">
                <a:solidFill>
                  <a:srgbClr val="000066"/>
                </a:solidFill>
                <a:latin typeface="Arial" pitchFamily="34" charset="0"/>
                <a:cs typeface="Arial" pitchFamily="34" charset="0"/>
              </a:rPr>
              <a:t>Ростехрегулирование</a:t>
            </a:r>
            <a:r>
              <a:rPr lang="ru-RU" sz="2000" dirty="0" smtClean="0">
                <a:solidFill>
                  <a:srgbClr val="000066"/>
                </a:solidFill>
                <a:latin typeface="Arial" pitchFamily="34" charset="0"/>
                <a:cs typeface="Arial" pitchFamily="34" charset="0"/>
              </a:rPr>
              <a:t>) Перечень </a:t>
            </a:r>
            <a:r>
              <a:rPr lang="ru-RU" sz="2000" dirty="0">
                <a:solidFill>
                  <a:srgbClr val="000066"/>
                </a:solidFill>
                <a:latin typeface="Arial" pitchFamily="34" charset="0"/>
                <a:cs typeface="Arial" pitchFamily="34" charset="0"/>
              </a:rPr>
              <a:t>продукции - обязательной сертификации Приказ РТН от 21.07.2017 № 277 с изм. от 08.10. 2019 №</a:t>
            </a:r>
            <a:r>
              <a:rPr lang="ru-RU" sz="2000" dirty="0" smtClean="0">
                <a:solidFill>
                  <a:srgbClr val="000066"/>
                </a:solidFill>
                <a:latin typeface="Arial" pitchFamily="34" charset="0"/>
                <a:cs typeface="Arial" pitchFamily="34" charset="0"/>
              </a:rPr>
              <a:t>388</a:t>
            </a:r>
            <a:endParaRPr lang="ru-RU" sz="2000" dirty="0">
              <a:solidFill>
                <a:srgbClr val="000066"/>
              </a:solidFill>
              <a:latin typeface="Arial" pitchFamily="34" charset="0"/>
              <a:cs typeface="Arial" pitchFamily="34" charset="0"/>
            </a:endParaRPr>
          </a:p>
          <a:p>
            <a:pPr marL="531813" indent="-530225" algn="just">
              <a:spcBef>
                <a:spcPts val="500"/>
              </a:spcBef>
              <a:buClr>
                <a:srgbClr val="0000CC"/>
              </a:buClr>
              <a:buFont typeface="Times New Roman" pitchFamily="18" charset="0"/>
              <a:buAutoNum type="arabicPeriod"/>
              <a:tabLst>
                <a:tab pos="5334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endParaRPr lang="ru-RU" sz="2400" dirty="0">
              <a:solidFill>
                <a:srgbClr val="000066"/>
              </a:solidFill>
            </a:endParaRPr>
          </a:p>
        </p:txBody>
      </p:sp>
    </p:spTree>
    <p:extLst>
      <p:ext uri="{BB962C8B-B14F-4D97-AF65-F5344CB8AC3E}">
        <p14:creationId xmlns:p14="http://schemas.microsoft.com/office/powerpoint/2010/main" val="8428439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fld id="{E3716AFD-7142-42E1-97D4-1CB03D5D2B3A}" type="datetime1">
              <a:rPr lang="ru-RU" sz="1200" b="0">
                <a:solidFill>
                  <a:srgbClr val="000000"/>
                </a:solidFill>
                <a:latin typeface="Garamond" pitchFamily="18" charset="0"/>
              </a:rPr>
              <a:pPr eaLnBrk="1" hangingPunct="1">
                <a:buClrTx/>
                <a:buFontTx/>
                <a:buNone/>
              </a:pPr>
              <a:t>19.04.2023</a:t>
            </a:fld>
            <a:endParaRPr lang="ru-RU" sz="1200" b="0">
              <a:solidFill>
                <a:srgbClr val="000000"/>
              </a:solidFill>
              <a:latin typeface="Garamond" pitchFamily="18" charset="0"/>
            </a:endParaRPr>
          </a:p>
        </p:txBody>
      </p:sp>
      <p:sp>
        <p:nvSpPr>
          <p:cNvPr id="19459" name="Text Box 2"/>
          <p:cNvSpPr txBox="1">
            <a:spLocks noChangeArrowheads="1"/>
          </p:cNvSpPr>
          <p:nvPr/>
        </p:nvSpPr>
        <p:spPr bwMode="auto">
          <a:xfrm>
            <a:off x="107504" y="179388"/>
            <a:ext cx="7156181" cy="863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r>
              <a:rPr lang="ru-RU" sz="2400" dirty="0" smtClean="0">
                <a:solidFill>
                  <a:srgbClr val="C00000"/>
                </a:solidFill>
              </a:rPr>
              <a:t>Система разрешительных документов </a:t>
            </a:r>
            <a:endParaRPr lang="ru-RU" sz="2400" dirty="0">
              <a:solidFill>
                <a:srgbClr val="C00000"/>
              </a:solidFill>
            </a:endParaRPr>
          </a:p>
          <a:p>
            <a:pPr algn="ctr" eaLnBrk="1" hangingPunct="1">
              <a:tabLst>
                <a:tab pos="0" algn="l"/>
                <a:tab pos="447675" algn="l"/>
                <a:tab pos="896938" algn="l"/>
                <a:tab pos="1346200" algn="l"/>
                <a:tab pos="1790700"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dirty="0">
                <a:solidFill>
                  <a:srgbClr val="C00000"/>
                </a:solidFill>
              </a:rPr>
              <a:t>для перевозок в России </a:t>
            </a:r>
            <a:r>
              <a:rPr lang="ru-RU" sz="2400" i="1" dirty="0">
                <a:solidFill>
                  <a:srgbClr val="C00000"/>
                </a:solidFill>
              </a:rPr>
              <a:t>(</a:t>
            </a:r>
            <a:r>
              <a:rPr lang="ru-RU" sz="2400" i="1" dirty="0" err="1">
                <a:solidFill>
                  <a:srgbClr val="C00000"/>
                </a:solidFill>
              </a:rPr>
              <a:t>оконч</a:t>
            </a:r>
            <a:r>
              <a:rPr lang="ru-RU" sz="2400" i="1" dirty="0">
                <a:solidFill>
                  <a:srgbClr val="C00000"/>
                </a:solidFill>
              </a:rPr>
              <a:t>.)</a:t>
            </a:r>
          </a:p>
          <a:p>
            <a:pPr algn="ctr" eaLnBrk="1" hangingPunct="1">
              <a:buClrTx/>
              <a:buFontTx/>
              <a:buNone/>
            </a:pPr>
            <a:r>
              <a:rPr lang="ru-RU" sz="2800" dirty="0" smtClean="0">
                <a:latin typeface="+mj-lt"/>
              </a:rPr>
              <a:t>тема разрешительных документов для перевозок РМ  </a:t>
            </a:r>
            <a:r>
              <a:rPr lang="ru-RU" sz="2400" i="1" dirty="0" smtClean="0">
                <a:latin typeface="+mj-lt"/>
              </a:rPr>
              <a:t>(</a:t>
            </a:r>
            <a:r>
              <a:rPr lang="ru-RU" sz="2400" i="1" dirty="0" err="1" smtClean="0">
                <a:latin typeface="+mj-lt"/>
              </a:rPr>
              <a:t>оконч</a:t>
            </a:r>
            <a:r>
              <a:rPr lang="ru-RU" sz="2400" i="1" dirty="0" smtClean="0">
                <a:latin typeface="+mj-lt"/>
              </a:rPr>
              <a:t>.)</a:t>
            </a:r>
            <a:endParaRPr lang="ru-RU" sz="2400" dirty="0">
              <a:latin typeface="+mj-lt"/>
            </a:endParaRPr>
          </a:p>
        </p:txBody>
      </p:sp>
      <p:sp>
        <p:nvSpPr>
          <p:cNvPr id="6" name="Rectangle 4"/>
          <p:cNvSpPr>
            <a:spLocks noChangeArrowheads="1"/>
          </p:cNvSpPr>
          <p:nvPr/>
        </p:nvSpPr>
        <p:spPr bwMode="auto">
          <a:xfrm>
            <a:off x="107504" y="1196752"/>
            <a:ext cx="8922196" cy="5159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98">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530225" indent="-441325" algn="just">
              <a:spcBef>
                <a:spcPts val="300"/>
              </a:spcBef>
              <a:buClr>
                <a:srgbClr val="0000CC"/>
              </a:buClr>
              <a:tabLst>
                <a:tab pos="5334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ru-RU" sz="2000" dirty="0" smtClean="0">
                <a:solidFill>
                  <a:srgbClr val="000066"/>
                </a:solidFill>
                <a:latin typeface="Arial" pitchFamily="34" charset="0"/>
                <a:cs typeface="Arial" pitchFamily="34" charset="0"/>
              </a:rPr>
              <a:t>7. СЭЗ </a:t>
            </a:r>
            <a:r>
              <a:rPr lang="ru-RU" sz="2000" dirty="0">
                <a:solidFill>
                  <a:srgbClr val="000066"/>
                </a:solidFill>
                <a:latin typeface="Arial" pitchFamily="34" charset="0"/>
                <a:cs typeface="Arial" pitchFamily="34" charset="0"/>
              </a:rPr>
              <a:t>на </a:t>
            </a:r>
            <a:r>
              <a:rPr lang="ru-RU" sz="2000" dirty="0" smtClean="0">
                <a:solidFill>
                  <a:srgbClr val="000066"/>
                </a:solidFill>
                <a:latin typeface="Arial" pitchFamily="34" charset="0"/>
                <a:cs typeface="Arial" pitchFamily="34" charset="0"/>
              </a:rPr>
              <a:t>упаковки</a:t>
            </a:r>
            <a:r>
              <a:rPr lang="ru-RU" sz="2000" dirty="0">
                <a:solidFill>
                  <a:srgbClr val="000066"/>
                </a:solidFill>
                <a:latin typeface="Arial" pitchFamily="34" charset="0"/>
                <a:cs typeface="Arial" pitchFamily="34" charset="0"/>
              </a:rPr>
              <a:t>, </a:t>
            </a:r>
            <a:r>
              <a:rPr lang="ru-RU" sz="2000" dirty="0" smtClean="0">
                <a:solidFill>
                  <a:srgbClr val="000066"/>
                </a:solidFill>
                <a:latin typeface="Arial" pitchFamily="34" charset="0"/>
                <a:cs typeface="Arial" pitchFamily="34" charset="0"/>
              </a:rPr>
              <a:t>специальные ТС </a:t>
            </a:r>
            <a:r>
              <a:rPr lang="en-US" sz="2000" dirty="0">
                <a:solidFill>
                  <a:srgbClr val="000066"/>
                </a:solidFill>
                <a:latin typeface="Arial" pitchFamily="34" charset="0"/>
                <a:cs typeface="Arial" pitchFamily="34" charset="0"/>
              </a:rPr>
              <a:t>	</a:t>
            </a:r>
            <a:r>
              <a:rPr lang="ru-RU" sz="2000" dirty="0">
                <a:solidFill>
                  <a:srgbClr val="000066"/>
                </a:solidFill>
                <a:latin typeface="Arial" pitchFamily="34" charset="0"/>
                <a:cs typeface="Arial" pitchFamily="34" charset="0"/>
              </a:rPr>
              <a:t>(ФМБА России, </a:t>
            </a:r>
            <a:r>
              <a:rPr lang="ru-RU" sz="2000" dirty="0" err="1">
                <a:solidFill>
                  <a:srgbClr val="000066"/>
                </a:solidFill>
                <a:latin typeface="Arial" pitchFamily="34" charset="0"/>
                <a:cs typeface="Arial" pitchFamily="34" charset="0"/>
              </a:rPr>
              <a:t>Роспотребнадзор</a:t>
            </a:r>
            <a:r>
              <a:rPr lang="ru-RU" sz="2000" dirty="0" smtClean="0">
                <a:solidFill>
                  <a:srgbClr val="000066"/>
                </a:solidFill>
                <a:latin typeface="Arial" pitchFamily="34" charset="0"/>
                <a:cs typeface="Arial" pitchFamily="34" charset="0"/>
              </a:rPr>
              <a:t>)</a:t>
            </a:r>
          </a:p>
          <a:p>
            <a:pPr marL="1588" indent="87313" algn="just">
              <a:spcBef>
                <a:spcPts val="300"/>
              </a:spcBef>
              <a:buClr>
                <a:srgbClr val="0000CC"/>
              </a:buClr>
              <a:tabLst>
                <a:tab pos="360363"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r>
              <a:rPr lang="ru-RU" sz="2000" dirty="0" smtClean="0">
                <a:solidFill>
                  <a:srgbClr val="000066"/>
                </a:solidFill>
                <a:latin typeface="Arial" pitchFamily="34" charset="0"/>
                <a:cs typeface="Arial" pitchFamily="34" charset="0"/>
              </a:rPr>
              <a:t>8. Государственная </a:t>
            </a:r>
            <a:r>
              <a:rPr lang="ru-RU" sz="2000" dirty="0">
                <a:solidFill>
                  <a:srgbClr val="000066"/>
                </a:solidFill>
                <a:latin typeface="Arial" pitchFamily="34" charset="0"/>
                <a:cs typeface="Arial" pitchFamily="34" charset="0"/>
              </a:rPr>
              <a:t>система </a:t>
            </a:r>
            <a:r>
              <a:rPr lang="ru-RU" sz="2000" dirty="0" smtClean="0">
                <a:solidFill>
                  <a:srgbClr val="000066"/>
                </a:solidFill>
                <a:latin typeface="Arial" pitchFamily="34" charset="0"/>
                <a:cs typeface="Arial" pitchFamily="34" charset="0"/>
              </a:rPr>
              <a:t>АГР и </a:t>
            </a:r>
            <a:r>
              <a:rPr lang="ru-RU" sz="2000" dirty="0">
                <a:solidFill>
                  <a:srgbClr val="000066"/>
                </a:solidFill>
                <a:latin typeface="Arial" pitchFamily="34" charset="0"/>
                <a:cs typeface="Arial" pitchFamily="34" charset="0"/>
              </a:rPr>
              <a:t>государственный контроль за 	системой </a:t>
            </a:r>
            <a:r>
              <a:rPr lang="ru-RU" sz="2000" dirty="0" smtClean="0">
                <a:solidFill>
                  <a:srgbClr val="000066"/>
                </a:solidFill>
                <a:latin typeface="Arial" pitchFamily="34" charset="0"/>
                <a:cs typeface="Arial" pitchFamily="34" charset="0"/>
              </a:rPr>
              <a:t>АГР, аттестация АСФ (</a:t>
            </a:r>
            <a:r>
              <a:rPr lang="ru-RU" sz="2000" dirty="0" err="1" smtClean="0">
                <a:solidFill>
                  <a:srgbClr val="000066"/>
                </a:solidFill>
                <a:latin typeface="Arial" pitchFamily="34" charset="0"/>
                <a:cs typeface="Arial" pitchFamily="34" charset="0"/>
              </a:rPr>
              <a:t>Госкорпорация</a:t>
            </a:r>
            <a:r>
              <a:rPr lang="ru-RU" sz="2000" dirty="0" smtClean="0">
                <a:solidFill>
                  <a:srgbClr val="000066"/>
                </a:solidFill>
                <a:latin typeface="Arial" pitchFamily="34" charset="0"/>
                <a:cs typeface="Arial" pitchFamily="34" charset="0"/>
              </a:rPr>
              <a:t> </a:t>
            </a:r>
            <a:r>
              <a:rPr lang="ru-RU" sz="2000" dirty="0">
                <a:solidFill>
                  <a:srgbClr val="000066"/>
                </a:solidFill>
                <a:latin typeface="Arial" pitchFamily="34" charset="0"/>
                <a:cs typeface="Arial" pitchFamily="34" charset="0"/>
              </a:rPr>
              <a:t>«</a:t>
            </a:r>
            <a:r>
              <a:rPr lang="ru-RU" sz="2000" dirty="0" err="1">
                <a:solidFill>
                  <a:srgbClr val="000066"/>
                </a:solidFill>
                <a:latin typeface="Arial" pitchFamily="34" charset="0"/>
                <a:cs typeface="Arial" pitchFamily="34" charset="0"/>
              </a:rPr>
              <a:t>Росатом</a:t>
            </a:r>
            <a:r>
              <a:rPr lang="ru-RU" sz="2000" dirty="0">
                <a:solidFill>
                  <a:srgbClr val="000066"/>
                </a:solidFill>
                <a:latin typeface="Arial" pitchFamily="34" charset="0"/>
                <a:cs typeface="Arial" pitchFamily="34" charset="0"/>
              </a:rPr>
              <a:t>», МЧС) </a:t>
            </a:r>
          </a:p>
          <a:p>
            <a:pPr marL="630238" indent="-534988">
              <a:spcBef>
                <a:spcPts val="300"/>
              </a:spcBef>
              <a:buClr>
                <a:srgbClr val="0000CC"/>
              </a:buClr>
              <a:tabLst>
                <a:tab pos="536575" algn="l"/>
                <a:tab pos="6302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ru-RU" sz="2000" dirty="0">
                <a:solidFill>
                  <a:srgbClr val="000066"/>
                </a:solidFill>
                <a:latin typeface="Arial" pitchFamily="34" charset="0"/>
                <a:cs typeface="Arial" pitchFamily="34" charset="0"/>
              </a:rPr>
              <a:t>10. Государственный надзор и контроль за обеспечением ЯРБ (</a:t>
            </a:r>
            <a:r>
              <a:rPr lang="ru-RU" sz="2000" dirty="0" err="1">
                <a:solidFill>
                  <a:srgbClr val="000066"/>
                </a:solidFill>
                <a:latin typeface="Arial" pitchFamily="34" charset="0"/>
                <a:cs typeface="Arial" pitchFamily="34" charset="0"/>
              </a:rPr>
              <a:t>Ростехнадзор</a:t>
            </a:r>
            <a:r>
              <a:rPr lang="ru-RU" sz="2000" dirty="0">
                <a:solidFill>
                  <a:srgbClr val="000066"/>
                </a:solidFill>
                <a:latin typeface="Arial" pitchFamily="34" charset="0"/>
                <a:cs typeface="Arial" pitchFamily="34" charset="0"/>
              </a:rPr>
              <a:t>, ФМБА России, </a:t>
            </a:r>
            <a:r>
              <a:rPr lang="ru-RU" sz="2000" dirty="0" err="1">
                <a:solidFill>
                  <a:srgbClr val="000066"/>
                </a:solidFill>
                <a:latin typeface="Arial" pitchFamily="34" charset="0"/>
                <a:cs typeface="Arial" pitchFamily="34" charset="0"/>
              </a:rPr>
              <a:t>Роспотребнадзор</a:t>
            </a:r>
            <a:r>
              <a:rPr lang="ru-RU" sz="2000" dirty="0">
                <a:solidFill>
                  <a:srgbClr val="000066"/>
                </a:solidFill>
                <a:latin typeface="Arial" pitchFamily="34" charset="0"/>
                <a:cs typeface="Arial" pitchFamily="34" charset="0"/>
              </a:rPr>
              <a:t>)</a:t>
            </a:r>
          </a:p>
          <a:p>
            <a:pPr marL="630238" indent="-534988">
              <a:spcBef>
                <a:spcPts val="300"/>
              </a:spcBef>
              <a:buClr>
                <a:srgbClr val="0000CC"/>
              </a:buClr>
              <a:tabLst>
                <a:tab pos="536575" algn="l"/>
                <a:tab pos="6302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ru-RU" sz="2000" dirty="0">
                <a:solidFill>
                  <a:srgbClr val="000066"/>
                </a:solidFill>
                <a:latin typeface="Calibri" pitchFamily="34" charset="0"/>
              </a:rPr>
              <a:t>11.		</a:t>
            </a:r>
            <a:r>
              <a:rPr lang="ru-RU" sz="2000" dirty="0">
                <a:solidFill>
                  <a:srgbClr val="000066"/>
                </a:solidFill>
                <a:latin typeface="Arial" pitchFamily="34" charset="0"/>
                <a:cs typeface="Arial" pitchFamily="34" charset="0"/>
              </a:rPr>
              <a:t>Государственный контроль за безопасностью  перевозок РМ (ГКО - </a:t>
            </a:r>
            <a:r>
              <a:rPr lang="ru-RU" sz="2000" dirty="0" err="1">
                <a:solidFill>
                  <a:srgbClr val="000066"/>
                </a:solidFill>
                <a:latin typeface="Arial" pitchFamily="34" charset="0"/>
                <a:cs typeface="Arial" pitchFamily="34" charset="0"/>
              </a:rPr>
              <a:t>Госкорпорация</a:t>
            </a:r>
            <a:r>
              <a:rPr lang="ru-RU" sz="2000" dirty="0">
                <a:solidFill>
                  <a:srgbClr val="000066"/>
                </a:solidFill>
                <a:latin typeface="Arial" pitchFamily="34" charset="0"/>
                <a:cs typeface="Arial" pitchFamily="34" charset="0"/>
              </a:rPr>
              <a:t> «</a:t>
            </a:r>
            <a:r>
              <a:rPr lang="ru-RU" sz="2000" dirty="0" err="1">
                <a:solidFill>
                  <a:srgbClr val="000066"/>
                </a:solidFill>
                <a:latin typeface="Arial" pitchFamily="34" charset="0"/>
                <a:cs typeface="Arial" pitchFamily="34" charset="0"/>
              </a:rPr>
              <a:t>Росатом</a:t>
            </a:r>
            <a:r>
              <a:rPr lang="ru-RU" sz="2000" dirty="0">
                <a:solidFill>
                  <a:srgbClr val="000066"/>
                </a:solidFill>
                <a:latin typeface="Arial" pitchFamily="34" charset="0"/>
                <a:cs typeface="Arial" pitchFamily="34" charset="0"/>
              </a:rPr>
              <a:t>»)</a:t>
            </a:r>
          </a:p>
          <a:p>
            <a:pPr marL="630238" indent="-534988">
              <a:spcBef>
                <a:spcPts val="300"/>
              </a:spcBef>
              <a:buClr>
                <a:srgbClr val="0000CC"/>
              </a:buClr>
              <a:tabLst>
                <a:tab pos="6302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ru-RU" sz="2000" dirty="0">
                <a:solidFill>
                  <a:srgbClr val="000066"/>
                </a:solidFill>
                <a:latin typeface="Arial" pitchFamily="34" charset="0"/>
                <a:cs typeface="Arial" pitchFamily="34" charset="0"/>
              </a:rPr>
              <a:t>12. Разрешения советникам (экспертам) организаций перевозчиков (</a:t>
            </a:r>
            <a:r>
              <a:rPr lang="ru-RU" sz="2000" dirty="0" err="1">
                <a:solidFill>
                  <a:srgbClr val="000066"/>
                </a:solidFill>
                <a:latin typeface="Arial" pitchFamily="34" charset="0"/>
                <a:cs typeface="Arial" pitchFamily="34" charset="0"/>
              </a:rPr>
              <a:t>Ространснадзор</a:t>
            </a:r>
            <a:r>
              <a:rPr lang="ru-RU" sz="2000" dirty="0">
                <a:solidFill>
                  <a:srgbClr val="000066"/>
                </a:solidFill>
                <a:latin typeface="Arial" pitchFamily="34" charset="0"/>
                <a:cs typeface="Arial" pitchFamily="34" charset="0"/>
              </a:rPr>
              <a:t>) (См. ДОПОГ и др.)</a:t>
            </a:r>
          </a:p>
          <a:p>
            <a:pPr marL="630238" indent="-534988">
              <a:spcBef>
                <a:spcPts val="300"/>
              </a:spcBef>
              <a:buClr>
                <a:srgbClr val="0000CC"/>
              </a:buClr>
              <a:tabLst>
                <a:tab pos="6302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ru-RU" sz="2000" dirty="0">
                <a:solidFill>
                  <a:srgbClr val="000066"/>
                </a:solidFill>
                <a:latin typeface="Arial" pitchFamily="34" charset="0"/>
                <a:cs typeface="Arial" pitchFamily="34" charset="0"/>
              </a:rPr>
              <a:t>13. Разрешения водителям автотранспортных средств с ОГ (</a:t>
            </a:r>
            <a:r>
              <a:rPr lang="ru-RU" sz="2000" dirty="0" err="1">
                <a:solidFill>
                  <a:srgbClr val="000066"/>
                </a:solidFill>
                <a:latin typeface="Arial" pitchFamily="34" charset="0"/>
                <a:cs typeface="Arial" pitchFamily="34" charset="0"/>
              </a:rPr>
              <a:t>Ространснадзор</a:t>
            </a:r>
            <a:r>
              <a:rPr lang="ru-RU" sz="2000" dirty="0">
                <a:solidFill>
                  <a:srgbClr val="000066"/>
                </a:solidFill>
                <a:latin typeface="Arial" pitchFamily="34" charset="0"/>
                <a:cs typeface="Arial" pitchFamily="34" charset="0"/>
              </a:rPr>
              <a:t>)</a:t>
            </a:r>
          </a:p>
          <a:p>
            <a:pPr marL="630238" indent="-534988">
              <a:spcBef>
                <a:spcPts val="300"/>
              </a:spcBef>
              <a:buClr>
                <a:srgbClr val="0000CC"/>
              </a:buClr>
              <a:tabLst>
                <a:tab pos="6302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ru-RU" sz="2000" dirty="0">
                <a:solidFill>
                  <a:srgbClr val="000066"/>
                </a:solidFill>
                <a:latin typeface="Arial" pitchFamily="34" charset="0"/>
                <a:cs typeface="Arial" pitchFamily="34" charset="0"/>
              </a:rPr>
              <a:t>14. Согласование и контроль за программами обеспечения качества соисполнителей работ (эксплуатирующие и другие организации) (ФЗ-170, НП-090-11</a:t>
            </a:r>
            <a:r>
              <a:rPr lang="ru-RU" sz="2000" dirty="0" smtClean="0">
                <a:solidFill>
                  <a:srgbClr val="000066"/>
                </a:solidFill>
                <a:latin typeface="Arial" pitchFamily="34" charset="0"/>
                <a:cs typeface="Arial" pitchFamily="34" charset="0"/>
              </a:rPr>
              <a:t>)</a:t>
            </a:r>
          </a:p>
          <a:p>
            <a:pPr marL="630238" indent="-534988">
              <a:spcBef>
                <a:spcPts val="300"/>
              </a:spcBef>
              <a:buClr>
                <a:srgbClr val="0000CC"/>
              </a:buClr>
              <a:tabLst>
                <a:tab pos="6302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ru-RU" sz="2000" dirty="0" smtClean="0">
                <a:solidFill>
                  <a:srgbClr val="000066"/>
                </a:solidFill>
                <a:latin typeface="Arial" pitchFamily="34" charset="0"/>
                <a:cs typeface="Arial" pitchFamily="34" charset="0"/>
              </a:rPr>
              <a:t>15. Система экспортного контроля для международных перевозок РМ</a:t>
            </a:r>
            <a:endParaRPr lang="ru-RU" sz="2000" dirty="0">
              <a:solidFill>
                <a:srgbClr val="000066"/>
              </a:solidFill>
              <a:latin typeface="Arial" pitchFamily="34" charset="0"/>
              <a:cs typeface="Arial" pitchFamily="34" charset="0"/>
            </a:endParaRPr>
          </a:p>
          <a:p>
            <a:pPr marL="515938" indent="-514350" algn="just">
              <a:spcBef>
                <a:spcPts val="1200"/>
              </a:spcBef>
              <a:buClr>
                <a:srgbClr val="0000CC"/>
              </a:buClr>
              <a:buFont typeface="Times New Roman" pitchFamily="18" charset="0"/>
              <a:buAutoNum type="arabicPeriod" startAt="6"/>
              <a:tabLst>
                <a:tab pos="5334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endParaRPr lang="ru-RU" sz="2400" dirty="0">
              <a:solidFill>
                <a:srgbClr val="000066"/>
              </a:solidFill>
              <a:latin typeface="Calibri" pitchFamily="34" charset="0"/>
            </a:endParaRPr>
          </a:p>
        </p:txBody>
      </p:sp>
    </p:spTree>
    <p:extLst>
      <p:ext uri="{BB962C8B-B14F-4D97-AF65-F5344CB8AC3E}">
        <p14:creationId xmlns:p14="http://schemas.microsoft.com/office/powerpoint/2010/main" val="24640285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07811" y="735674"/>
            <a:ext cx="6898341" cy="649371"/>
          </a:xfrm>
        </p:spPr>
        <p:txBody>
          <a:bodyPr/>
          <a:lstStyle/>
          <a:p>
            <a:pPr algn="ctr">
              <a:lnSpc>
                <a:spcPct val="100000"/>
              </a:lnSpc>
            </a:pPr>
            <a:r>
              <a:rPr lang="ru-RU" sz="2000" cap="all" dirty="0">
                <a:solidFill>
                  <a:srgbClr val="C00000"/>
                </a:solidFill>
                <a:cs typeface="Arial" panose="020B0604020202020204" pitchFamily="34" charset="0"/>
              </a:rPr>
              <a:t>ПРЕДЛОЖЕНИЯ ПО ИМПЛЕМЕНТАЦИИ </a:t>
            </a:r>
            <a:r>
              <a:rPr lang="ru-RU" sz="2000" cap="all" dirty="0" smtClean="0">
                <a:solidFill>
                  <a:srgbClr val="C00000"/>
                </a:solidFill>
                <a:cs typeface="Arial" panose="020B0604020202020204" pitchFamily="34" charset="0"/>
              </a:rPr>
              <a:t>СОГЛАШЕНИЯ</a:t>
            </a:r>
            <a:br>
              <a:rPr lang="ru-RU" sz="2000" cap="all" dirty="0" smtClean="0">
                <a:solidFill>
                  <a:srgbClr val="C00000"/>
                </a:solidFill>
                <a:cs typeface="Arial" panose="020B0604020202020204" pitchFamily="34" charset="0"/>
              </a:rPr>
            </a:br>
            <a:endParaRPr lang="ru-RU" sz="2000" dirty="0">
              <a:solidFill>
                <a:srgbClr val="C00000"/>
              </a:solidFill>
            </a:endParaRPr>
          </a:p>
        </p:txBody>
      </p:sp>
      <p:sp>
        <p:nvSpPr>
          <p:cNvPr id="6" name="Прямоугольник 5"/>
          <p:cNvSpPr/>
          <p:nvPr/>
        </p:nvSpPr>
        <p:spPr>
          <a:xfrm>
            <a:off x="207811" y="2070393"/>
            <a:ext cx="8729935" cy="3785652"/>
          </a:xfrm>
          <a:prstGeom prst="rect">
            <a:avLst/>
          </a:prstGeom>
        </p:spPr>
        <p:txBody>
          <a:bodyPr wrap="square">
            <a:spAutoFit/>
          </a:bodyPr>
          <a:lstStyle/>
          <a:p>
            <a:pPr algn="ctr">
              <a:spcBef>
                <a:spcPts val="600"/>
              </a:spcBef>
            </a:pPr>
            <a:r>
              <a:rPr lang="ru-RU" sz="2000" dirty="0" smtClean="0">
                <a:solidFill>
                  <a:srgbClr val="FF0000"/>
                </a:solidFill>
                <a:latin typeface="Arial" panose="020B0604020202020204" pitchFamily="34" charset="0"/>
                <a:cs typeface="Arial" panose="020B0604020202020204" pitchFamily="34" charset="0"/>
              </a:rPr>
              <a:t>Цели первоочередных мероприятий:</a:t>
            </a:r>
          </a:p>
          <a:p>
            <a:pPr marL="342900" indent="-342900">
              <a:spcBef>
                <a:spcPts val="600"/>
              </a:spcBef>
              <a:buFont typeface="Arial" pitchFamily="34" charset="0"/>
              <a:buChar char="•"/>
            </a:pPr>
            <a:r>
              <a:rPr lang="ru-RU" sz="2000" dirty="0" smtClean="0">
                <a:solidFill>
                  <a:srgbClr val="002060"/>
                </a:solidFill>
                <a:latin typeface="Arial" panose="020B0604020202020204" pitchFamily="34" charset="0"/>
                <a:cs typeface="Arial" panose="020B0604020202020204" pitchFamily="34" charset="0"/>
              </a:rPr>
              <a:t>создание инструментов эффективной реализации и достижения  целей Соглашения</a:t>
            </a:r>
          </a:p>
          <a:p>
            <a:pPr marL="342900" indent="-342900">
              <a:spcBef>
                <a:spcPts val="600"/>
              </a:spcBef>
              <a:buFont typeface="Arial" pitchFamily="34" charset="0"/>
              <a:buChar char="•"/>
            </a:pPr>
            <a:r>
              <a:rPr lang="ru-RU" sz="2000" dirty="0" smtClean="0">
                <a:solidFill>
                  <a:srgbClr val="002060"/>
                </a:solidFill>
                <a:latin typeface="Arial" panose="020B0604020202020204" pitchFamily="34" charset="0"/>
                <a:cs typeface="Arial" panose="020B0604020202020204" pitchFamily="34" charset="0"/>
              </a:rPr>
              <a:t>определение вопросов, требующих совместной проработки и детализации положений для  </a:t>
            </a:r>
            <a:r>
              <a:rPr lang="ru-RU" sz="2000" dirty="0">
                <a:solidFill>
                  <a:srgbClr val="002060"/>
                </a:solidFill>
                <a:latin typeface="Arial" panose="020B0604020202020204" pitchFamily="34" charset="0"/>
                <a:cs typeface="Arial" panose="020B0604020202020204" pitchFamily="34" charset="0"/>
              </a:rPr>
              <a:t>эффективной реализации и достижения  целей Соглашения</a:t>
            </a:r>
          </a:p>
          <a:p>
            <a:pPr marL="342900" indent="-342900">
              <a:spcBef>
                <a:spcPts val="600"/>
              </a:spcBef>
              <a:buFont typeface="Arial" pitchFamily="34" charset="0"/>
              <a:buChar char="•"/>
            </a:pPr>
            <a:r>
              <a:rPr lang="ru-RU" sz="2000" dirty="0" smtClean="0">
                <a:solidFill>
                  <a:srgbClr val="002060"/>
                </a:solidFill>
                <a:latin typeface="Arial" panose="020B0604020202020204" pitchFamily="34" charset="0"/>
                <a:cs typeface="Arial" panose="020B0604020202020204" pitchFamily="34" charset="0"/>
              </a:rPr>
              <a:t>оценка целесообразности/необходимости и возможности гармонизации/унификации соответствующих нормативных требований по перевозкам РМ в государствах содружества (для дальнейших  проработок)</a:t>
            </a:r>
          </a:p>
          <a:p>
            <a:pPr>
              <a:spcBef>
                <a:spcPts val="600"/>
              </a:spcBef>
            </a:pPr>
            <a:endParaRPr lang="ru-RU" sz="2000"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012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81072" y="426392"/>
            <a:ext cx="6898341" cy="649371"/>
          </a:xfrm>
        </p:spPr>
        <p:txBody>
          <a:bodyPr/>
          <a:lstStyle/>
          <a:p>
            <a:pPr algn="ctr">
              <a:lnSpc>
                <a:spcPct val="100000"/>
              </a:lnSpc>
            </a:pPr>
            <a:r>
              <a:rPr lang="ru-RU" sz="2000" cap="all" dirty="0">
                <a:solidFill>
                  <a:srgbClr val="C00000"/>
                </a:solidFill>
                <a:cs typeface="Arial" panose="020B0604020202020204" pitchFamily="34" charset="0"/>
              </a:rPr>
              <a:t>ПРЕДЛОЖЕНИЯ ПО ИМПЛЕМЕНТАЦИИ СОГЛАШЕНИЯ</a:t>
            </a:r>
            <a:r>
              <a:rPr lang="ru-RU" sz="2000" cap="all" dirty="0">
                <a:cs typeface="Arial" panose="020B0604020202020204" pitchFamily="34" charset="0"/>
              </a:rPr>
              <a:t/>
            </a:r>
            <a:br>
              <a:rPr lang="ru-RU" sz="2000" cap="all" dirty="0">
                <a:cs typeface="Arial" panose="020B0604020202020204" pitchFamily="34" charset="0"/>
              </a:rPr>
            </a:br>
            <a:endParaRPr lang="ru-RU" sz="2000" dirty="0">
              <a:solidFill>
                <a:srgbClr val="002060"/>
              </a:solidFill>
            </a:endParaRPr>
          </a:p>
        </p:txBody>
      </p:sp>
      <p:sp>
        <p:nvSpPr>
          <p:cNvPr id="4" name="Прямоугольник 3"/>
          <p:cNvSpPr/>
          <p:nvPr/>
        </p:nvSpPr>
        <p:spPr>
          <a:xfrm>
            <a:off x="0" y="1080842"/>
            <a:ext cx="9144000" cy="5940088"/>
          </a:xfrm>
          <a:prstGeom prst="rect">
            <a:avLst/>
          </a:prstGeom>
        </p:spPr>
        <p:txBody>
          <a:bodyPr wrap="square">
            <a:spAutoFit/>
          </a:bodyPr>
          <a:lstStyle/>
          <a:p>
            <a:pPr marL="342900" indent="-342900">
              <a:spcBef>
                <a:spcPts val="600"/>
              </a:spcBef>
              <a:buFont typeface="Arial" pitchFamily="34" charset="0"/>
              <a:buChar char="•"/>
            </a:pPr>
            <a:r>
              <a:rPr lang="ru-RU" sz="2000" dirty="0" smtClean="0">
                <a:solidFill>
                  <a:srgbClr val="002060"/>
                </a:solidFill>
                <a:latin typeface="Arial" panose="020B0604020202020204" pitchFamily="34" charset="0"/>
                <a:cs typeface="Arial" panose="020B0604020202020204" pitchFamily="34" charset="0"/>
              </a:rPr>
              <a:t>сбор </a:t>
            </a:r>
            <a:r>
              <a:rPr lang="ru-RU" sz="2000" dirty="0">
                <a:solidFill>
                  <a:srgbClr val="002060"/>
                </a:solidFill>
                <a:latin typeface="Arial" panose="020B0604020202020204" pitchFamily="34" charset="0"/>
                <a:cs typeface="Arial" panose="020B0604020202020204" pitchFamily="34" charset="0"/>
              </a:rPr>
              <a:t>и подготовка базы данных </a:t>
            </a:r>
            <a:r>
              <a:rPr lang="ru-RU" sz="2000" dirty="0" smtClean="0">
                <a:solidFill>
                  <a:srgbClr val="002060"/>
                </a:solidFill>
                <a:latin typeface="Arial" panose="020B0604020202020204" pitchFamily="34" charset="0"/>
                <a:cs typeface="Arial" panose="020B0604020202020204" pitchFamily="34" charset="0"/>
              </a:rPr>
              <a:t>по компетентным органам (Ст. 3) и применяемым в странах нормативным документам по перевозкам РМ, имеющимся отличиям, в </a:t>
            </a:r>
            <a:r>
              <a:rPr lang="ru-RU" sz="2000" dirty="0" err="1" smtClean="0">
                <a:solidFill>
                  <a:srgbClr val="002060"/>
                </a:solidFill>
                <a:latin typeface="Arial" panose="020B0604020202020204" pitchFamily="34" charset="0"/>
                <a:cs typeface="Arial" panose="020B0604020202020204" pitchFamily="34" charset="0"/>
              </a:rPr>
              <a:t>т.ч</a:t>
            </a:r>
            <a:r>
              <a:rPr lang="ru-RU" sz="2000" dirty="0" smtClean="0">
                <a:solidFill>
                  <a:srgbClr val="002060"/>
                </a:solidFill>
                <a:latin typeface="Arial" panose="020B0604020202020204" pitchFamily="34" charset="0"/>
                <a:cs typeface="Arial" panose="020B0604020202020204" pitchFamily="34" charset="0"/>
              </a:rPr>
              <a:t>. от международных документов (Ст.7,        Ст. 10), национальным пунктам связи и уполномоченным (МАГАТЭ)</a:t>
            </a:r>
            <a:endParaRPr lang="ru-RU" sz="2000" dirty="0">
              <a:solidFill>
                <a:srgbClr val="002060"/>
              </a:solidFill>
              <a:latin typeface="Arial" panose="020B0604020202020204" pitchFamily="34" charset="0"/>
              <a:cs typeface="Arial" panose="020B0604020202020204" pitchFamily="34" charset="0"/>
            </a:endParaRPr>
          </a:p>
          <a:p>
            <a:pPr marL="342900" indent="-342900">
              <a:spcBef>
                <a:spcPts val="300"/>
              </a:spcBef>
              <a:buFont typeface="Arial" pitchFamily="34" charset="0"/>
              <a:buChar char="•"/>
            </a:pPr>
            <a:r>
              <a:rPr lang="ru-RU" sz="2000" dirty="0" smtClean="0">
                <a:solidFill>
                  <a:srgbClr val="002060"/>
                </a:solidFill>
                <a:latin typeface="Arial" panose="020B0604020202020204" pitchFamily="34" charset="0"/>
                <a:cs typeface="Arial" panose="020B0604020202020204" pitchFamily="34" charset="0"/>
              </a:rPr>
              <a:t>анализ </a:t>
            </a:r>
            <a:r>
              <a:rPr lang="ru-RU" sz="2000" dirty="0">
                <a:solidFill>
                  <a:srgbClr val="002060"/>
                </a:solidFill>
                <a:latin typeface="Arial" panose="020B0604020202020204" pitchFamily="34" charset="0"/>
                <a:cs typeface="Arial" panose="020B0604020202020204" pitchFamily="34" charset="0"/>
              </a:rPr>
              <a:t>и подготовка </a:t>
            </a:r>
            <a:r>
              <a:rPr lang="ru-RU" sz="2000" dirty="0" smtClean="0">
                <a:solidFill>
                  <a:srgbClr val="002060"/>
                </a:solidFill>
                <a:latin typeface="Arial" panose="020B0604020202020204" pitchFamily="34" charset="0"/>
                <a:cs typeface="Arial" panose="020B0604020202020204" pitchFamily="34" charset="0"/>
              </a:rPr>
              <a:t>базы данных, в </a:t>
            </a:r>
            <a:r>
              <a:rPr lang="ru-RU" sz="2000" dirty="0" err="1" smtClean="0">
                <a:solidFill>
                  <a:srgbClr val="002060"/>
                </a:solidFill>
                <a:latin typeface="Arial" panose="020B0604020202020204" pitchFamily="34" charset="0"/>
                <a:cs typeface="Arial" panose="020B0604020202020204" pitchFamily="34" charset="0"/>
              </a:rPr>
              <a:t>т.ч</a:t>
            </a:r>
            <a:r>
              <a:rPr lang="ru-RU" sz="2000" dirty="0" smtClean="0">
                <a:solidFill>
                  <a:srgbClr val="002060"/>
                </a:solidFill>
                <a:latin typeface="Arial" panose="020B0604020202020204" pitchFamily="34" charset="0"/>
                <a:cs typeface="Arial" panose="020B0604020202020204" pitchFamily="34" charset="0"/>
              </a:rPr>
              <a:t>. уточнений </a:t>
            </a:r>
            <a:r>
              <a:rPr lang="ru-RU" sz="2000" dirty="0">
                <a:solidFill>
                  <a:srgbClr val="002060"/>
                </a:solidFill>
                <a:latin typeface="Arial" panose="020B0604020202020204" pitchFamily="34" charset="0"/>
                <a:cs typeface="Arial" panose="020B0604020202020204" pitchFamily="34" charset="0"/>
              </a:rPr>
              <a:t>(пояснений) </a:t>
            </a:r>
            <a:r>
              <a:rPr lang="ru-RU" sz="2000" dirty="0" smtClean="0">
                <a:solidFill>
                  <a:srgbClr val="002060"/>
                </a:solidFill>
                <a:latin typeface="Arial" panose="020B0604020202020204" pitchFamily="34" charset="0"/>
                <a:cs typeface="Arial" panose="020B0604020202020204" pitchFamily="34" charset="0"/>
              </a:rPr>
              <a:t>по представляемым компетентными органами стран (Ст. 8)  </a:t>
            </a:r>
            <a:r>
              <a:rPr lang="ru-RU" sz="2000" dirty="0">
                <a:solidFill>
                  <a:srgbClr val="002060"/>
                </a:solidFill>
                <a:latin typeface="Arial" panose="020B0604020202020204" pitchFamily="34" charset="0"/>
                <a:cs typeface="Arial" panose="020B0604020202020204" pitchFamily="34" charset="0"/>
              </a:rPr>
              <a:t>информации </a:t>
            </a:r>
            <a:r>
              <a:rPr lang="ru-RU" sz="2000" dirty="0" smtClean="0">
                <a:solidFill>
                  <a:srgbClr val="002060"/>
                </a:solidFill>
                <a:latin typeface="Arial" panose="020B0604020202020204" pitchFamily="34" charset="0"/>
                <a:cs typeface="Arial" panose="020B0604020202020204" pitchFamily="34" charset="0"/>
              </a:rPr>
              <a:t>о разрешительных документах </a:t>
            </a:r>
            <a:r>
              <a:rPr lang="ru-RU" sz="2000" dirty="0">
                <a:solidFill>
                  <a:srgbClr val="002060"/>
                </a:solidFill>
                <a:latin typeface="Arial" panose="020B0604020202020204" pitchFamily="34" charset="0"/>
                <a:cs typeface="Arial" panose="020B0604020202020204" pitchFamily="34" charset="0"/>
              </a:rPr>
              <a:t>для перевозок РМ</a:t>
            </a:r>
            <a:r>
              <a:rPr lang="ru-RU" sz="2000" dirty="0" smtClean="0">
                <a:solidFill>
                  <a:srgbClr val="002060"/>
                </a:solidFill>
                <a:latin typeface="Arial" panose="020B0604020202020204" pitchFamily="34" charset="0"/>
                <a:cs typeface="Arial" panose="020B0604020202020204" pitchFamily="34" charset="0"/>
              </a:rPr>
              <a:t> и порядке их получения в  странах (Ст. </a:t>
            </a:r>
            <a:r>
              <a:rPr lang="ru-RU" sz="2000" dirty="0">
                <a:solidFill>
                  <a:srgbClr val="002060"/>
                </a:solidFill>
                <a:latin typeface="Arial" panose="020B0604020202020204" pitchFamily="34" charset="0"/>
                <a:cs typeface="Arial" panose="020B0604020202020204" pitchFamily="34" charset="0"/>
              </a:rPr>
              <a:t>5 и 6</a:t>
            </a:r>
            <a:r>
              <a:rPr lang="ru-RU" sz="2000" dirty="0" smtClean="0">
                <a:solidFill>
                  <a:srgbClr val="002060"/>
                </a:solidFill>
                <a:latin typeface="Arial" panose="020B0604020202020204" pitchFamily="34" charset="0"/>
                <a:cs typeface="Arial" panose="020B0604020202020204" pitchFamily="34" charset="0"/>
              </a:rPr>
              <a:t>), а также документам </a:t>
            </a:r>
            <a:r>
              <a:rPr lang="ru-RU" sz="2000" dirty="0">
                <a:solidFill>
                  <a:srgbClr val="002060"/>
                </a:solidFill>
                <a:latin typeface="Arial" panose="020B0604020202020204" pitchFamily="34" charset="0"/>
                <a:cs typeface="Arial" panose="020B0604020202020204" pitchFamily="34" charset="0"/>
              </a:rPr>
              <a:t>перевозчика (</a:t>
            </a:r>
            <a:r>
              <a:rPr lang="ru-RU" sz="2000" dirty="0" smtClean="0">
                <a:solidFill>
                  <a:srgbClr val="002060"/>
                </a:solidFill>
                <a:latin typeface="Arial" panose="020B0604020202020204" pitchFamily="34" charset="0"/>
                <a:cs typeface="Arial" panose="020B0604020202020204" pitchFamily="34" charset="0"/>
              </a:rPr>
              <a:t>Ст. 7)</a:t>
            </a:r>
            <a:endParaRPr lang="ru-RU" sz="2000" dirty="0">
              <a:solidFill>
                <a:srgbClr val="002060"/>
              </a:solidFill>
              <a:latin typeface="Arial" panose="020B0604020202020204" pitchFamily="34" charset="0"/>
              <a:cs typeface="Arial" panose="020B0604020202020204" pitchFamily="34" charset="0"/>
            </a:endParaRPr>
          </a:p>
          <a:p>
            <a:pPr marL="342900" indent="-342900">
              <a:spcBef>
                <a:spcPts val="300"/>
              </a:spcBef>
              <a:buFont typeface="Arial" pitchFamily="34" charset="0"/>
              <a:buChar char="•"/>
            </a:pPr>
            <a:r>
              <a:rPr lang="ru-RU" sz="2000" dirty="0" smtClean="0">
                <a:solidFill>
                  <a:srgbClr val="002060"/>
                </a:solidFill>
                <a:latin typeface="Arial" panose="020B0604020202020204" pitchFamily="34" charset="0"/>
                <a:cs typeface="Arial" panose="020B0604020202020204" pitchFamily="34" charset="0"/>
              </a:rPr>
              <a:t>сбор </a:t>
            </a:r>
            <a:r>
              <a:rPr lang="ru-RU" sz="2000" dirty="0">
                <a:solidFill>
                  <a:srgbClr val="002060"/>
                </a:solidFill>
                <a:latin typeface="Arial" panose="020B0604020202020204" pitchFamily="34" charset="0"/>
                <a:cs typeface="Arial" panose="020B0604020202020204" pitchFamily="34" charset="0"/>
              </a:rPr>
              <a:t>и анализ информации государств содружества о необходимых мероприятиях и порядке их проведения  при принятии решения о приостановке или прекращении трансграничной </a:t>
            </a:r>
            <a:r>
              <a:rPr lang="ru-RU" sz="2000" dirty="0" smtClean="0">
                <a:solidFill>
                  <a:srgbClr val="002060"/>
                </a:solidFill>
                <a:latin typeface="Arial" panose="020B0604020202020204" pitchFamily="34" charset="0"/>
                <a:cs typeface="Arial" panose="020B0604020202020204" pitchFamily="34" charset="0"/>
              </a:rPr>
              <a:t>перевозки (Ст. 12), </a:t>
            </a:r>
            <a:r>
              <a:rPr lang="ru-RU" sz="2000" dirty="0">
                <a:solidFill>
                  <a:srgbClr val="002060"/>
                </a:solidFill>
                <a:latin typeface="Arial" panose="020B0604020202020204" pitchFamily="34" charset="0"/>
                <a:cs typeface="Arial" panose="020B0604020202020204" pitchFamily="34" charset="0"/>
              </a:rPr>
              <a:t>подготовка рекомендаций по </a:t>
            </a:r>
            <a:r>
              <a:rPr lang="ru-RU" sz="2000" dirty="0" smtClean="0">
                <a:solidFill>
                  <a:srgbClr val="002060"/>
                </a:solidFill>
                <a:latin typeface="Arial" panose="020B0604020202020204" pitchFamily="34" charset="0"/>
                <a:cs typeface="Arial" panose="020B0604020202020204" pitchFamily="34" charset="0"/>
              </a:rPr>
              <a:t>гармонизации/ унификации</a:t>
            </a:r>
          </a:p>
          <a:p>
            <a:pPr marL="342900" indent="-342900">
              <a:spcBef>
                <a:spcPts val="300"/>
              </a:spcBef>
              <a:buFont typeface="Arial" pitchFamily="34" charset="0"/>
              <a:buChar char="•"/>
            </a:pPr>
            <a:r>
              <a:rPr lang="ru-RU" sz="2000" dirty="0" smtClean="0">
                <a:solidFill>
                  <a:srgbClr val="002060"/>
                </a:solidFill>
                <a:latin typeface="Arial" panose="020B0604020202020204" pitchFamily="34" charset="0"/>
                <a:cs typeface="Arial" panose="020B0604020202020204" pitchFamily="34" charset="0"/>
              </a:rPr>
              <a:t>разработка Руководства (рекомендаций) о взаимодействии по обеспечению аварийной готовности и реагированию в случае аварии </a:t>
            </a:r>
          </a:p>
          <a:p>
            <a:pPr marL="342900" indent="-342900">
              <a:spcBef>
                <a:spcPts val="300"/>
              </a:spcBef>
              <a:buFont typeface="Arial" pitchFamily="34" charset="0"/>
              <a:buChar char="•"/>
            </a:pPr>
            <a:r>
              <a:rPr lang="ru-RU" sz="2000" dirty="0" smtClean="0">
                <a:solidFill>
                  <a:srgbClr val="002060"/>
                </a:solidFill>
                <a:latin typeface="Arial" panose="020B0604020202020204" pitchFamily="34" charset="0"/>
                <a:cs typeface="Arial" panose="020B0604020202020204" pitchFamily="34" charset="0"/>
              </a:rPr>
              <a:t>подготовка (завершение) сводного отчета о перевозках РМ в государствах содружества (начат в 2017 г.)  </a:t>
            </a:r>
          </a:p>
          <a:p>
            <a:pPr marL="342900" indent="-342900">
              <a:spcBef>
                <a:spcPts val="600"/>
              </a:spcBef>
              <a:buFont typeface="Arial" pitchFamily="34" charset="0"/>
              <a:buChar char="•"/>
            </a:pPr>
            <a:endParaRPr lang="ru-RU" sz="2000" dirty="0" smtClean="0">
              <a:solidFill>
                <a:srgbClr val="002060"/>
              </a:solidFill>
              <a:latin typeface="Arial" panose="020B0604020202020204" pitchFamily="34" charset="0"/>
              <a:cs typeface="Arial" panose="020B0604020202020204" pitchFamily="34" charset="0"/>
            </a:endParaRPr>
          </a:p>
          <a:p>
            <a:pPr marL="342900" indent="-342900">
              <a:spcBef>
                <a:spcPts val="600"/>
              </a:spcBef>
              <a:buFont typeface="Arial" pitchFamily="34" charset="0"/>
              <a:buChar char="•"/>
            </a:pPr>
            <a:endParaRPr lang="ru-RU" sz="2000"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03877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07811" y="735674"/>
            <a:ext cx="6898341" cy="649371"/>
          </a:xfrm>
        </p:spPr>
        <p:txBody>
          <a:bodyPr/>
          <a:lstStyle/>
          <a:p>
            <a:pPr algn="ctr">
              <a:lnSpc>
                <a:spcPct val="100000"/>
              </a:lnSpc>
            </a:pPr>
            <a:r>
              <a:rPr lang="ru-RU" sz="2000" cap="all" dirty="0">
                <a:solidFill>
                  <a:srgbClr val="FF0000"/>
                </a:solidFill>
                <a:cs typeface="Arial" panose="020B0604020202020204" pitchFamily="34" charset="0"/>
              </a:rPr>
              <a:t>ПРЕДЛОЖЕНИЯ ПО ИМПЛЕМЕНТАЦИИ </a:t>
            </a:r>
            <a:r>
              <a:rPr lang="ru-RU" sz="2000" cap="all" dirty="0" smtClean="0">
                <a:solidFill>
                  <a:srgbClr val="FF0000"/>
                </a:solidFill>
                <a:cs typeface="Arial" panose="020B0604020202020204" pitchFamily="34" charset="0"/>
              </a:rPr>
              <a:t>СОГЛАШЕНИЯ</a:t>
            </a:r>
            <a:br>
              <a:rPr lang="ru-RU" sz="2000" cap="all" dirty="0" smtClean="0">
                <a:solidFill>
                  <a:srgbClr val="FF0000"/>
                </a:solidFill>
                <a:cs typeface="Arial" panose="020B0604020202020204" pitchFamily="34" charset="0"/>
              </a:rPr>
            </a:br>
            <a:r>
              <a:rPr lang="ru-RU" sz="2000" dirty="0" smtClean="0">
                <a:solidFill>
                  <a:srgbClr val="FF0000"/>
                </a:solidFill>
                <a:cs typeface="Arial" panose="020B0604020202020204" pitchFamily="34" charset="0"/>
              </a:rPr>
              <a:t>(</a:t>
            </a:r>
            <a:r>
              <a:rPr lang="ru-RU" sz="2000" dirty="0" err="1" smtClean="0">
                <a:solidFill>
                  <a:srgbClr val="FF0000"/>
                </a:solidFill>
                <a:cs typeface="Arial" panose="020B0604020202020204" pitchFamily="34" charset="0"/>
              </a:rPr>
              <a:t>оконч</a:t>
            </a:r>
            <a:r>
              <a:rPr lang="ru-RU" sz="2000" dirty="0" smtClean="0">
                <a:solidFill>
                  <a:srgbClr val="FF0000"/>
                </a:solidFill>
                <a:cs typeface="Arial" panose="020B0604020202020204" pitchFamily="34" charset="0"/>
              </a:rPr>
              <a:t>.)</a:t>
            </a:r>
            <a:r>
              <a:rPr lang="ru-RU" sz="2000" cap="all" dirty="0">
                <a:solidFill>
                  <a:srgbClr val="FF0000"/>
                </a:solidFill>
                <a:cs typeface="Arial" panose="020B0604020202020204" pitchFamily="34" charset="0"/>
              </a:rPr>
              <a:t/>
            </a:r>
            <a:br>
              <a:rPr lang="ru-RU" sz="2000" cap="all" dirty="0">
                <a:solidFill>
                  <a:srgbClr val="FF0000"/>
                </a:solidFill>
                <a:cs typeface="Arial" panose="020B0604020202020204" pitchFamily="34" charset="0"/>
              </a:rPr>
            </a:br>
            <a:endParaRPr lang="ru-RU" sz="2000" dirty="0">
              <a:solidFill>
                <a:srgbClr val="FF0000"/>
              </a:solidFill>
            </a:endParaRPr>
          </a:p>
        </p:txBody>
      </p:sp>
      <p:sp>
        <p:nvSpPr>
          <p:cNvPr id="4" name="Прямоугольник 3"/>
          <p:cNvSpPr/>
          <p:nvPr/>
        </p:nvSpPr>
        <p:spPr>
          <a:xfrm>
            <a:off x="207811" y="2056720"/>
            <a:ext cx="8729935" cy="3400931"/>
          </a:xfrm>
          <a:prstGeom prst="rect">
            <a:avLst/>
          </a:prstGeom>
        </p:spPr>
        <p:txBody>
          <a:bodyPr wrap="square">
            <a:spAutoFit/>
          </a:bodyPr>
          <a:lstStyle/>
          <a:p>
            <a:pPr algn="ctr">
              <a:spcBef>
                <a:spcPts val="600"/>
              </a:spcBef>
            </a:pPr>
            <a:r>
              <a:rPr lang="ru-RU" sz="2000" dirty="0" smtClean="0">
                <a:solidFill>
                  <a:srgbClr val="002060"/>
                </a:solidFill>
                <a:latin typeface="Arial" panose="020B0604020202020204" pitchFamily="34" charset="0"/>
                <a:cs typeface="Arial" panose="020B0604020202020204" pitchFamily="34" charset="0"/>
              </a:rPr>
              <a:t>Организация первоочередных мероприятий</a:t>
            </a:r>
          </a:p>
          <a:p>
            <a:pPr marL="342900" indent="-342900">
              <a:spcBef>
                <a:spcPts val="600"/>
              </a:spcBef>
              <a:buFont typeface="Arial" pitchFamily="34" charset="0"/>
              <a:buChar char="•"/>
            </a:pPr>
            <a:r>
              <a:rPr lang="ru-RU" sz="2000" dirty="0" smtClean="0">
                <a:solidFill>
                  <a:srgbClr val="002060"/>
                </a:solidFill>
                <a:latin typeface="Arial" panose="020B0604020202020204" pitchFamily="34" charset="0"/>
                <a:cs typeface="Arial" panose="020B0604020202020204" pitchFamily="34" charset="0"/>
              </a:rPr>
              <a:t>возложить организацию проведения мероприятий и подготовку материалов по результатам мероприятий на  </a:t>
            </a:r>
            <a:r>
              <a:rPr lang="ru-RU" sz="2000" dirty="0">
                <a:solidFill>
                  <a:srgbClr val="002060"/>
                </a:solidFill>
                <a:latin typeface="Arial" panose="020B0604020202020204" pitchFamily="34" charset="0"/>
                <a:cs typeface="Arial" panose="020B0604020202020204" pitchFamily="34" charset="0"/>
              </a:rPr>
              <a:t>председателя </a:t>
            </a:r>
            <a:r>
              <a:rPr lang="ru-RU" sz="2000" dirty="0" smtClean="0">
                <a:solidFill>
                  <a:srgbClr val="002060"/>
                </a:solidFill>
                <a:latin typeface="Arial" panose="020B0604020202020204" pitchFamily="34" charset="0"/>
                <a:cs typeface="Arial" panose="020B0604020202020204" pitchFamily="34" charset="0"/>
              </a:rPr>
              <a:t>Секции № 6 Рабочей группы совместно </a:t>
            </a:r>
            <a:r>
              <a:rPr lang="ru-RU" sz="2000" dirty="0">
                <a:solidFill>
                  <a:srgbClr val="002060"/>
                </a:solidFill>
                <a:latin typeface="Arial" panose="020B0604020202020204" pitchFamily="34" charset="0"/>
                <a:cs typeface="Arial" panose="020B0604020202020204" pitchFamily="34" charset="0"/>
              </a:rPr>
              <a:t>с членами секции от Российской </a:t>
            </a:r>
            <a:r>
              <a:rPr lang="ru-RU" sz="2000" dirty="0" smtClean="0">
                <a:solidFill>
                  <a:srgbClr val="002060"/>
                </a:solidFill>
                <a:latin typeface="Arial" panose="020B0604020202020204" pitchFamily="34" charset="0"/>
                <a:cs typeface="Arial" panose="020B0604020202020204" pitchFamily="34" charset="0"/>
              </a:rPr>
              <a:t>Федерации (с привлечением по мере необходимости членов секции от других стран)</a:t>
            </a:r>
            <a:endParaRPr lang="ru-RU" sz="2000" dirty="0">
              <a:solidFill>
                <a:srgbClr val="002060"/>
              </a:solidFill>
              <a:latin typeface="Arial" panose="020B0604020202020204" pitchFamily="34" charset="0"/>
              <a:cs typeface="Arial" panose="020B0604020202020204" pitchFamily="34" charset="0"/>
            </a:endParaRPr>
          </a:p>
          <a:p>
            <a:pPr marL="342900" indent="-342900">
              <a:spcBef>
                <a:spcPts val="600"/>
              </a:spcBef>
              <a:buFont typeface="Arial" pitchFamily="34" charset="0"/>
              <a:buChar char="•"/>
            </a:pPr>
            <a:r>
              <a:rPr lang="ru-RU" sz="2000" dirty="0" smtClean="0">
                <a:solidFill>
                  <a:srgbClr val="002060"/>
                </a:solidFill>
                <a:latin typeface="Arial" panose="020B0604020202020204" pitchFamily="34" charset="0"/>
                <a:cs typeface="Arial" panose="020B0604020202020204" pitchFamily="34" charset="0"/>
              </a:rPr>
              <a:t>председателю </a:t>
            </a:r>
            <a:r>
              <a:rPr lang="ru-RU" sz="2000" dirty="0">
                <a:solidFill>
                  <a:srgbClr val="002060"/>
                </a:solidFill>
                <a:latin typeface="Arial" panose="020B0604020202020204" pitchFamily="34" charset="0"/>
                <a:cs typeface="Arial" panose="020B0604020202020204" pitchFamily="34" charset="0"/>
              </a:rPr>
              <a:t>Секции № 6 </a:t>
            </a:r>
            <a:r>
              <a:rPr lang="ru-RU" sz="2000" dirty="0" smtClean="0">
                <a:solidFill>
                  <a:srgbClr val="002060"/>
                </a:solidFill>
                <a:latin typeface="Arial" panose="020B0604020202020204" pitchFamily="34" charset="0"/>
                <a:cs typeface="Arial" panose="020B0604020202020204" pitchFamily="34" charset="0"/>
              </a:rPr>
              <a:t>совместно с </a:t>
            </a:r>
            <a:r>
              <a:rPr lang="ru-RU" sz="2000" dirty="0">
                <a:solidFill>
                  <a:srgbClr val="002060"/>
                </a:solidFill>
                <a:latin typeface="Arial" panose="020B0604020202020204" pitchFamily="34" charset="0"/>
                <a:cs typeface="Arial" panose="020B0604020202020204" pitchFamily="34" charset="0"/>
              </a:rPr>
              <a:t>Исполнительным комитетом организовать уточнение данных о членах секции от </a:t>
            </a:r>
            <a:r>
              <a:rPr lang="ru-RU" sz="2000" dirty="0" smtClean="0">
                <a:solidFill>
                  <a:srgbClr val="002060"/>
                </a:solidFill>
                <a:latin typeface="Arial" panose="020B0604020202020204" pitchFamily="34" charset="0"/>
                <a:cs typeface="Arial" panose="020B0604020202020204" pitchFamily="34" charset="0"/>
              </a:rPr>
              <a:t>стран) </a:t>
            </a:r>
          </a:p>
          <a:p>
            <a:pPr marL="342900" indent="-342900">
              <a:spcBef>
                <a:spcPts val="600"/>
              </a:spcBef>
              <a:buFont typeface="Arial" pitchFamily="34" charset="0"/>
              <a:buChar char="•"/>
            </a:pPr>
            <a:r>
              <a:rPr lang="ru-RU" sz="2000" dirty="0" smtClean="0">
                <a:solidFill>
                  <a:srgbClr val="002060"/>
                </a:solidFill>
                <a:latin typeface="Arial" panose="020B0604020202020204" pitchFamily="34" charset="0"/>
                <a:cs typeface="Arial" panose="020B0604020202020204" pitchFamily="34" charset="0"/>
              </a:rPr>
              <a:t>членам Секции № 6 активно участвовать в выполнении указанных первоочередных мероприятий </a:t>
            </a:r>
          </a:p>
        </p:txBody>
      </p:sp>
    </p:spTree>
    <p:extLst>
      <p:ext uri="{BB962C8B-B14F-4D97-AF65-F5344CB8AC3E}">
        <p14:creationId xmlns:p14="http://schemas.microsoft.com/office/powerpoint/2010/main" val="30334519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1"/>
          </p:nvPr>
        </p:nvSpPr>
        <p:spPr/>
        <p:txBody>
          <a:bodyPr/>
          <a:lstStyle/>
          <a:p>
            <a:r>
              <a:rPr lang="ru-RU" dirty="0" smtClean="0">
                <a:solidFill>
                  <a:srgbClr val="002060"/>
                </a:solidFill>
              </a:rPr>
              <a:t>Спасибо</a:t>
            </a:r>
          </a:p>
          <a:p>
            <a:r>
              <a:rPr lang="ru-RU" dirty="0" smtClean="0">
                <a:solidFill>
                  <a:srgbClr val="002060"/>
                </a:solidFill>
              </a:rPr>
              <a:t>за внимание</a:t>
            </a:r>
            <a:endParaRPr lang="ru-RU" dirty="0">
              <a:solidFill>
                <a:srgbClr val="002060"/>
              </a:solidFill>
            </a:endParaRPr>
          </a:p>
        </p:txBody>
      </p:sp>
      <p:sp>
        <p:nvSpPr>
          <p:cNvPr id="3" name="Текст 2"/>
          <p:cNvSpPr>
            <a:spLocks noGrp="1"/>
          </p:cNvSpPr>
          <p:nvPr>
            <p:ph type="body" sz="quarter" idx="12"/>
          </p:nvPr>
        </p:nvSpPr>
        <p:spPr>
          <a:xfrm>
            <a:off x="539750" y="5930153"/>
            <a:ext cx="4733925" cy="386510"/>
          </a:xfrm>
        </p:spPr>
        <p:txBody>
          <a:bodyPr/>
          <a:lstStyle/>
          <a:p>
            <a:r>
              <a:rPr lang="ru-RU" sz="1400" dirty="0" smtClean="0">
                <a:solidFill>
                  <a:srgbClr val="002060"/>
                </a:solidFill>
              </a:rPr>
              <a:t>19.04.2023</a:t>
            </a:r>
            <a:endParaRPr lang="ru-RU" sz="1400" dirty="0">
              <a:solidFill>
                <a:srgbClr val="002060"/>
              </a:solidFill>
            </a:endParaRPr>
          </a:p>
        </p:txBody>
      </p:sp>
      <p:sp>
        <p:nvSpPr>
          <p:cNvPr id="4" name="Текст 3"/>
          <p:cNvSpPr>
            <a:spLocks noGrp="1"/>
          </p:cNvSpPr>
          <p:nvPr>
            <p:ph type="body" sz="quarter" idx="13"/>
          </p:nvPr>
        </p:nvSpPr>
        <p:spPr>
          <a:xfrm>
            <a:off x="443754" y="4977385"/>
            <a:ext cx="4829922" cy="858639"/>
          </a:xfrm>
        </p:spPr>
        <p:txBody>
          <a:bodyPr/>
          <a:lstStyle/>
          <a:p>
            <a:r>
              <a:rPr lang="ru-RU" dirty="0">
                <a:solidFill>
                  <a:srgbClr val="0070C0"/>
                </a:solidFill>
              </a:rPr>
              <a:t>Тел.: +7 </a:t>
            </a:r>
            <a:r>
              <a:rPr lang="ru-RU" dirty="0" smtClean="0">
                <a:solidFill>
                  <a:srgbClr val="0070C0"/>
                </a:solidFill>
              </a:rPr>
              <a:t>(812) </a:t>
            </a:r>
            <a:r>
              <a:rPr lang="en-US" dirty="0" smtClean="0">
                <a:solidFill>
                  <a:srgbClr val="0070C0"/>
                </a:solidFill>
              </a:rPr>
              <a:t>702</a:t>
            </a:r>
            <a:r>
              <a:rPr lang="ru-RU" dirty="0" smtClean="0">
                <a:solidFill>
                  <a:srgbClr val="0070C0"/>
                </a:solidFill>
              </a:rPr>
              <a:t> </a:t>
            </a:r>
            <a:r>
              <a:rPr lang="en-US" dirty="0" smtClean="0">
                <a:solidFill>
                  <a:srgbClr val="0070C0"/>
                </a:solidFill>
              </a:rPr>
              <a:t>19</a:t>
            </a:r>
            <a:r>
              <a:rPr lang="ru-RU" dirty="0" smtClean="0">
                <a:solidFill>
                  <a:srgbClr val="0070C0"/>
                </a:solidFill>
              </a:rPr>
              <a:t> 0</a:t>
            </a:r>
            <a:r>
              <a:rPr lang="en-US" dirty="0" smtClean="0">
                <a:solidFill>
                  <a:srgbClr val="0070C0"/>
                </a:solidFill>
              </a:rPr>
              <a:t>1</a:t>
            </a:r>
            <a:r>
              <a:rPr lang="ru-RU" dirty="0" smtClean="0">
                <a:solidFill>
                  <a:srgbClr val="0070C0"/>
                </a:solidFill>
              </a:rPr>
              <a:t>, </a:t>
            </a:r>
            <a:r>
              <a:rPr lang="ru-RU" dirty="0">
                <a:solidFill>
                  <a:srgbClr val="0070C0"/>
                </a:solidFill>
              </a:rPr>
              <a:t>доб</a:t>
            </a:r>
            <a:r>
              <a:rPr lang="ru-RU" dirty="0" smtClean="0">
                <a:solidFill>
                  <a:srgbClr val="0070C0"/>
                </a:solidFill>
              </a:rPr>
              <a:t>. 1305 </a:t>
            </a:r>
            <a:endParaRPr lang="ru-RU" dirty="0">
              <a:solidFill>
                <a:srgbClr val="0070C0"/>
              </a:solidFill>
            </a:endParaRPr>
          </a:p>
          <a:p>
            <a:r>
              <a:rPr lang="ru-RU" dirty="0" smtClean="0">
                <a:solidFill>
                  <a:srgbClr val="0070C0"/>
                </a:solidFill>
              </a:rPr>
              <a:t>E-</a:t>
            </a:r>
            <a:r>
              <a:rPr lang="ru-RU" dirty="0" err="1" smtClean="0">
                <a:solidFill>
                  <a:srgbClr val="0070C0"/>
                </a:solidFill>
              </a:rPr>
              <a:t>mail</a:t>
            </a:r>
            <a:r>
              <a:rPr lang="ru-RU" dirty="0">
                <a:solidFill>
                  <a:srgbClr val="0070C0"/>
                </a:solidFill>
              </a:rPr>
              <a:t>: </a:t>
            </a:r>
            <a:r>
              <a:rPr lang="en-US" dirty="0" err="1" smtClean="0">
                <a:solidFill>
                  <a:srgbClr val="0070C0"/>
                </a:solidFill>
              </a:rPr>
              <a:t>ersho</a:t>
            </a:r>
            <a:r>
              <a:rPr lang="en-US" dirty="0" err="1">
                <a:solidFill>
                  <a:srgbClr val="0070C0"/>
                </a:solidFill>
              </a:rPr>
              <a:t>v</a:t>
            </a:r>
            <a:r>
              <a:rPr lang="ru-RU" dirty="0" smtClean="0">
                <a:solidFill>
                  <a:srgbClr val="0070C0"/>
                </a:solidFill>
              </a:rPr>
              <a:t>@</a:t>
            </a:r>
            <a:r>
              <a:rPr lang="en-US" dirty="0" err="1" smtClean="0">
                <a:solidFill>
                  <a:srgbClr val="0070C0"/>
                </a:solidFill>
              </a:rPr>
              <a:t>nwatom</a:t>
            </a:r>
            <a:r>
              <a:rPr lang="ru-RU" dirty="0" smtClean="0">
                <a:solidFill>
                  <a:srgbClr val="0070C0"/>
                </a:solidFill>
              </a:rPr>
              <a:t>.</a:t>
            </a:r>
            <a:r>
              <a:rPr lang="ru-RU" dirty="0" err="1" smtClean="0">
                <a:solidFill>
                  <a:srgbClr val="0070C0"/>
                </a:solidFill>
              </a:rPr>
              <a:t>ru</a:t>
            </a:r>
            <a:endParaRPr lang="ru-RU" dirty="0">
              <a:solidFill>
                <a:srgbClr val="0070C0"/>
              </a:solidFill>
            </a:endParaRPr>
          </a:p>
          <a:p>
            <a:r>
              <a:rPr lang="ru-RU" dirty="0" err="1" smtClean="0">
                <a:solidFill>
                  <a:srgbClr val="0070C0"/>
                </a:solidFill>
              </a:rPr>
              <a:t>www</a:t>
            </a:r>
            <a:r>
              <a:rPr lang="ru-RU" dirty="0" smtClean="0">
                <a:solidFill>
                  <a:srgbClr val="0070C0"/>
                </a:solidFill>
              </a:rPr>
              <a:t>.</a:t>
            </a:r>
            <a:r>
              <a:rPr lang="en-US" dirty="0" err="1" smtClean="0">
                <a:solidFill>
                  <a:srgbClr val="0070C0"/>
                </a:solidFill>
              </a:rPr>
              <a:t>nwatom</a:t>
            </a:r>
            <a:r>
              <a:rPr lang="ru-RU" dirty="0" smtClean="0">
                <a:solidFill>
                  <a:srgbClr val="0070C0"/>
                </a:solidFill>
              </a:rPr>
              <a:t>.</a:t>
            </a:r>
            <a:r>
              <a:rPr lang="ru-RU" dirty="0" err="1" smtClean="0">
                <a:solidFill>
                  <a:srgbClr val="0070C0"/>
                </a:solidFill>
              </a:rPr>
              <a:t>ru</a:t>
            </a:r>
            <a:endParaRPr lang="ru-RU" dirty="0">
              <a:solidFill>
                <a:srgbClr val="0070C0"/>
              </a:solidFill>
            </a:endParaRPr>
          </a:p>
        </p:txBody>
      </p:sp>
      <p:sp>
        <p:nvSpPr>
          <p:cNvPr id="5" name="Текст 4"/>
          <p:cNvSpPr>
            <a:spLocks noGrp="1"/>
          </p:cNvSpPr>
          <p:nvPr>
            <p:ph type="body" sz="quarter" idx="14"/>
          </p:nvPr>
        </p:nvSpPr>
        <p:spPr>
          <a:xfrm>
            <a:off x="472515" y="3756414"/>
            <a:ext cx="4733925" cy="425619"/>
          </a:xfrm>
        </p:spPr>
        <p:txBody>
          <a:bodyPr/>
          <a:lstStyle/>
          <a:p>
            <a:r>
              <a:rPr lang="ru-RU" dirty="0" smtClean="0">
                <a:solidFill>
                  <a:srgbClr val="002060"/>
                </a:solidFill>
              </a:rPr>
              <a:t>Ершов Владимир Николаевич</a:t>
            </a:r>
            <a:endParaRPr lang="ru-RU" dirty="0">
              <a:solidFill>
                <a:srgbClr val="002060"/>
              </a:solidFill>
            </a:endParaRPr>
          </a:p>
        </p:txBody>
      </p:sp>
      <p:sp>
        <p:nvSpPr>
          <p:cNvPr id="6" name="Текст 5"/>
          <p:cNvSpPr>
            <a:spLocks noGrp="1"/>
          </p:cNvSpPr>
          <p:nvPr>
            <p:ph type="body" sz="quarter" idx="15"/>
          </p:nvPr>
        </p:nvSpPr>
        <p:spPr>
          <a:xfrm>
            <a:off x="430306" y="4370454"/>
            <a:ext cx="6373906" cy="524275"/>
          </a:xfrm>
        </p:spPr>
        <p:txBody>
          <a:bodyPr/>
          <a:lstStyle/>
          <a:p>
            <a:r>
              <a:rPr lang="ru-RU" dirty="0" smtClean="0">
                <a:solidFill>
                  <a:srgbClr val="002060"/>
                </a:solidFill>
              </a:rPr>
              <a:t>Советник по ядерной и радиационной безопасности</a:t>
            </a:r>
          </a:p>
          <a:p>
            <a:r>
              <a:rPr lang="ru-RU" dirty="0" smtClean="0">
                <a:solidFill>
                  <a:srgbClr val="002060"/>
                </a:solidFill>
              </a:rPr>
              <a:t>АО «АТЦ </a:t>
            </a:r>
            <a:r>
              <a:rPr lang="ru-RU" dirty="0" err="1" smtClean="0">
                <a:solidFill>
                  <a:srgbClr val="002060"/>
                </a:solidFill>
              </a:rPr>
              <a:t>Росатома</a:t>
            </a:r>
            <a:r>
              <a:rPr lang="ru-RU" dirty="0" smtClean="0">
                <a:solidFill>
                  <a:srgbClr val="002060"/>
                </a:solidFill>
              </a:rPr>
              <a:t>» (</a:t>
            </a:r>
            <a:r>
              <a:rPr lang="ru-RU" dirty="0" err="1" smtClean="0">
                <a:solidFill>
                  <a:srgbClr val="002060"/>
                </a:solidFill>
              </a:rPr>
              <a:t>Госкорпорация</a:t>
            </a:r>
            <a:r>
              <a:rPr lang="ru-RU" dirty="0" smtClean="0">
                <a:solidFill>
                  <a:srgbClr val="002060"/>
                </a:solidFill>
              </a:rPr>
              <a:t> «</a:t>
            </a:r>
            <a:r>
              <a:rPr lang="ru-RU" dirty="0" err="1" smtClean="0">
                <a:solidFill>
                  <a:srgbClr val="002060"/>
                </a:solidFill>
              </a:rPr>
              <a:t>Росатом</a:t>
            </a:r>
            <a:r>
              <a:rPr lang="ru-RU" dirty="0" smtClean="0">
                <a:solidFill>
                  <a:srgbClr val="002060"/>
                </a:solidFill>
              </a:rPr>
              <a:t>»)</a:t>
            </a:r>
          </a:p>
          <a:p>
            <a:endParaRPr lang="ru-RU" dirty="0">
              <a:solidFill>
                <a:srgbClr val="002060"/>
              </a:solidFill>
            </a:endParaRPr>
          </a:p>
        </p:txBody>
      </p:sp>
    </p:spTree>
    <p:extLst>
      <p:ext uri="{BB962C8B-B14F-4D97-AF65-F5344CB8AC3E}">
        <p14:creationId xmlns:p14="http://schemas.microsoft.com/office/powerpoint/2010/main" val="2145386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fld id="{4B44F45D-BA5F-42B2-9561-08C2C137D290}" type="datetime1">
              <a:rPr lang="ru-RU" sz="1200" b="0">
                <a:solidFill>
                  <a:srgbClr val="000000"/>
                </a:solidFill>
                <a:latin typeface="Garamond" pitchFamily="18" charset="0"/>
              </a:rPr>
              <a:pPr eaLnBrk="1" hangingPunct="1">
                <a:buClrTx/>
                <a:buFontTx/>
                <a:buNone/>
              </a:pPr>
              <a:t>19.04.2023</a:t>
            </a:fld>
            <a:endParaRPr lang="ru-RU" sz="1200" b="0">
              <a:solidFill>
                <a:srgbClr val="000000"/>
              </a:solidFill>
              <a:latin typeface="Garamond" pitchFamily="18" charset="0"/>
            </a:endParaRPr>
          </a:p>
        </p:txBody>
      </p:sp>
      <p:sp>
        <p:nvSpPr>
          <p:cNvPr id="34820" name="Text Box 3"/>
          <p:cNvSpPr txBox="1">
            <a:spLocks noChangeArrowheads="1"/>
          </p:cNvSpPr>
          <p:nvPr/>
        </p:nvSpPr>
        <p:spPr bwMode="auto">
          <a:xfrm>
            <a:off x="7019925" y="1192213"/>
            <a:ext cx="1566863"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buClrTx/>
              <a:buFontTx/>
              <a:buNone/>
            </a:pPr>
            <a:r>
              <a:rPr lang="ru-RU" sz="2000" b="0">
                <a:solidFill>
                  <a:srgbClr val="000066"/>
                </a:solidFill>
              </a:rPr>
              <a:t>Ядерная </a:t>
            </a:r>
          </a:p>
          <a:p>
            <a:pPr algn="ctr" eaLnBrk="1" hangingPunct="1">
              <a:buClrTx/>
              <a:buFontTx/>
              <a:buNone/>
            </a:pPr>
            <a:r>
              <a:rPr lang="ru-RU" sz="2000" b="0">
                <a:solidFill>
                  <a:srgbClr val="000066"/>
                </a:solidFill>
              </a:rPr>
              <a:t>энергетика</a:t>
            </a:r>
          </a:p>
        </p:txBody>
      </p:sp>
      <p:sp>
        <p:nvSpPr>
          <p:cNvPr id="34821" name="Text Box 4"/>
          <p:cNvSpPr txBox="1">
            <a:spLocks noChangeArrowheads="1"/>
          </p:cNvSpPr>
          <p:nvPr/>
        </p:nvSpPr>
        <p:spPr bwMode="auto">
          <a:xfrm>
            <a:off x="30162" y="1081173"/>
            <a:ext cx="3421063"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buClrTx/>
              <a:buFontTx/>
              <a:buNone/>
            </a:pPr>
            <a:r>
              <a:rPr lang="ru-RU" sz="2000" b="0" dirty="0" smtClean="0">
                <a:solidFill>
                  <a:srgbClr val="000066"/>
                </a:solidFill>
              </a:rPr>
              <a:t>Промышленность, добыча полезных ископаемых, </a:t>
            </a:r>
            <a:r>
              <a:rPr lang="ru-RU" sz="2000" b="0" dirty="0">
                <a:solidFill>
                  <a:srgbClr val="000066"/>
                </a:solidFill>
              </a:rPr>
              <a:t>сельское хозяйство</a:t>
            </a:r>
          </a:p>
        </p:txBody>
      </p:sp>
      <p:sp>
        <p:nvSpPr>
          <p:cNvPr id="34822" name="Text Box 5"/>
          <p:cNvSpPr txBox="1">
            <a:spLocks noChangeArrowheads="1"/>
          </p:cNvSpPr>
          <p:nvPr/>
        </p:nvSpPr>
        <p:spPr bwMode="auto">
          <a:xfrm>
            <a:off x="3451225" y="1622278"/>
            <a:ext cx="21336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buClrTx/>
              <a:buFontTx/>
              <a:buNone/>
            </a:pPr>
            <a:r>
              <a:rPr lang="ru-RU" sz="2000" b="0" dirty="0">
                <a:solidFill>
                  <a:srgbClr val="2B166E"/>
                </a:solidFill>
              </a:rPr>
              <a:t>Медицина и исследования</a:t>
            </a:r>
          </a:p>
        </p:txBody>
      </p:sp>
      <p:pic>
        <p:nvPicPr>
          <p:cNvPr id="3482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3995738"/>
            <a:ext cx="2006600" cy="1520825"/>
          </a:xfrm>
          <a:prstGeom prst="rect">
            <a:avLst/>
          </a:prstGeom>
          <a:noFill/>
          <a:ln w="2844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4" name="Picture 7"/>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659563" y="1938338"/>
            <a:ext cx="2049462" cy="1851025"/>
          </a:xfrm>
          <a:prstGeom prst="rect">
            <a:avLst/>
          </a:prstGeom>
          <a:noFill/>
          <a:ln w="2844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75" y="2322121"/>
            <a:ext cx="2244725" cy="1606550"/>
          </a:xfrm>
          <a:prstGeom prst="rect">
            <a:avLst/>
          </a:prstGeom>
          <a:noFill/>
          <a:ln w="2844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6" name="Picture 9"/>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320517" y="2503611"/>
            <a:ext cx="996250" cy="1344123"/>
          </a:xfrm>
          <a:prstGeom prst="rect">
            <a:avLst/>
          </a:prstGeom>
          <a:noFill/>
          <a:ln w="2844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7" name="Picture 10"/>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346075" y="4068700"/>
            <a:ext cx="2232025" cy="1649412"/>
          </a:xfrm>
          <a:prstGeom prst="rect">
            <a:avLst/>
          </a:prstGeom>
          <a:noFill/>
          <a:ln w="2844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8"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4196" y="2929378"/>
            <a:ext cx="2212975" cy="1836711"/>
          </a:xfrm>
          <a:prstGeom prst="rect">
            <a:avLst/>
          </a:prstGeom>
          <a:noFill/>
          <a:ln w="2844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9" name="Text Box 12"/>
          <p:cNvSpPr txBox="1">
            <a:spLocks noChangeArrowheads="1"/>
          </p:cNvSpPr>
          <p:nvPr/>
        </p:nvSpPr>
        <p:spPr bwMode="auto">
          <a:xfrm>
            <a:off x="0" y="5727637"/>
            <a:ext cx="9036050"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buClrTx/>
              <a:buFontTx/>
              <a:buNone/>
            </a:pPr>
            <a:r>
              <a:rPr lang="ru-RU" sz="2000" dirty="0">
                <a:solidFill>
                  <a:srgbClr val="000066"/>
                </a:solidFill>
              </a:rPr>
              <a:t>Перевозки РМ </a:t>
            </a:r>
            <a:r>
              <a:rPr lang="ru-RU" sz="2000" b="0" dirty="0">
                <a:solidFill>
                  <a:srgbClr val="000066"/>
                </a:solidFill>
              </a:rPr>
              <a:t>– необходимый этап для изготовления, использования РМ и изделий с РМ, для хранения, утилизации и/или захоронения РМ (РАО)  </a:t>
            </a:r>
          </a:p>
        </p:txBody>
      </p:sp>
      <p:pic>
        <p:nvPicPr>
          <p:cNvPr id="3483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20517" y="4192895"/>
            <a:ext cx="1029398" cy="1223467"/>
          </a:xfrm>
          <a:prstGeom prst="rect">
            <a:avLst/>
          </a:prstGeom>
          <a:noFill/>
          <a:ln w="2844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Text Box 2"/>
          <p:cNvSpPr txBox="1">
            <a:spLocks noChangeArrowheads="1"/>
          </p:cNvSpPr>
          <p:nvPr/>
        </p:nvSpPr>
        <p:spPr bwMode="auto">
          <a:xfrm>
            <a:off x="30162" y="243840"/>
            <a:ext cx="7099301" cy="819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spcBef>
                <a:spcPts val="800"/>
              </a:spcBef>
              <a:buClrTx/>
              <a:buFontTx/>
              <a:buNone/>
              <a:tabLst>
                <a:tab pos="0" algn="l"/>
                <a:tab pos="44132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FF0000"/>
                </a:solidFill>
                <a:cs typeface="Arial" pitchFamily="34" charset="0"/>
              </a:rPr>
              <a:t>О</a:t>
            </a:r>
            <a:r>
              <a:rPr lang="ru-RU" sz="2400" dirty="0">
                <a:solidFill>
                  <a:srgbClr val="FF0000"/>
                </a:solidFill>
                <a:cs typeface="Arial" pitchFamily="34" charset="0"/>
              </a:rPr>
              <a:t>БЛАСТИ </a:t>
            </a:r>
            <a:r>
              <a:rPr lang="ru-RU" sz="2400" dirty="0" smtClean="0">
                <a:solidFill>
                  <a:srgbClr val="FF0000"/>
                </a:solidFill>
                <a:cs typeface="Arial" pitchFamily="34" charset="0"/>
              </a:rPr>
              <a:t>ИСПОЛЬЗОВАНИЯ И ПЕРЕВОЗКИ </a:t>
            </a:r>
            <a:r>
              <a:rPr lang="ru-RU" sz="2400" dirty="0">
                <a:solidFill>
                  <a:srgbClr val="FF0000"/>
                </a:solidFill>
                <a:cs typeface="Arial" pitchFamily="34" charset="0"/>
              </a:rPr>
              <a:t/>
            </a:r>
            <a:br>
              <a:rPr lang="ru-RU" sz="2400" dirty="0">
                <a:solidFill>
                  <a:srgbClr val="FF0000"/>
                </a:solidFill>
                <a:cs typeface="Arial" pitchFamily="34" charset="0"/>
              </a:rPr>
            </a:br>
            <a:r>
              <a:rPr lang="ru-RU" sz="2400" dirty="0">
                <a:solidFill>
                  <a:srgbClr val="FF0000"/>
                </a:solidFill>
                <a:cs typeface="Arial" pitchFamily="34" charset="0"/>
              </a:rPr>
              <a:t>РАДИОАКТИВНЫХ </a:t>
            </a:r>
            <a:r>
              <a:rPr lang="ru-RU" sz="2400" dirty="0" smtClean="0">
                <a:solidFill>
                  <a:srgbClr val="FF0000"/>
                </a:solidFill>
                <a:cs typeface="Arial" pitchFamily="34" charset="0"/>
              </a:rPr>
              <a:t> МАТЕРИАЛОВ </a:t>
            </a:r>
            <a:endParaRPr lang="ru-RU" sz="2400" dirty="0">
              <a:solidFill>
                <a:srgbClr val="FF0000"/>
              </a:solidFill>
              <a:cs typeface="Arial" pitchFamily="34" charset="0"/>
            </a:endParaRPr>
          </a:p>
        </p:txBody>
      </p:sp>
    </p:spTree>
    <p:extLst>
      <p:ext uri="{BB962C8B-B14F-4D97-AF65-F5344CB8AC3E}">
        <p14:creationId xmlns:p14="http://schemas.microsoft.com/office/powerpoint/2010/main" val="167824228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107504" y="1340768"/>
            <a:ext cx="8899336" cy="4896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262063" indent="-1258888" eaLnBrk="0" hangingPunct="0">
              <a:tabLst>
                <a:tab pos="1262063"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 pos="9796463" algn="l"/>
                <a:tab pos="10245725" algn="l"/>
              </a:tabLst>
              <a:defRPr b="1">
                <a:solidFill>
                  <a:schemeClr val="bg1"/>
                </a:solidFill>
                <a:latin typeface="Arial" pitchFamily="34" charset="0"/>
                <a:ea typeface="Microsoft YaHei" pitchFamily="34" charset="-122"/>
              </a:defRPr>
            </a:lvl1pPr>
            <a:lvl2pPr eaLnBrk="0" hangingPunct="0">
              <a:tabLst>
                <a:tab pos="1262063"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 pos="9796463" algn="l"/>
                <a:tab pos="10245725" algn="l"/>
              </a:tabLst>
              <a:defRPr b="1">
                <a:solidFill>
                  <a:schemeClr val="bg1"/>
                </a:solidFill>
                <a:latin typeface="Arial" pitchFamily="34" charset="0"/>
                <a:ea typeface="Microsoft YaHei" pitchFamily="34" charset="-122"/>
              </a:defRPr>
            </a:lvl2pPr>
            <a:lvl3pPr eaLnBrk="0" hangingPunct="0">
              <a:tabLst>
                <a:tab pos="1262063"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 pos="9796463" algn="l"/>
                <a:tab pos="10245725" algn="l"/>
              </a:tabLst>
              <a:defRPr b="1">
                <a:solidFill>
                  <a:schemeClr val="bg1"/>
                </a:solidFill>
                <a:latin typeface="Arial" pitchFamily="34" charset="0"/>
                <a:ea typeface="Microsoft YaHei" pitchFamily="34" charset="-122"/>
              </a:defRPr>
            </a:lvl3pPr>
            <a:lvl4pPr eaLnBrk="0" hangingPunct="0">
              <a:tabLst>
                <a:tab pos="1262063"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 pos="9796463" algn="l"/>
                <a:tab pos="10245725" algn="l"/>
              </a:tabLst>
              <a:defRPr b="1">
                <a:solidFill>
                  <a:schemeClr val="bg1"/>
                </a:solidFill>
                <a:latin typeface="Arial" pitchFamily="34" charset="0"/>
                <a:ea typeface="Microsoft YaHei" pitchFamily="34" charset="-122"/>
              </a:defRPr>
            </a:lvl4pPr>
            <a:lvl5pPr eaLnBrk="0" hangingPunct="0">
              <a:tabLst>
                <a:tab pos="1262063"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 pos="9796463" algn="l"/>
                <a:tab pos="10245725"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262063"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 pos="9796463" algn="l"/>
                <a:tab pos="10245725"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262063"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 pos="9796463" algn="l"/>
                <a:tab pos="10245725"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262063"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 pos="9796463" algn="l"/>
                <a:tab pos="10245725"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262063"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 pos="9796463" algn="l"/>
                <a:tab pos="10245725" algn="l"/>
              </a:tabLst>
              <a:defRPr b="1">
                <a:solidFill>
                  <a:schemeClr val="bg1"/>
                </a:solidFill>
                <a:latin typeface="Arial" pitchFamily="34" charset="0"/>
                <a:ea typeface="Microsoft YaHei" pitchFamily="34" charset="-122"/>
              </a:defRPr>
            </a:lvl9pPr>
          </a:lstStyle>
          <a:p>
            <a:pPr algn="just" eaLnBrk="1" hangingPunct="1">
              <a:lnSpc>
                <a:spcPct val="85000"/>
              </a:lnSpc>
              <a:spcBef>
                <a:spcPts val="1200"/>
              </a:spcBef>
              <a:buClrTx/>
              <a:buFontTx/>
              <a:buNone/>
              <a:defRPr/>
            </a:pPr>
            <a:r>
              <a:rPr lang="ru-RU" sz="2000" dirty="0" smtClean="0">
                <a:solidFill>
                  <a:srgbClr val="2B166E"/>
                </a:solidFill>
              </a:rPr>
              <a:t>МАГАТЭ:</a:t>
            </a:r>
            <a:r>
              <a:rPr lang="ru-RU" sz="2000" b="0" dirty="0" smtClean="0">
                <a:solidFill>
                  <a:srgbClr val="2B166E"/>
                </a:solidFill>
              </a:rPr>
              <a:t> сегодня самые обычные продукты  зависят от надежной и эффективной перевозки РМ:</a:t>
            </a:r>
          </a:p>
          <a:p>
            <a:pPr marL="346075" indent="-342900" algn="just" eaLnBrk="1" hangingPunct="1">
              <a:lnSpc>
                <a:spcPct val="85000"/>
              </a:lnSpc>
              <a:spcBef>
                <a:spcPts val="1200"/>
              </a:spcBef>
              <a:buClr>
                <a:srgbClr val="339966"/>
              </a:buClr>
              <a:buFont typeface="Arial" pitchFamily="34" charset="0"/>
              <a:buChar char="•"/>
              <a:tabLst>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 pos="9796463" algn="l"/>
                <a:tab pos="10245725" algn="l"/>
              </a:tabLst>
              <a:defRPr/>
            </a:pPr>
            <a:r>
              <a:rPr lang="ru-RU" sz="2000" dirty="0" smtClean="0">
                <a:solidFill>
                  <a:srgbClr val="2B166E"/>
                </a:solidFill>
              </a:rPr>
              <a:t>В медицине: </a:t>
            </a:r>
            <a:r>
              <a:rPr lang="ru-RU" sz="2000" b="0" dirty="0" smtClean="0">
                <a:solidFill>
                  <a:srgbClr val="2B166E"/>
                </a:solidFill>
              </a:rPr>
              <a:t>стерилизация </a:t>
            </a:r>
            <a:r>
              <a:rPr lang="en-US" sz="2000" b="0" dirty="0" smtClean="0">
                <a:solidFill>
                  <a:srgbClr val="2B166E"/>
                </a:solidFill>
              </a:rPr>
              <a:t>8</a:t>
            </a:r>
            <a:r>
              <a:rPr lang="ru-RU" sz="2000" b="0" dirty="0" smtClean="0">
                <a:solidFill>
                  <a:srgbClr val="2B166E"/>
                </a:solidFill>
              </a:rPr>
              <a:t>0% хир. перчаток</a:t>
            </a:r>
            <a:r>
              <a:rPr lang="en-US" sz="2000" b="0" dirty="0" smtClean="0">
                <a:solidFill>
                  <a:srgbClr val="2B166E"/>
                </a:solidFill>
              </a:rPr>
              <a:t> </a:t>
            </a:r>
            <a:r>
              <a:rPr lang="ru-RU" sz="2000" b="0" dirty="0" smtClean="0">
                <a:solidFill>
                  <a:srgbClr val="2B166E"/>
                </a:solidFill>
              </a:rPr>
              <a:t>и</a:t>
            </a:r>
            <a:r>
              <a:rPr lang="en-US" sz="2000" b="0" dirty="0" smtClean="0">
                <a:solidFill>
                  <a:srgbClr val="2B166E"/>
                </a:solidFill>
              </a:rPr>
              <a:t> 50%</a:t>
            </a:r>
            <a:r>
              <a:rPr lang="ru-RU" sz="2000" b="0" dirty="0" smtClean="0">
                <a:solidFill>
                  <a:srgbClr val="2B166E"/>
                </a:solidFill>
              </a:rPr>
              <a:t> других материалов и инструмента одноразового использования, 45000 процедур облучения в мире каждый день (кобальт-60),  </a:t>
            </a:r>
          </a:p>
          <a:p>
            <a:pPr marL="346075" indent="-342900" algn="just" eaLnBrk="1" hangingPunct="1">
              <a:lnSpc>
                <a:spcPct val="85000"/>
              </a:lnSpc>
              <a:spcBef>
                <a:spcPts val="600"/>
              </a:spcBef>
              <a:buClr>
                <a:srgbClr val="339966"/>
              </a:buClr>
              <a:buFont typeface="Arial" pitchFamily="34" charset="0"/>
              <a:buChar char="•"/>
              <a:tabLst>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 pos="9796463" algn="l"/>
                <a:tab pos="10245725" algn="l"/>
              </a:tabLst>
              <a:defRPr/>
            </a:pPr>
            <a:r>
              <a:rPr lang="ru-RU" sz="2000" dirty="0" smtClean="0">
                <a:solidFill>
                  <a:srgbClr val="2B166E"/>
                </a:solidFill>
              </a:rPr>
              <a:t>В промышленности: </a:t>
            </a:r>
            <a:r>
              <a:rPr lang="ru-RU" sz="2000" b="0" dirty="0" smtClean="0">
                <a:solidFill>
                  <a:srgbClr val="2B166E"/>
                </a:solidFill>
              </a:rPr>
              <a:t>неразрушающий контроль, плотномеры, </a:t>
            </a:r>
            <a:r>
              <a:rPr lang="ru-RU" sz="2000" b="0" dirty="0" err="1" smtClean="0">
                <a:solidFill>
                  <a:srgbClr val="2B166E"/>
                </a:solidFill>
              </a:rPr>
              <a:t>толщиномеры</a:t>
            </a:r>
            <a:r>
              <a:rPr lang="ru-RU" sz="2000" b="0" dirty="0" smtClean="0">
                <a:solidFill>
                  <a:srgbClr val="2B166E"/>
                </a:solidFill>
              </a:rPr>
              <a:t>, каротаж скважин, датчики обледенения и другие </a:t>
            </a:r>
            <a:r>
              <a:rPr lang="ru-RU" sz="2000" b="0" dirty="0">
                <a:solidFill>
                  <a:srgbClr val="2B166E"/>
                </a:solidFill>
              </a:rPr>
              <a:t>датчики, источники электричества, </a:t>
            </a:r>
            <a:r>
              <a:rPr lang="ru-RU" sz="2000" b="0" dirty="0" err="1" smtClean="0">
                <a:solidFill>
                  <a:srgbClr val="2B166E"/>
                </a:solidFill>
              </a:rPr>
              <a:t>дымоизвещатели</a:t>
            </a:r>
            <a:r>
              <a:rPr lang="ru-RU" sz="2000" b="0" dirty="0" smtClean="0">
                <a:solidFill>
                  <a:srgbClr val="2B166E"/>
                </a:solidFill>
              </a:rPr>
              <a:t>,  </a:t>
            </a:r>
            <a:r>
              <a:rPr lang="ru-RU" sz="2000" b="0" dirty="0">
                <a:solidFill>
                  <a:srgbClr val="2B166E"/>
                </a:solidFill>
              </a:rPr>
              <a:t>и </a:t>
            </a:r>
            <a:r>
              <a:rPr lang="ru-RU" sz="2000" b="0" dirty="0" smtClean="0">
                <a:solidFill>
                  <a:srgbClr val="2B166E"/>
                </a:solidFill>
              </a:rPr>
              <a:t>др.</a:t>
            </a:r>
          </a:p>
          <a:p>
            <a:pPr marL="346075" indent="-342900" algn="just" eaLnBrk="1" hangingPunct="1">
              <a:lnSpc>
                <a:spcPct val="85000"/>
              </a:lnSpc>
              <a:spcBef>
                <a:spcPts val="600"/>
              </a:spcBef>
              <a:buClr>
                <a:srgbClr val="339966"/>
              </a:buClr>
              <a:buFont typeface="Arial" pitchFamily="34" charset="0"/>
              <a:buChar char="•"/>
              <a:tabLst>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 pos="9796463" algn="l"/>
                <a:tab pos="10245725" algn="l"/>
              </a:tabLst>
              <a:defRPr/>
            </a:pPr>
            <a:r>
              <a:rPr lang="ru-RU" sz="2000" dirty="0" smtClean="0">
                <a:solidFill>
                  <a:srgbClr val="2B166E"/>
                </a:solidFill>
              </a:rPr>
              <a:t>Для окружающей среды и с/х</a:t>
            </a:r>
            <a:r>
              <a:rPr lang="ru-RU" sz="2000" b="0" dirty="0" smtClean="0">
                <a:solidFill>
                  <a:srgbClr val="2B166E"/>
                </a:solidFill>
              </a:rPr>
              <a:t>: контроль насекомых, переносящих болезни, удаление паразитов из еды и других продуктов (вместо фумигации), обработка семян, сохранение продуктов, влагомеры и  др.</a:t>
            </a:r>
          </a:p>
          <a:p>
            <a:pPr marL="346075" indent="-342900" algn="just" eaLnBrk="1" hangingPunct="1">
              <a:lnSpc>
                <a:spcPct val="85000"/>
              </a:lnSpc>
              <a:spcBef>
                <a:spcPts val="600"/>
              </a:spcBef>
              <a:buClr>
                <a:srgbClr val="339966"/>
              </a:buClr>
              <a:buFont typeface="Arial" pitchFamily="34" charset="0"/>
              <a:buChar char="•"/>
              <a:tabLst>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 pos="9796463" algn="l"/>
                <a:tab pos="10245725" algn="l"/>
              </a:tabLst>
              <a:defRPr/>
            </a:pPr>
            <a:r>
              <a:rPr lang="ru-RU" sz="2000" dirty="0" smtClean="0">
                <a:solidFill>
                  <a:srgbClr val="2B166E"/>
                </a:solidFill>
              </a:rPr>
              <a:t>ПК и мобильные телефоны, новые материалы для двигателей в самолетах, химических производствах, медицинские </a:t>
            </a:r>
            <a:r>
              <a:rPr lang="ru-RU" sz="2000" dirty="0" err="1" smtClean="0">
                <a:solidFill>
                  <a:srgbClr val="2B166E"/>
                </a:solidFill>
              </a:rPr>
              <a:t>имплантанты</a:t>
            </a:r>
            <a:r>
              <a:rPr lang="ru-RU" sz="2000" dirty="0" smtClean="0">
                <a:solidFill>
                  <a:srgbClr val="2B166E"/>
                </a:solidFill>
              </a:rPr>
              <a:t>, режущие инструменты, оптика </a:t>
            </a:r>
            <a:r>
              <a:rPr lang="ru-RU" sz="2000" b="0" dirty="0" smtClean="0">
                <a:solidFill>
                  <a:srgbClr val="2B166E"/>
                </a:solidFill>
              </a:rPr>
              <a:t>(используется тантал, который извлекается во многих случаях из радиоактивных минералов)</a:t>
            </a:r>
          </a:p>
          <a:p>
            <a:pPr marL="274638" indent="-271463" algn="just" eaLnBrk="1" hangingPunct="1">
              <a:lnSpc>
                <a:spcPct val="85000"/>
              </a:lnSpc>
              <a:spcBef>
                <a:spcPts val="288"/>
              </a:spcBef>
              <a:buClrTx/>
              <a:buFontTx/>
              <a:buNone/>
              <a:defRPr/>
            </a:pPr>
            <a:r>
              <a:rPr lang="ru-RU" sz="2000" b="0" dirty="0" smtClean="0">
                <a:solidFill>
                  <a:srgbClr val="2B166E"/>
                </a:solidFill>
              </a:rPr>
              <a:t> </a:t>
            </a:r>
            <a:endParaRPr lang="ru-RU" sz="2000" b="0" dirty="0" smtClean="0">
              <a:solidFill>
                <a:srgbClr val="FF0000"/>
              </a:solidFill>
            </a:endParaRPr>
          </a:p>
        </p:txBody>
      </p:sp>
      <p:sp>
        <p:nvSpPr>
          <p:cNvPr id="35843" name="Text Box 2"/>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fld id="{9144FBB0-A333-43B7-A154-0A55FDA91E9A}" type="datetime1">
              <a:rPr lang="ru-RU" sz="1200" b="0">
                <a:solidFill>
                  <a:srgbClr val="000000"/>
                </a:solidFill>
                <a:latin typeface="Garamond" pitchFamily="18" charset="0"/>
              </a:rPr>
              <a:pPr eaLnBrk="1" hangingPunct="1">
                <a:buClrTx/>
                <a:buFontTx/>
                <a:buNone/>
              </a:pPr>
              <a:t>19.04.2023</a:t>
            </a:fld>
            <a:endParaRPr lang="ru-RU" sz="1200" b="0">
              <a:solidFill>
                <a:srgbClr val="000000"/>
              </a:solidFill>
              <a:latin typeface="Garamond" pitchFamily="18" charset="0"/>
            </a:endParaRPr>
          </a:p>
        </p:txBody>
      </p:sp>
      <p:sp>
        <p:nvSpPr>
          <p:cNvPr id="35844" name="Text Box 3"/>
          <p:cNvSpPr txBox="1">
            <a:spLocks noChangeArrowheads="1"/>
          </p:cNvSpPr>
          <p:nvPr/>
        </p:nvSpPr>
        <p:spPr bwMode="auto">
          <a:xfrm>
            <a:off x="1619250" y="274638"/>
            <a:ext cx="7067550"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35845" name="Text Box 4"/>
          <p:cNvSpPr txBox="1">
            <a:spLocks noChangeArrowheads="1"/>
          </p:cNvSpPr>
          <p:nvPr/>
        </p:nvSpPr>
        <p:spPr bwMode="auto">
          <a:xfrm>
            <a:off x="107504" y="274638"/>
            <a:ext cx="6933376"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buClrTx/>
              <a:buFontTx/>
              <a:buNone/>
            </a:pPr>
            <a:r>
              <a:rPr lang="ru-RU" sz="2400" dirty="0">
                <a:solidFill>
                  <a:srgbClr val="FF0000"/>
                </a:solidFill>
                <a:ea typeface="Lucida Sans Unicode" pitchFamily="34" charset="0"/>
                <a:cs typeface="Arial" pitchFamily="34" charset="0"/>
              </a:rPr>
              <a:t>ОБЛАСТИ ИСПОЛЬЗОВАНИЯ И ПЕРЕВОЗКИ  </a:t>
            </a:r>
          </a:p>
          <a:p>
            <a:pPr algn="ctr" eaLnBrk="1" hangingPunct="1">
              <a:buClrTx/>
              <a:buFontTx/>
              <a:buNone/>
            </a:pPr>
            <a:r>
              <a:rPr lang="ru-RU" sz="2400" dirty="0">
                <a:solidFill>
                  <a:srgbClr val="FF0000"/>
                </a:solidFill>
                <a:ea typeface="Lucida Sans Unicode" pitchFamily="34" charset="0"/>
                <a:cs typeface="Arial" pitchFamily="34" charset="0"/>
              </a:rPr>
              <a:t>РАДИОАКТИВНЫХ МАТЕРИАЛОВ </a:t>
            </a:r>
          </a:p>
        </p:txBody>
      </p:sp>
    </p:spTree>
    <p:extLst>
      <p:ext uri="{BB962C8B-B14F-4D97-AF65-F5344CB8AC3E}">
        <p14:creationId xmlns:p14="http://schemas.microsoft.com/office/powerpoint/2010/main" val="34434154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3686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686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3686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686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3686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3686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fld id="{0DC0705D-383F-48FD-80D3-BE24C6588BEE}" type="datetime1">
              <a:rPr lang="ru-RU" sz="1200" b="0">
                <a:solidFill>
                  <a:srgbClr val="000000"/>
                </a:solidFill>
                <a:latin typeface="Garamond" pitchFamily="18" charset="0"/>
              </a:rPr>
              <a:pPr eaLnBrk="1" hangingPunct="1">
                <a:buClrTx/>
                <a:buFontTx/>
                <a:buNone/>
              </a:pPr>
              <a:t>19.04.2023</a:t>
            </a:fld>
            <a:endParaRPr lang="ru-RU" sz="1200" b="0">
              <a:solidFill>
                <a:srgbClr val="000000"/>
              </a:solidFill>
              <a:latin typeface="Garamond" pitchFamily="18" charset="0"/>
            </a:endParaRPr>
          </a:p>
        </p:txBody>
      </p:sp>
      <p:pic>
        <p:nvPicPr>
          <p:cNvPr id="368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4219" y="5343911"/>
            <a:ext cx="2047875" cy="1419225"/>
          </a:xfrm>
          <a:prstGeom prst="rect">
            <a:avLst/>
          </a:prstGeom>
          <a:noFill/>
          <a:ln w="2844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8" name="Text Box 3"/>
          <p:cNvSpPr txBox="1">
            <a:spLocks noChangeArrowheads="1"/>
          </p:cNvSpPr>
          <p:nvPr/>
        </p:nvSpPr>
        <p:spPr bwMode="auto">
          <a:xfrm>
            <a:off x="0" y="40487"/>
            <a:ext cx="7032625" cy="602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lnSpc>
                <a:spcPct val="85000"/>
              </a:lnSpc>
              <a:spcBef>
                <a:spcPts val="800"/>
              </a:spcBef>
              <a:buClrTx/>
              <a:buFontTx/>
              <a:buNone/>
            </a:pPr>
            <a:r>
              <a:rPr lang="ru-RU" sz="2400" dirty="0">
                <a:solidFill>
                  <a:srgbClr val="C00000"/>
                </a:solidFill>
                <a:cs typeface="Arial" pitchFamily="34" charset="0"/>
              </a:rPr>
              <a:t>УПАКОВКИ </a:t>
            </a:r>
            <a:endParaRPr lang="ru-RU" sz="2400" dirty="0" smtClean="0">
              <a:solidFill>
                <a:srgbClr val="C00000"/>
              </a:solidFill>
              <a:cs typeface="Arial" pitchFamily="34" charset="0"/>
            </a:endParaRPr>
          </a:p>
          <a:p>
            <a:pPr algn="ctr" eaLnBrk="1" hangingPunct="1">
              <a:lnSpc>
                <a:spcPct val="85000"/>
              </a:lnSpc>
              <a:spcBef>
                <a:spcPts val="800"/>
              </a:spcBef>
              <a:buClrTx/>
              <a:buFontTx/>
              <a:buNone/>
            </a:pPr>
            <a:r>
              <a:rPr lang="ru-RU" sz="2400" dirty="0" smtClean="0">
                <a:solidFill>
                  <a:srgbClr val="C00000"/>
                </a:solidFill>
                <a:cs typeface="Arial" pitchFamily="34" charset="0"/>
              </a:rPr>
              <a:t>С РАДИОАКТИВНЫМИ МАТЕРИАЛАМИ</a:t>
            </a:r>
            <a:endParaRPr lang="ru-RU" sz="2400" dirty="0">
              <a:solidFill>
                <a:srgbClr val="C00000"/>
              </a:solidFill>
              <a:cs typeface="Arial" pitchFamily="34" charset="0"/>
            </a:endParaRPr>
          </a:p>
        </p:txBody>
      </p:sp>
      <p:sp>
        <p:nvSpPr>
          <p:cNvPr id="36869" name="Text Box 4"/>
          <p:cNvSpPr txBox="1">
            <a:spLocks noChangeArrowheads="1"/>
          </p:cNvSpPr>
          <p:nvPr/>
        </p:nvSpPr>
        <p:spPr bwMode="auto">
          <a:xfrm>
            <a:off x="60200" y="966761"/>
            <a:ext cx="3571328" cy="332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74625" indent="-174625" eaLnBrk="0" hangingPunct="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b="1">
                <a:solidFill>
                  <a:schemeClr val="bg1"/>
                </a:solidFill>
                <a:latin typeface="Arial" pitchFamily="34" charset="0"/>
                <a:ea typeface="Microsoft YaHei" pitchFamily="34" charset="-122"/>
              </a:defRPr>
            </a:lvl1pPr>
            <a:lvl2pPr eaLnBrk="0" hangingPunct="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b="1">
                <a:solidFill>
                  <a:schemeClr val="bg1"/>
                </a:solidFill>
                <a:latin typeface="Arial" pitchFamily="34" charset="0"/>
                <a:ea typeface="Microsoft YaHei" pitchFamily="34" charset="-122"/>
              </a:defRPr>
            </a:lvl2pPr>
            <a:lvl3pPr eaLnBrk="0" hangingPunct="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b="1">
                <a:solidFill>
                  <a:schemeClr val="bg1"/>
                </a:solidFill>
                <a:latin typeface="Arial" pitchFamily="34" charset="0"/>
                <a:ea typeface="Microsoft YaHei" pitchFamily="34" charset="-122"/>
              </a:defRPr>
            </a:lvl3pPr>
            <a:lvl4pPr eaLnBrk="0" hangingPunct="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b="1">
                <a:solidFill>
                  <a:schemeClr val="bg1"/>
                </a:solidFill>
                <a:latin typeface="Arial" pitchFamily="34" charset="0"/>
                <a:ea typeface="Microsoft YaHei" pitchFamily="34" charset="-122"/>
              </a:defRPr>
            </a:lvl4pPr>
            <a:lvl5pPr eaLnBrk="0" hangingPunct="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b="1">
                <a:solidFill>
                  <a:schemeClr val="bg1"/>
                </a:solidFill>
                <a:latin typeface="Arial" pitchFamily="34" charset="0"/>
                <a:ea typeface="Microsoft YaHei" pitchFamily="34" charset="-122"/>
              </a:defRPr>
            </a:lvl9pPr>
          </a:lstStyle>
          <a:p>
            <a:pPr eaLnBrk="1" hangingPunct="1">
              <a:spcBef>
                <a:spcPts val="250"/>
              </a:spcBef>
              <a:buFont typeface="Arial" pitchFamily="34" charset="0"/>
              <a:buChar char="•"/>
            </a:pPr>
            <a:r>
              <a:rPr lang="ru-RU" sz="2000" b="0" dirty="0">
                <a:solidFill>
                  <a:srgbClr val="000066"/>
                </a:solidFill>
              </a:rPr>
              <a:t>Неупакованные РМ</a:t>
            </a:r>
            <a:r>
              <a:rPr lang="en-GB" sz="2000" b="0" dirty="0">
                <a:solidFill>
                  <a:srgbClr val="000066"/>
                </a:solidFill>
              </a:rPr>
              <a:t> </a:t>
            </a:r>
          </a:p>
          <a:p>
            <a:pPr eaLnBrk="1" hangingPunct="1">
              <a:spcBef>
                <a:spcPts val="250"/>
              </a:spcBef>
              <a:buFont typeface="Arial" pitchFamily="34" charset="0"/>
              <a:buChar char="•"/>
            </a:pPr>
            <a:r>
              <a:rPr lang="ru-RU" sz="2000" b="0" dirty="0">
                <a:solidFill>
                  <a:srgbClr val="000066"/>
                </a:solidFill>
              </a:rPr>
              <a:t>Освобожденные упаковки</a:t>
            </a:r>
          </a:p>
          <a:p>
            <a:pPr eaLnBrk="1" hangingPunct="1">
              <a:spcBef>
                <a:spcPts val="250"/>
              </a:spcBef>
              <a:buFont typeface="Arial" pitchFamily="34" charset="0"/>
              <a:buChar char="•"/>
            </a:pPr>
            <a:r>
              <a:rPr lang="ru-RU" sz="2000" b="0" dirty="0">
                <a:solidFill>
                  <a:srgbClr val="000066"/>
                </a:solidFill>
              </a:rPr>
              <a:t>Промышленные упаковки</a:t>
            </a:r>
            <a:r>
              <a:rPr lang="en-GB" sz="2000" b="0" dirty="0">
                <a:solidFill>
                  <a:srgbClr val="000066"/>
                </a:solidFill>
              </a:rPr>
              <a:t> </a:t>
            </a:r>
          </a:p>
          <a:p>
            <a:pPr eaLnBrk="1" hangingPunct="1">
              <a:spcBef>
                <a:spcPts val="250"/>
              </a:spcBef>
              <a:buClrTx/>
              <a:buFontTx/>
              <a:buNone/>
            </a:pPr>
            <a:r>
              <a:rPr lang="ru-RU" sz="2000" b="0" dirty="0">
                <a:solidFill>
                  <a:srgbClr val="000066"/>
                </a:solidFill>
              </a:rPr>
              <a:t>    (</a:t>
            </a:r>
            <a:r>
              <a:rPr lang="en-US" sz="2000" b="0" dirty="0">
                <a:solidFill>
                  <a:srgbClr val="000066"/>
                </a:solidFill>
              </a:rPr>
              <a:t>IP</a:t>
            </a:r>
            <a:r>
              <a:rPr lang="en-GB" sz="2000" b="0" dirty="0">
                <a:solidFill>
                  <a:srgbClr val="000066"/>
                </a:solidFill>
              </a:rPr>
              <a:t>-1, IP-2, IP-3</a:t>
            </a:r>
            <a:r>
              <a:rPr lang="ru-RU" sz="2000" b="0" dirty="0">
                <a:solidFill>
                  <a:srgbClr val="000066"/>
                </a:solidFill>
              </a:rPr>
              <a:t>)</a:t>
            </a:r>
          </a:p>
          <a:p>
            <a:pPr eaLnBrk="1" hangingPunct="1">
              <a:spcBef>
                <a:spcPts val="250"/>
              </a:spcBef>
              <a:buFont typeface="Arial" pitchFamily="34" charset="0"/>
              <a:buChar char="•"/>
            </a:pPr>
            <a:r>
              <a:rPr lang="ru-RU" sz="2000" b="0" dirty="0">
                <a:solidFill>
                  <a:srgbClr val="000066"/>
                </a:solidFill>
              </a:rPr>
              <a:t>Упаковки типа А</a:t>
            </a:r>
          </a:p>
          <a:p>
            <a:pPr eaLnBrk="1" hangingPunct="1">
              <a:spcBef>
                <a:spcPts val="250"/>
              </a:spcBef>
              <a:buFont typeface="Arial" pitchFamily="34" charset="0"/>
              <a:buChar char="•"/>
            </a:pPr>
            <a:r>
              <a:rPr lang="ru-RU" sz="2000" b="0" dirty="0">
                <a:solidFill>
                  <a:srgbClr val="000066"/>
                </a:solidFill>
              </a:rPr>
              <a:t>Упаковки типа</a:t>
            </a:r>
            <a:r>
              <a:rPr lang="en-GB" sz="2000" b="0" dirty="0">
                <a:solidFill>
                  <a:srgbClr val="000066"/>
                </a:solidFill>
              </a:rPr>
              <a:t> B </a:t>
            </a:r>
          </a:p>
          <a:p>
            <a:pPr eaLnBrk="1" hangingPunct="1">
              <a:spcBef>
                <a:spcPts val="250"/>
              </a:spcBef>
              <a:buFont typeface="Arial" pitchFamily="34" charset="0"/>
              <a:buChar char="•"/>
            </a:pPr>
            <a:r>
              <a:rPr lang="ru-RU" sz="2000" b="0" dirty="0">
                <a:solidFill>
                  <a:srgbClr val="000066"/>
                </a:solidFill>
              </a:rPr>
              <a:t>Упаковки типа С</a:t>
            </a:r>
          </a:p>
          <a:p>
            <a:pPr eaLnBrk="1" hangingPunct="1">
              <a:spcBef>
                <a:spcPts val="250"/>
              </a:spcBef>
              <a:buFont typeface="Arial" pitchFamily="34" charset="0"/>
              <a:buChar char="•"/>
            </a:pPr>
            <a:r>
              <a:rPr lang="ru-RU" sz="2000" b="0" dirty="0">
                <a:solidFill>
                  <a:srgbClr val="2B166E"/>
                </a:solidFill>
              </a:rPr>
              <a:t>Упаковки с </a:t>
            </a:r>
            <a:r>
              <a:rPr lang="en-GB" sz="2000" b="0" dirty="0">
                <a:solidFill>
                  <a:srgbClr val="2B166E"/>
                </a:solidFill>
              </a:rPr>
              <a:t>UF</a:t>
            </a:r>
            <a:r>
              <a:rPr lang="en-GB" sz="2000" b="0" baseline="-25000" dirty="0">
                <a:solidFill>
                  <a:srgbClr val="2B166E"/>
                </a:solidFill>
              </a:rPr>
              <a:t>6</a:t>
            </a:r>
            <a:r>
              <a:rPr lang="en-GB" sz="2000" b="0" dirty="0">
                <a:solidFill>
                  <a:srgbClr val="2B166E"/>
                </a:solidFill>
              </a:rPr>
              <a:t> </a:t>
            </a:r>
            <a:r>
              <a:rPr lang="ru-RU" sz="2000" b="0" dirty="0">
                <a:solidFill>
                  <a:srgbClr val="2B166E"/>
                </a:solidFill>
              </a:rPr>
              <a:t>и ЯДМ</a:t>
            </a:r>
          </a:p>
        </p:txBody>
      </p:sp>
      <p:pic>
        <p:nvPicPr>
          <p:cNvPr id="36870" name="Picture 5"/>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494587" y="2274756"/>
            <a:ext cx="1270414" cy="825500"/>
          </a:xfrm>
          <a:prstGeom prst="rect">
            <a:avLst/>
          </a:prstGeom>
          <a:noFill/>
          <a:ln w="2844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9525" y="2281238"/>
            <a:ext cx="1943100" cy="1666875"/>
          </a:xfrm>
          <a:prstGeom prst="rect">
            <a:avLst/>
          </a:prstGeom>
          <a:noFill/>
          <a:ln w="2844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2" name="Picture 7"/>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494587" y="3167199"/>
            <a:ext cx="1270414" cy="942732"/>
          </a:xfrm>
          <a:prstGeom prst="rect">
            <a:avLst/>
          </a:prstGeom>
          <a:noFill/>
          <a:ln w="2844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4" name="Picture 9"/>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4770438" y="4109931"/>
            <a:ext cx="1700212" cy="1565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5" name="Picture 10"/>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274120" y="2088432"/>
            <a:ext cx="1501206" cy="21654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6" name="Rectangle 11"/>
          <p:cNvSpPr>
            <a:spLocks noChangeArrowheads="1"/>
          </p:cNvSpPr>
          <p:nvPr/>
        </p:nvSpPr>
        <p:spPr bwMode="auto">
          <a:xfrm>
            <a:off x="4572000" y="342900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36877" name="Rectangle 12"/>
          <p:cNvSpPr>
            <a:spLocks noChangeArrowheads="1"/>
          </p:cNvSpPr>
          <p:nvPr/>
        </p:nvSpPr>
        <p:spPr bwMode="auto">
          <a:xfrm>
            <a:off x="4572000" y="342900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pic>
        <p:nvPicPr>
          <p:cNvPr id="36878" name="Picture 13"/>
          <p:cNvPicPr>
            <a:picLocks noChangeAspect="1" noChangeArrowheads="1"/>
          </p:cNvPicPr>
          <p:nvPr/>
        </p:nvPicPr>
        <p:blipFill>
          <a:blip r:embed="rId9">
            <a:lum bright="-18000"/>
            <a:extLst>
              <a:ext uri="{28A0092B-C50C-407E-A947-70E740481C1C}">
                <a14:useLocalDpi xmlns:a14="http://schemas.microsoft.com/office/drawing/2010/main" val="0"/>
              </a:ext>
            </a:extLst>
          </a:blip>
          <a:srcRect/>
          <a:stretch>
            <a:fillRect/>
          </a:stretch>
        </p:blipFill>
        <p:spPr bwMode="auto">
          <a:xfrm>
            <a:off x="235744" y="5380245"/>
            <a:ext cx="2055812" cy="1208107"/>
          </a:xfrm>
          <a:prstGeom prst="rect">
            <a:avLst/>
          </a:prstGeom>
          <a:noFill/>
          <a:ln>
            <a:noFill/>
          </a:ln>
          <a:effectLst/>
          <a:extLst>
            <a:ext uri="{909E8E84-426E-40DD-AFC4-6F175D3DCCD1}">
              <a14:hiddenFill xmlns:a14="http://schemas.microsoft.com/office/drawing/2010/main">
                <a:blipFill dpi="0" rotWithShape="0">
                  <a:blip>
                    <a:lum bright="-1800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9" name="Picture 14"/>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403572" y="4042645"/>
            <a:ext cx="1887984" cy="1301265"/>
          </a:xfrm>
          <a:prstGeom prst="rect">
            <a:avLst/>
          </a:prstGeom>
          <a:noFill/>
          <a:ln w="2844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80" name="Text Box 15"/>
          <p:cNvSpPr txBox="1">
            <a:spLocks noChangeArrowheads="1"/>
          </p:cNvSpPr>
          <p:nvPr/>
        </p:nvSpPr>
        <p:spPr bwMode="auto">
          <a:xfrm>
            <a:off x="3631528" y="966762"/>
            <a:ext cx="5430565" cy="95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marL="174625" indent="-174625" eaLnBrk="1" hangingPunct="1">
              <a:lnSpc>
                <a:spcPct val="85000"/>
              </a:lnSpc>
              <a:spcBef>
                <a:spcPts val="600"/>
              </a:spcBef>
              <a:buFont typeface="Arial" pitchFamily="34" charset="0"/>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pPr>
            <a:r>
              <a:rPr lang="ru-RU" sz="2000" b="0" dirty="0" smtClean="0">
                <a:solidFill>
                  <a:srgbClr val="000066"/>
                </a:solidFill>
              </a:rPr>
              <a:t>Масса – от 100 г  до 150 т </a:t>
            </a:r>
          </a:p>
          <a:p>
            <a:pPr marL="174625" indent="-174625" eaLnBrk="1" hangingPunct="1">
              <a:lnSpc>
                <a:spcPct val="85000"/>
              </a:lnSpc>
              <a:spcBef>
                <a:spcPts val="250"/>
              </a:spcBef>
              <a:buFont typeface="Arial" pitchFamily="34" charset="0"/>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pPr>
            <a:r>
              <a:rPr lang="ru-RU" sz="2000" b="0" dirty="0" smtClean="0">
                <a:solidFill>
                  <a:srgbClr val="000066"/>
                </a:solidFill>
              </a:rPr>
              <a:t>Габариты  - от 10 см до 6 -12 м и более</a:t>
            </a:r>
          </a:p>
          <a:p>
            <a:pPr marL="174625" indent="-174625" eaLnBrk="1" hangingPunct="1">
              <a:lnSpc>
                <a:spcPct val="85000"/>
              </a:lnSpc>
              <a:spcBef>
                <a:spcPts val="250"/>
              </a:spcBef>
              <a:buFont typeface="Arial" pitchFamily="34" charset="0"/>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pPr>
            <a:r>
              <a:rPr lang="ru-RU" sz="2000" b="0" dirty="0" smtClean="0">
                <a:solidFill>
                  <a:srgbClr val="000066"/>
                </a:solidFill>
              </a:rPr>
              <a:t>Активность - </a:t>
            </a:r>
            <a:r>
              <a:rPr lang="ru-RU" sz="2000" b="0" dirty="0">
                <a:solidFill>
                  <a:srgbClr val="000066"/>
                </a:solidFill>
              </a:rPr>
              <a:t>от </a:t>
            </a:r>
            <a:r>
              <a:rPr lang="ru-RU" sz="2000" b="0" dirty="0" smtClean="0">
                <a:solidFill>
                  <a:srgbClr val="000066"/>
                </a:solidFill>
              </a:rPr>
              <a:t>10 </a:t>
            </a:r>
            <a:r>
              <a:rPr lang="ru-RU" sz="2000" b="0" dirty="0" err="1" smtClean="0">
                <a:solidFill>
                  <a:srgbClr val="000066"/>
                </a:solidFill>
              </a:rPr>
              <a:t>кБк</a:t>
            </a:r>
            <a:r>
              <a:rPr lang="ru-RU" sz="2000" b="0" dirty="0" smtClean="0">
                <a:solidFill>
                  <a:srgbClr val="000066"/>
                </a:solidFill>
              </a:rPr>
              <a:t> </a:t>
            </a:r>
            <a:r>
              <a:rPr lang="ru-RU" sz="2000" b="0" dirty="0">
                <a:solidFill>
                  <a:srgbClr val="000066"/>
                </a:solidFill>
              </a:rPr>
              <a:t>до </a:t>
            </a:r>
            <a:r>
              <a:rPr lang="ru-RU" sz="2000" b="0" dirty="0" smtClean="0">
                <a:solidFill>
                  <a:srgbClr val="000066"/>
                </a:solidFill>
              </a:rPr>
              <a:t>100 </a:t>
            </a:r>
            <a:r>
              <a:rPr lang="ru-RU" sz="2000" b="0" dirty="0" err="1" smtClean="0">
                <a:solidFill>
                  <a:srgbClr val="000066"/>
                </a:solidFill>
              </a:rPr>
              <a:t>РБк</a:t>
            </a:r>
            <a:r>
              <a:rPr lang="ru-RU" sz="2000" b="0" dirty="0" smtClean="0">
                <a:solidFill>
                  <a:srgbClr val="000066"/>
                </a:solidFill>
              </a:rPr>
              <a:t>  и более</a:t>
            </a:r>
          </a:p>
        </p:txBody>
      </p:sp>
      <p:pic>
        <p:nvPicPr>
          <p:cNvPr id="36881" name="Picture 16"/>
          <p:cNvPicPr>
            <a:picLocks noChangeAspect="1" noChangeArrowheads="1"/>
          </p:cNvPicPr>
          <p:nvPr/>
        </p:nvPicPr>
        <p:blipFill>
          <a:blip r:embed="rId11" cstate="screen">
            <a:lum bright="-6000"/>
            <a:extLst>
              <a:ext uri="{28A0092B-C50C-407E-A947-70E740481C1C}">
                <a14:useLocalDpi xmlns:a14="http://schemas.microsoft.com/office/drawing/2010/main" val="0"/>
              </a:ext>
            </a:extLst>
          </a:blip>
          <a:srcRect/>
          <a:stretch>
            <a:fillRect/>
          </a:stretch>
        </p:blipFill>
        <p:spPr bwMode="auto">
          <a:xfrm>
            <a:off x="2506784" y="4224728"/>
            <a:ext cx="2249488" cy="1335680"/>
          </a:xfrm>
          <a:prstGeom prst="rect">
            <a:avLst/>
          </a:prstGeom>
          <a:noFill/>
          <a:ln>
            <a:noFill/>
          </a:ln>
          <a:effectLst/>
          <a:extLst>
            <a:ext uri="{909E8E84-426E-40DD-AFC4-6F175D3DCCD1}">
              <a14:hiddenFill xmlns:a14="http://schemas.microsoft.com/office/drawing/2010/main">
                <a:blipFill dpi="0" rotWithShape="0">
                  <a:blip>
                    <a:lum bright="-600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57" name="Picture 17"/>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6470650" y="4253834"/>
            <a:ext cx="561975" cy="741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83" name="Рисунок 18"/>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5970981" y="5705491"/>
            <a:ext cx="999338" cy="941387"/>
          </a:xfrm>
          <a:prstGeom prst="rect">
            <a:avLst/>
          </a:prstGeom>
          <a:noFill/>
          <a:ln w="936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36884" name="Рисунок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74505" y="4253834"/>
            <a:ext cx="1600717" cy="993724"/>
          </a:xfrm>
          <a:prstGeom prst="rect">
            <a:avLst/>
          </a:prstGeom>
          <a:noFill/>
          <a:ln w="936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21" name="Рисунок 20" descr="D:\Users\Ershov\Desktop\Ershov_ERC\Training\Transport_Atomprof\Контейнеры_ТСредства\DMS-002.jpg"/>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2771800" y="5457824"/>
            <a:ext cx="2003526" cy="1263651"/>
          </a:xfrm>
          <a:prstGeom prst="rect">
            <a:avLst/>
          </a:prstGeom>
          <a:noFill/>
          <a:ln>
            <a:noFill/>
          </a:ln>
        </p:spPr>
      </p:pic>
    </p:spTree>
    <p:extLst>
      <p:ext uri="{BB962C8B-B14F-4D97-AF65-F5344CB8AC3E}">
        <p14:creationId xmlns:p14="http://schemas.microsoft.com/office/powerpoint/2010/main" val="1904469933"/>
      </p:ext>
    </p:extLst>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35857"/>
                                        </p:tgtEl>
                                        <p:attrNameLst>
                                          <p:attrName>style.visibility</p:attrName>
                                        </p:attrNameLst>
                                      </p:cBhvr>
                                      <p:to>
                                        <p:strVal val="visible"/>
                                      </p:to>
                                    </p:set>
                                    <p:anim calcmode="lin" valueType="num">
                                      <p:cBhvr additive="repl">
                                        <p:cTn id="7" dur="500" fill="hold"/>
                                        <p:tgtEl>
                                          <p:spTgt spid="35857"/>
                                        </p:tgtEl>
                                        <p:attrNameLst>
                                          <p:attrName>ppt_x</p:attrName>
                                        </p:attrNameLst>
                                      </p:cBhvr>
                                      <p:tavLst>
                                        <p:tav tm="100000">
                                          <p:val>
                                            <p:strVal val="0-#ppt_w/2"/>
                                          </p:val>
                                        </p:tav>
                                        <p:tav>
                                          <p:val>
                                            <p:strVal val="#ppt_x"/>
                                          </p:val>
                                        </p:tav>
                                      </p:tavLst>
                                    </p:anim>
                                    <p:anim calcmode="lin" valueType="num">
                                      <p:cBhvr additive="repl">
                                        <p:cTn id="8" dur="500" fill="hold"/>
                                        <p:tgtEl>
                                          <p:spTgt spid="35857"/>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fld id="{83805243-DBCA-4CBB-A84E-AC0E4D55762D}" type="datetime1">
              <a:rPr lang="ru-RU" sz="1200" b="0">
                <a:solidFill>
                  <a:srgbClr val="000000"/>
                </a:solidFill>
                <a:latin typeface="Garamond" pitchFamily="18" charset="0"/>
              </a:rPr>
              <a:pPr eaLnBrk="1" hangingPunct="1">
                <a:buClrTx/>
                <a:buFontTx/>
                <a:buNone/>
              </a:pPr>
              <a:t>19.04.2023</a:t>
            </a:fld>
            <a:endParaRPr lang="ru-RU" sz="1200" b="0">
              <a:solidFill>
                <a:srgbClr val="000000"/>
              </a:solidFill>
              <a:latin typeface="Garamond" pitchFamily="18" charset="0"/>
            </a:endParaRPr>
          </a:p>
        </p:txBody>
      </p:sp>
      <p:sp>
        <p:nvSpPr>
          <p:cNvPr id="37891" name="Rectangle 2"/>
          <p:cNvSpPr>
            <a:spLocks noChangeArrowheads="1"/>
          </p:cNvSpPr>
          <p:nvPr/>
        </p:nvSpPr>
        <p:spPr bwMode="auto">
          <a:xfrm>
            <a:off x="333375" y="188913"/>
            <a:ext cx="6723063"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b="1" dirty="0">
                <a:solidFill>
                  <a:srgbClr val="C00000"/>
                </a:solidFill>
                <a:latin typeface="Arial" pitchFamily="34" charset="0"/>
                <a:cs typeface="Arial" pitchFamily="34" charset="0"/>
              </a:rPr>
              <a:t>ПЕРЕВОЗКИ РМ И ДРУГИХ ОГ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b="1" dirty="0">
                <a:solidFill>
                  <a:srgbClr val="C00000"/>
                </a:solidFill>
                <a:latin typeface="Arial" pitchFamily="34" charset="0"/>
                <a:cs typeface="Arial" pitchFamily="34" charset="0"/>
              </a:rPr>
              <a:t>НА РАЗЛИЧНЫХ ВИДАХ ТРАНСПОРТА</a:t>
            </a:r>
          </a:p>
        </p:txBody>
      </p:sp>
      <p:grpSp>
        <p:nvGrpSpPr>
          <p:cNvPr id="37892" name="Group 3"/>
          <p:cNvGrpSpPr>
            <a:grpSpLocks/>
          </p:cNvGrpSpPr>
          <p:nvPr/>
        </p:nvGrpSpPr>
        <p:grpSpPr bwMode="auto">
          <a:xfrm>
            <a:off x="333375" y="1320800"/>
            <a:ext cx="8680450" cy="5037138"/>
            <a:chOff x="210" y="832"/>
            <a:chExt cx="5468" cy="3173"/>
          </a:xfrm>
        </p:grpSpPr>
        <p:sp>
          <p:nvSpPr>
            <p:cNvPr id="37893" name="Line 4"/>
            <p:cNvSpPr>
              <a:spLocks noChangeShapeType="1"/>
            </p:cNvSpPr>
            <p:nvPr/>
          </p:nvSpPr>
          <p:spPr bwMode="auto">
            <a:xfrm>
              <a:off x="1986" y="3788"/>
              <a:ext cx="2614" cy="0"/>
            </a:xfrm>
            <a:prstGeom prst="line">
              <a:avLst/>
            </a:prstGeom>
            <a:noFill/>
            <a:ln w="9360" cap="sq">
              <a:solidFill>
                <a:srgbClr val="0000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37894" name="Line 5"/>
            <p:cNvSpPr>
              <a:spLocks noChangeShapeType="1"/>
            </p:cNvSpPr>
            <p:nvPr/>
          </p:nvSpPr>
          <p:spPr bwMode="auto">
            <a:xfrm>
              <a:off x="1930" y="3151"/>
              <a:ext cx="2614" cy="0"/>
            </a:xfrm>
            <a:prstGeom prst="line">
              <a:avLst/>
            </a:prstGeom>
            <a:noFill/>
            <a:ln w="9360" cap="sq">
              <a:solidFill>
                <a:srgbClr val="0000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37895" name="Line 6"/>
            <p:cNvSpPr>
              <a:spLocks noChangeShapeType="1"/>
            </p:cNvSpPr>
            <p:nvPr/>
          </p:nvSpPr>
          <p:spPr bwMode="auto">
            <a:xfrm>
              <a:off x="1940" y="2507"/>
              <a:ext cx="2614" cy="0"/>
            </a:xfrm>
            <a:prstGeom prst="line">
              <a:avLst/>
            </a:prstGeom>
            <a:noFill/>
            <a:ln w="9360" cap="sq">
              <a:solidFill>
                <a:srgbClr val="0000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37896" name="Line 7"/>
            <p:cNvSpPr>
              <a:spLocks noChangeShapeType="1"/>
            </p:cNvSpPr>
            <p:nvPr/>
          </p:nvSpPr>
          <p:spPr bwMode="auto">
            <a:xfrm>
              <a:off x="1988" y="1875"/>
              <a:ext cx="2614" cy="0"/>
            </a:xfrm>
            <a:prstGeom prst="line">
              <a:avLst/>
            </a:prstGeom>
            <a:noFill/>
            <a:ln w="9360" cap="sq">
              <a:solidFill>
                <a:srgbClr val="0000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37897" name="Rectangle 8"/>
            <p:cNvSpPr>
              <a:spLocks noChangeArrowheads="1"/>
            </p:cNvSpPr>
            <p:nvPr/>
          </p:nvSpPr>
          <p:spPr bwMode="auto">
            <a:xfrm>
              <a:off x="2109" y="832"/>
              <a:ext cx="1836" cy="736"/>
            </a:xfrm>
            <a:prstGeom prst="rect">
              <a:avLst/>
            </a:prstGeom>
            <a:solidFill>
              <a:srgbClr val="008000"/>
            </a:solidFill>
            <a:ln w="28440" cap="sq">
              <a:solidFill>
                <a:srgbClr val="3F000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nchor="ctr"/>
            <a:lstStyle/>
            <a:p>
              <a:pPr algn="ct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b="0">
                  <a:solidFill>
                    <a:srgbClr val="FFFF00"/>
                  </a:solidFill>
                </a:rPr>
                <a:t>Доля опасных грузов</a:t>
              </a:r>
            </a:p>
            <a:p>
              <a:pPr algn="ct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b="0">
                  <a:solidFill>
                    <a:srgbClr val="FFFF00"/>
                  </a:solidFill>
                </a:rPr>
                <a:t>в общем количестве</a:t>
              </a:r>
            </a:p>
            <a:p>
              <a:pPr algn="ct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b="0">
                  <a:solidFill>
                    <a:srgbClr val="FFFF00"/>
                  </a:solidFill>
                </a:rPr>
                <a:t>перевезенных грузов</a:t>
              </a:r>
            </a:p>
          </p:txBody>
        </p:sp>
        <p:sp>
          <p:nvSpPr>
            <p:cNvPr id="37898" name="Oval 9"/>
            <p:cNvSpPr>
              <a:spLocks noChangeArrowheads="1"/>
            </p:cNvSpPr>
            <p:nvPr/>
          </p:nvSpPr>
          <p:spPr bwMode="auto">
            <a:xfrm>
              <a:off x="2723" y="1657"/>
              <a:ext cx="821" cy="438"/>
            </a:xfrm>
            <a:prstGeom prst="ellipse">
              <a:avLst/>
            </a:prstGeom>
            <a:solidFill>
              <a:srgbClr val="000000"/>
            </a:solidFill>
            <a:ln w="28440" cap="sq">
              <a:solidFill>
                <a:srgbClr val="3F000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0">
                  <a:solidFill>
                    <a:srgbClr val="FFFFFF"/>
                  </a:solidFill>
                </a:rPr>
                <a:t>15%</a:t>
              </a:r>
            </a:p>
          </p:txBody>
        </p:sp>
        <p:sp>
          <p:nvSpPr>
            <p:cNvPr id="37899" name="Rectangle 10"/>
            <p:cNvSpPr>
              <a:spLocks noChangeArrowheads="1"/>
            </p:cNvSpPr>
            <p:nvPr/>
          </p:nvSpPr>
          <p:spPr bwMode="auto">
            <a:xfrm>
              <a:off x="4058" y="832"/>
              <a:ext cx="1620" cy="736"/>
            </a:xfrm>
            <a:prstGeom prst="rect">
              <a:avLst/>
            </a:prstGeom>
            <a:solidFill>
              <a:srgbClr val="FFFF00"/>
            </a:solidFill>
            <a:ln w="28440" cap="sq">
              <a:solidFill>
                <a:srgbClr val="3F000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nchor="ctr"/>
            <a:lstStyle/>
            <a:p>
              <a:pPr algn="ct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b="0">
                  <a:solidFill>
                    <a:srgbClr val="CC3399"/>
                  </a:solidFill>
                </a:rPr>
                <a:t>Доля РМ в общем</a:t>
              </a:r>
            </a:p>
            <a:p>
              <a:pPr algn="ct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b="0">
                  <a:solidFill>
                    <a:srgbClr val="CC3399"/>
                  </a:solidFill>
                </a:rPr>
                <a:t>количестве</a:t>
              </a:r>
            </a:p>
            <a:p>
              <a:pPr algn="ct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b="0">
                  <a:solidFill>
                    <a:srgbClr val="CC3399"/>
                  </a:solidFill>
                </a:rPr>
                <a:t>опасных грузов</a:t>
              </a:r>
            </a:p>
          </p:txBody>
        </p:sp>
        <p:grpSp>
          <p:nvGrpSpPr>
            <p:cNvPr id="37900" name="Group 11"/>
            <p:cNvGrpSpPr>
              <a:grpSpLocks/>
            </p:cNvGrpSpPr>
            <p:nvPr/>
          </p:nvGrpSpPr>
          <p:grpSpPr bwMode="auto">
            <a:xfrm>
              <a:off x="210" y="1669"/>
              <a:ext cx="1821" cy="2325"/>
              <a:chOff x="210" y="1669"/>
              <a:chExt cx="1821" cy="2325"/>
            </a:xfrm>
          </p:grpSpPr>
          <p:pic>
            <p:nvPicPr>
              <p:cNvPr id="37908" name="Picture 1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17" y="1669"/>
                <a:ext cx="265" cy="4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909" name="Picture 1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3" y="2997"/>
                <a:ext cx="741" cy="2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910" name="Picture 14"/>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70" y="2315"/>
                <a:ext cx="760" cy="3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911" name="Picture 15"/>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210" y="3597"/>
                <a:ext cx="892" cy="3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912" name="AutoShape 16"/>
              <p:cNvSpPr>
                <a:spLocks noChangeArrowheads="1"/>
              </p:cNvSpPr>
              <p:nvPr/>
            </p:nvSpPr>
            <p:spPr bwMode="auto">
              <a:xfrm>
                <a:off x="1187" y="1672"/>
                <a:ext cx="838" cy="415"/>
              </a:xfrm>
              <a:prstGeom prst="octagon">
                <a:avLst>
                  <a:gd name="adj" fmla="val 29282"/>
                </a:avLst>
              </a:prstGeom>
              <a:solidFill>
                <a:srgbClr val="000000"/>
              </a:solidFill>
              <a:ln w="28440" cap="sq">
                <a:solidFill>
                  <a:srgbClr val="3F000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b="0">
                    <a:solidFill>
                      <a:srgbClr val="FFFFFF"/>
                    </a:solidFill>
                  </a:rPr>
                  <a:t>Авто</a:t>
                </a:r>
              </a:p>
            </p:txBody>
          </p:sp>
          <p:sp>
            <p:nvSpPr>
              <p:cNvPr id="37913" name="AutoShape 17"/>
              <p:cNvSpPr>
                <a:spLocks noChangeArrowheads="1"/>
              </p:cNvSpPr>
              <p:nvPr/>
            </p:nvSpPr>
            <p:spPr bwMode="auto">
              <a:xfrm>
                <a:off x="1192" y="2292"/>
                <a:ext cx="838" cy="415"/>
              </a:xfrm>
              <a:prstGeom prst="octagon">
                <a:avLst>
                  <a:gd name="adj" fmla="val 29282"/>
                </a:avLst>
              </a:prstGeom>
              <a:solidFill>
                <a:srgbClr val="663300"/>
              </a:solidFill>
              <a:ln w="28440" cap="sq">
                <a:solidFill>
                  <a:srgbClr val="3F000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b="0">
                    <a:solidFill>
                      <a:srgbClr val="FFFFFF"/>
                    </a:solidFill>
                  </a:rPr>
                  <a:t>Ж/Д</a:t>
                </a:r>
              </a:p>
            </p:txBody>
          </p:sp>
          <p:sp>
            <p:nvSpPr>
              <p:cNvPr id="37914" name="AutoShape 18"/>
              <p:cNvSpPr>
                <a:spLocks noChangeArrowheads="1"/>
              </p:cNvSpPr>
              <p:nvPr/>
            </p:nvSpPr>
            <p:spPr bwMode="auto">
              <a:xfrm>
                <a:off x="1193" y="2941"/>
                <a:ext cx="837" cy="415"/>
              </a:xfrm>
              <a:prstGeom prst="octagon">
                <a:avLst>
                  <a:gd name="adj" fmla="val 29282"/>
                </a:avLst>
              </a:prstGeom>
              <a:solidFill>
                <a:srgbClr val="00CCFF"/>
              </a:solidFill>
              <a:ln w="28440" cap="sq">
                <a:solidFill>
                  <a:srgbClr val="3F000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b="0">
                    <a:solidFill>
                      <a:srgbClr val="000000"/>
                    </a:solidFill>
                  </a:rPr>
                  <a:t>Авиа</a:t>
                </a:r>
              </a:p>
            </p:txBody>
          </p:sp>
          <p:sp>
            <p:nvSpPr>
              <p:cNvPr id="37915" name="AutoShape 19"/>
              <p:cNvSpPr>
                <a:spLocks noChangeArrowheads="1"/>
              </p:cNvSpPr>
              <p:nvPr/>
            </p:nvSpPr>
            <p:spPr bwMode="auto">
              <a:xfrm>
                <a:off x="1191" y="3579"/>
                <a:ext cx="837" cy="415"/>
              </a:xfrm>
              <a:prstGeom prst="octagon">
                <a:avLst>
                  <a:gd name="adj" fmla="val 29282"/>
                </a:avLst>
              </a:prstGeom>
              <a:solidFill>
                <a:srgbClr val="000066"/>
              </a:solidFill>
              <a:ln w="28440" cap="sq">
                <a:solidFill>
                  <a:srgbClr val="3F000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nchor="ctr"/>
              <a:lstStyle/>
              <a:p>
                <a:pPr algn="ct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b="0">
                    <a:solidFill>
                      <a:srgbClr val="FFFFFF"/>
                    </a:solidFill>
                  </a:rPr>
                  <a:t>Море</a:t>
                </a:r>
              </a:p>
              <a:p>
                <a:pPr algn="ct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b="0">
                    <a:solidFill>
                      <a:srgbClr val="FFFFFF"/>
                    </a:solidFill>
                  </a:rPr>
                  <a:t>или река</a:t>
                </a:r>
              </a:p>
            </p:txBody>
          </p:sp>
        </p:grpSp>
        <p:sp>
          <p:nvSpPr>
            <p:cNvPr id="37901" name="Oval 20"/>
            <p:cNvSpPr>
              <a:spLocks noChangeArrowheads="1"/>
            </p:cNvSpPr>
            <p:nvPr/>
          </p:nvSpPr>
          <p:spPr bwMode="auto">
            <a:xfrm>
              <a:off x="2728" y="2293"/>
              <a:ext cx="821" cy="438"/>
            </a:xfrm>
            <a:prstGeom prst="ellipse">
              <a:avLst/>
            </a:prstGeom>
            <a:solidFill>
              <a:srgbClr val="663300"/>
            </a:solidFill>
            <a:ln w="28440" cap="sq">
              <a:solidFill>
                <a:srgbClr val="3F000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0">
                  <a:solidFill>
                    <a:srgbClr val="FFFFFF"/>
                  </a:solidFill>
                </a:rPr>
                <a:t>20%</a:t>
              </a:r>
            </a:p>
          </p:txBody>
        </p:sp>
        <p:sp>
          <p:nvSpPr>
            <p:cNvPr id="37902" name="Oval 21"/>
            <p:cNvSpPr>
              <a:spLocks noChangeArrowheads="1"/>
            </p:cNvSpPr>
            <p:nvPr/>
          </p:nvSpPr>
          <p:spPr bwMode="auto">
            <a:xfrm>
              <a:off x="2728" y="2931"/>
              <a:ext cx="821" cy="438"/>
            </a:xfrm>
            <a:prstGeom prst="ellipse">
              <a:avLst/>
            </a:prstGeom>
            <a:solidFill>
              <a:srgbClr val="00CCFF"/>
            </a:solidFill>
            <a:ln w="28440" cap="sq">
              <a:solidFill>
                <a:srgbClr val="3F000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0">
                  <a:solidFill>
                    <a:srgbClr val="000000"/>
                  </a:solidFill>
                </a:rPr>
                <a:t>3% - 4%</a:t>
              </a:r>
            </a:p>
          </p:txBody>
        </p:sp>
        <p:sp>
          <p:nvSpPr>
            <p:cNvPr id="37903" name="Oval 22"/>
            <p:cNvSpPr>
              <a:spLocks noChangeArrowheads="1"/>
            </p:cNvSpPr>
            <p:nvPr/>
          </p:nvSpPr>
          <p:spPr bwMode="auto">
            <a:xfrm>
              <a:off x="2727" y="3567"/>
              <a:ext cx="821" cy="438"/>
            </a:xfrm>
            <a:prstGeom prst="ellipse">
              <a:avLst/>
            </a:prstGeom>
            <a:solidFill>
              <a:srgbClr val="000066"/>
            </a:solidFill>
            <a:ln w="28440" cap="sq">
              <a:solidFill>
                <a:srgbClr val="3F000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0">
                  <a:solidFill>
                    <a:srgbClr val="FFFFFF"/>
                  </a:solidFill>
                </a:rPr>
                <a:t>50%</a:t>
              </a:r>
            </a:p>
          </p:txBody>
        </p:sp>
        <p:sp>
          <p:nvSpPr>
            <p:cNvPr id="37904" name="Oval 23"/>
            <p:cNvSpPr>
              <a:spLocks noChangeArrowheads="1"/>
            </p:cNvSpPr>
            <p:nvPr/>
          </p:nvSpPr>
          <p:spPr bwMode="auto">
            <a:xfrm>
              <a:off x="4445" y="1676"/>
              <a:ext cx="821" cy="438"/>
            </a:xfrm>
            <a:prstGeom prst="ellipse">
              <a:avLst/>
            </a:prstGeom>
            <a:solidFill>
              <a:srgbClr val="000000"/>
            </a:solidFill>
            <a:ln w="28440" cap="sq">
              <a:solidFill>
                <a:srgbClr val="3F000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0">
                  <a:solidFill>
                    <a:srgbClr val="FFFFFF"/>
                  </a:solidFill>
                </a:rPr>
                <a:t>&lt;2%</a:t>
              </a:r>
            </a:p>
          </p:txBody>
        </p:sp>
        <p:sp>
          <p:nvSpPr>
            <p:cNvPr id="37905" name="Oval 24"/>
            <p:cNvSpPr>
              <a:spLocks noChangeArrowheads="1"/>
            </p:cNvSpPr>
            <p:nvPr/>
          </p:nvSpPr>
          <p:spPr bwMode="auto">
            <a:xfrm>
              <a:off x="4457" y="2287"/>
              <a:ext cx="821" cy="438"/>
            </a:xfrm>
            <a:prstGeom prst="ellipse">
              <a:avLst/>
            </a:prstGeom>
            <a:solidFill>
              <a:srgbClr val="663300"/>
            </a:solidFill>
            <a:ln w="28440" cap="sq">
              <a:solidFill>
                <a:srgbClr val="3F000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0">
                  <a:solidFill>
                    <a:srgbClr val="FFFFFF"/>
                  </a:solidFill>
                </a:rPr>
                <a:t>&lt;2%</a:t>
              </a:r>
            </a:p>
          </p:txBody>
        </p:sp>
        <p:sp>
          <p:nvSpPr>
            <p:cNvPr id="37906" name="Oval 25"/>
            <p:cNvSpPr>
              <a:spLocks noChangeArrowheads="1"/>
            </p:cNvSpPr>
            <p:nvPr/>
          </p:nvSpPr>
          <p:spPr bwMode="auto">
            <a:xfrm>
              <a:off x="4458" y="2925"/>
              <a:ext cx="821" cy="438"/>
            </a:xfrm>
            <a:prstGeom prst="ellipse">
              <a:avLst/>
            </a:prstGeom>
            <a:solidFill>
              <a:srgbClr val="00CCFF"/>
            </a:solidFill>
            <a:ln w="28440" cap="sq">
              <a:solidFill>
                <a:srgbClr val="3F000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0">
                  <a:solidFill>
                    <a:srgbClr val="000000"/>
                  </a:solidFill>
                </a:rPr>
                <a:t>&lt;10%</a:t>
              </a:r>
            </a:p>
          </p:txBody>
        </p:sp>
        <p:sp>
          <p:nvSpPr>
            <p:cNvPr id="37907" name="Oval 26"/>
            <p:cNvSpPr>
              <a:spLocks noChangeArrowheads="1"/>
            </p:cNvSpPr>
            <p:nvPr/>
          </p:nvSpPr>
          <p:spPr bwMode="auto">
            <a:xfrm>
              <a:off x="4457" y="3565"/>
              <a:ext cx="821" cy="438"/>
            </a:xfrm>
            <a:prstGeom prst="ellipse">
              <a:avLst/>
            </a:prstGeom>
            <a:solidFill>
              <a:srgbClr val="000066"/>
            </a:solidFill>
            <a:ln w="28440" cap="sq">
              <a:solidFill>
                <a:srgbClr val="3F000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0">
                  <a:solidFill>
                    <a:srgbClr val="FFFFFF"/>
                  </a:solidFill>
                </a:rPr>
                <a:t>&lt;1%</a:t>
              </a:r>
            </a:p>
          </p:txBody>
        </p:sp>
      </p:grpSp>
    </p:spTree>
    <p:extLst>
      <p:ext uri="{BB962C8B-B14F-4D97-AF65-F5344CB8AC3E}">
        <p14:creationId xmlns:p14="http://schemas.microsoft.com/office/powerpoint/2010/main" val="19099842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fld id="{C2572038-E187-4403-85AA-6FB7621187DD}" type="datetime1">
              <a:rPr lang="ru-RU" sz="1200" b="0">
                <a:solidFill>
                  <a:srgbClr val="000000"/>
                </a:solidFill>
                <a:latin typeface="Garamond" pitchFamily="18" charset="0"/>
              </a:rPr>
              <a:pPr eaLnBrk="1" hangingPunct="1">
                <a:buClrTx/>
                <a:buFontTx/>
                <a:buNone/>
              </a:pPr>
              <a:t>19.04.2023</a:t>
            </a:fld>
            <a:endParaRPr lang="ru-RU" sz="1200" b="0">
              <a:solidFill>
                <a:srgbClr val="000000"/>
              </a:solidFill>
              <a:latin typeface="Garamond" pitchFamily="18" charset="0"/>
            </a:endParaRPr>
          </a:p>
        </p:txBody>
      </p:sp>
      <p:sp>
        <p:nvSpPr>
          <p:cNvPr id="38915" name="Text Box 2"/>
          <p:cNvSpPr txBox="1">
            <a:spLocks noChangeArrowheads="1"/>
          </p:cNvSpPr>
          <p:nvPr/>
        </p:nvSpPr>
        <p:spPr bwMode="auto">
          <a:xfrm>
            <a:off x="736725" y="303808"/>
            <a:ext cx="6049838"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buClrTx/>
              <a:buFontTx/>
              <a:buNone/>
            </a:pPr>
            <a:r>
              <a:rPr lang="ru-RU" sz="2400" dirty="0">
                <a:solidFill>
                  <a:srgbClr val="C00000"/>
                </a:solidFill>
                <a:cs typeface="Arial" pitchFamily="34" charset="0"/>
              </a:rPr>
              <a:t>СТАТИСТИКА ПЕРЕВОЗОК РМ</a:t>
            </a:r>
            <a:r>
              <a:rPr lang="en-US" sz="2400" dirty="0">
                <a:solidFill>
                  <a:srgbClr val="C00000"/>
                </a:solidFill>
                <a:cs typeface="Arial" pitchFamily="34" charset="0"/>
              </a:rPr>
              <a:t> </a:t>
            </a:r>
          </a:p>
        </p:txBody>
      </p:sp>
      <p:sp>
        <p:nvSpPr>
          <p:cNvPr id="38916" name="Text Box 3"/>
          <p:cNvSpPr txBox="1">
            <a:spLocks noChangeArrowheads="1"/>
          </p:cNvSpPr>
          <p:nvPr/>
        </p:nvSpPr>
        <p:spPr bwMode="auto">
          <a:xfrm>
            <a:off x="179512" y="1142648"/>
            <a:ext cx="8796213" cy="5015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358775"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lnSpc>
                <a:spcPct val="85000"/>
              </a:lnSpc>
              <a:spcBef>
                <a:spcPts val="1200"/>
              </a:spcBef>
              <a:buClrTx/>
              <a:buFontTx/>
              <a:buNone/>
            </a:pPr>
            <a:r>
              <a:rPr lang="ru-RU" sz="2000" dirty="0">
                <a:solidFill>
                  <a:srgbClr val="FF0000"/>
                </a:solidFill>
              </a:rPr>
              <a:t>В мире </a:t>
            </a:r>
            <a:r>
              <a:rPr lang="ru-RU" sz="2000" b="0" dirty="0">
                <a:solidFill>
                  <a:srgbClr val="FF0000"/>
                </a:solidFill>
              </a:rPr>
              <a:t>– примерно 10-37 млн. упаковок в год (данные МАГАТЭ)</a:t>
            </a:r>
          </a:p>
          <a:p>
            <a:pPr algn="just" eaLnBrk="1" hangingPunct="1">
              <a:spcBef>
                <a:spcPts val="1200"/>
              </a:spcBef>
              <a:buClrTx/>
              <a:buFontTx/>
              <a:buNone/>
            </a:pPr>
            <a:r>
              <a:rPr lang="ru-RU" sz="2000" dirty="0" smtClean="0">
                <a:solidFill>
                  <a:srgbClr val="000066"/>
                </a:solidFill>
              </a:rPr>
              <a:t>США</a:t>
            </a:r>
            <a:r>
              <a:rPr lang="ru-RU" sz="2000" b="0" dirty="0" smtClean="0">
                <a:solidFill>
                  <a:srgbClr val="000066"/>
                </a:solidFill>
              </a:rPr>
              <a:t> </a:t>
            </a:r>
            <a:r>
              <a:rPr lang="ru-RU" sz="2000" b="0" dirty="0">
                <a:solidFill>
                  <a:srgbClr val="000066"/>
                </a:solidFill>
              </a:rPr>
              <a:t>- 2,8 млн. перевозок в год, включая 5,5 тыс. грузы РМ в МЭ </a:t>
            </a:r>
            <a:r>
              <a:rPr lang="en-US" sz="2000" b="0" dirty="0">
                <a:solidFill>
                  <a:srgbClr val="000066"/>
                </a:solidFill>
              </a:rPr>
              <a:t>(DOE)</a:t>
            </a:r>
            <a:r>
              <a:rPr lang="ru-RU" sz="2000" b="0" dirty="0">
                <a:solidFill>
                  <a:srgbClr val="000066"/>
                </a:solidFill>
              </a:rPr>
              <a:t> , т.е. ежедневно - более 7,5 тыс., включая 15 перевозок МЭ	(все ОГ – более 818 тыс. перевозок ежедневно и 300 млн. перевозок в год, 3,1 млрд. тонн в год</a:t>
            </a:r>
            <a:r>
              <a:rPr lang="en-US" sz="2000" b="0" dirty="0">
                <a:solidFill>
                  <a:srgbClr val="000066"/>
                </a:solidFill>
              </a:rPr>
              <a:t>)</a:t>
            </a:r>
          </a:p>
          <a:p>
            <a:pPr algn="just" eaLnBrk="1" hangingPunct="1">
              <a:spcBef>
                <a:spcPts val="1200"/>
              </a:spcBef>
              <a:buClrTx/>
              <a:buFontTx/>
              <a:buNone/>
            </a:pPr>
            <a:r>
              <a:rPr lang="ru-RU" sz="2000" dirty="0" smtClean="0">
                <a:solidFill>
                  <a:srgbClr val="FF0000"/>
                </a:solidFill>
              </a:rPr>
              <a:t>СК </a:t>
            </a:r>
            <a:r>
              <a:rPr lang="ru-RU" sz="2000" dirty="0">
                <a:solidFill>
                  <a:srgbClr val="FF0000"/>
                </a:solidFill>
              </a:rPr>
              <a:t>(</a:t>
            </a:r>
            <a:r>
              <a:rPr lang="en-US" sz="2000" dirty="0">
                <a:solidFill>
                  <a:srgbClr val="FF0000"/>
                </a:solidFill>
              </a:rPr>
              <a:t>UK</a:t>
            </a:r>
            <a:r>
              <a:rPr lang="ru-RU" sz="2000" b="0" dirty="0">
                <a:solidFill>
                  <a:srgbClr val="FF0000"/>
                </a:solidFill>
              </a:rPr>
              <a:t>) - </a:t>
            </a:r>
            <a:r>
              <a:rPr lang="en-US" sz="2000" b="0" dirty="0">
                <a:solidFill>
                  <a:srgbClr val="FF0000"/>
                </a:solidFill>
              </a:rPr>
              <a:t>600 </a:t>
            </a:r>
            <a:r>
              <a:rPr lang="ru-RU" sz="2000" b="0" dirty="0">
                <a:solidFill>
                  <a:srgbClr val="FF0000"/>
                </a:solidFill>
              </a:rPr>
              <a:t>тыс. упаковок РМ в год (авто – 500 тыс., ж/д – 4 тыс., море – 30 тыс. упаковок и 1 тыс. рейсов, авиа – 75 тыс. упаковок и 6 тыс. рейсов, в </a:t>
            </a:r>
            <a:r>
              <a:rPr lang="ru-RU" sz="2000" u="sng" dirty="0">
                <a:solidFill>
                  <a:srgbClr val="FF0000"/>
                </a:solidFill>
              </a:rPr>
              <a:t>ЯТЦ – 20 тыс. в год (3,3% от всех грузов РМ</a:t>
            </a:r>
            <a:r>
              <a:rPr lang="en-US" sz="2000" b="0" u="sng" dirty="0">
                <a:solidFill>
                  <a:srgbClr val="FF0000"/>
                </a:solidFill>
              </a:rPr>
              <a:t>)</a:t>
            </a:r>
            <a:r>
              <a:rPr lang="ru-RU" sz="2000" b="0" dirty="0">
                <a:solidFill>
                  <a:srgbClr val="FF0000"/>
                </a:solidFill>
              </a:rPr>
              <a:t>, аэропорт Хитроу </a:t>
            </a:r>
            <a:r>
              <a:rPr lang="en-US" sz="2000" b="0" dirty="0">
                <a:solidFill>
                  <a:srgbClr val="FF0000"/>
                </a:solidFill>
              </a:rPr>
              <a:t>- </a:t>
            </a:r>
            <a:r>
              <a:rPr lang="ru-RU" sz="2000" b="0" dirty="0">
                <a:solidFill>
                  <a:srgbClr val="FF0000"/>
                </a:solidFill>
              </a:rPr>
              <a:t>каждый день 26 самолетов с РМ на борту</a:t>
            </a:r>
          </a:p>
          <a:p>
            <a:pPr algn="just" eaLnBrk="1" hangingPunct="1">
              <a:spcBef>
                <a:spcPts val="1200"/>
              </a:spcBef>
              <a:buClrTx/>
              <a:buFontTx/>
              <a:buNone/>
            </a:pPr>
            <a:r>
              <a:rPr lang="ru-RU" sz="2000" dirty="0" smtClean="0">
                <a:solidFill>
                  <a:srgbClr val="000066"/>
                </a:solidFill>
              </a:rPr>
              <a:t>Франция</a:t>
            </a:r>
            <a:r>
              <a:rPr lang="ru-RU" sz="2000" b="0" dirty="0" smtClean="0">
                <a:solidFill>
                  <a:srgbClr val="000066"/>
                </a:solidFill>
              </a:rPr>
              <a:t> </a:t>
            </a:r>
            <a:r>
              <a:rPr lang="ru-RU" sz="2000" b="0" dirty="0">
                <a:solidFill>
                  <a:srgbClr val="000066"/>
                </a:solidFill>
              </a:rPr>
              <a:t>– 980 тыс. упаковок РМ и 770 тыс. отправок в год (3% от всех ОГ (30 млн/год), в </a:t>
            </a:r>
            <a:r>
              <a:rPr lang="ru-RU" sz="2000" u="sng" dirty="0">
                <a:solidFill>
                  <a:srgbClr val="000066"/>
                </a:solidFill>
              </a:rPr>
              <a:t>ЯТЦ - 12</a:t>
            </a:r>
            <a:r>
              <a:rPr lang="ru-RU" sz="2000" u="sng" dirty="0" smtClean="0">
                <a:solidFill>
                  <a:srgbClr val="000066"/>
                </a:solidFill>
              </a:rPr>
              <a:t>% от всех РМ </a:t>
            </a:r>
            <a:r>
              <a:rPr lang="ru-RU" sz="2000" b="0" dirty="0" smtClean="0">
                <a:solidFill>
                  <a:srgbClr val="000066"/>
                </a:solidFill>
              </a:rPr>
              <a:t>(</a:t>
            </a:r>
            <a:r>
              <a:rPr lang="en-US" sz="2000" b="0" dirty="0" smtClean="0">
                <a:solidFill>
                  <a:srgbClr val="000066"/>
                </a:solidFill>
              </a:rPr>
              <a:t>UF6 – 1400 </a:t>
            </a:r>
            <a:r>
              <a:rPr lang="ru-RU" sz="2000" b="0" dirty="0" smtClean="0">
                <a:solidFill>
                  <a:srgbClr val="000066"/>
                </a:solidFill>
              </a:rPr>
              <a:t>отправок в год,</a:t>
            </a:r>
            <a:r>
              <a:rPr lang="en-US" sz="2000" b="0" dirty="0" smtClean="0">
                <a:solidFill>
                  <a:srgbClr val="000066"/>
                </a:solidFill>
              </a:rPr>
              <a:t> </a:t>
            </a:r>
            <a:r>
              <a:rPr lang="ru-RU" sz="2000" b="0" dirty="0" smtClean="0">
                <a:solidFill>
                  <a:srgbClr val="000066"/>
                </a:solidFill>
              </a:rPr>
              <a:t>СЯТ – 440, ОЯТ – 220, РАО - 5000), </a:t>
            </a:r>
            <a:r>
              <a:rPr lang="ru-RU" sz="2000" b="0" dirty="0">
                <a:solidFill>
                  <a:srgbClr val="000066"/>
                </a:solidFill>
              </a:rPr>
              <a:t>медицина – 31%, промышленность (не ядерная) – </a:t>
            </a:r>
            <a:r>
              <a:rPr lang="ru-RU" sz="2000" b="0" dirty="0" smtClean="0">
                <a:solidFill>
                  <a:srgbClr val="000066"/>
                </a:solidFill>
              </a:rPr>
              <a:t>5</a:t>
            </a:r>
            <a:r>
              <a:rPr lang="en-US" sz="2000" b="0" dirty="0" smtClean="0">
                <a:solidFill>
                  <a:srgbClr val="000066"/>
                </a:solidFill>
              </a:rPr>
              <a:t>5</a:t>
            </a:r>
            <a:r>
              <a:rPr lang="ru-RU" sz="2000" b="0" dirty="0" smtClean="0">
                <a:solidFill>
                  <a:srgbClr val="000066"/>
                </a:solidFill>
              </a:rPr>
              <a:t>%,</a:t>
            </a:r>
            <a:r>
              <a:rPr lang="en-US" sz="2000" b="0" dirty="0" smtClean="0">
                <a:solidFill>
                  <a:srgbClr val="000066"/>
                </a:solidFill>
              </a:rPr>
              <a:t> </a:t>
            </a:r>
            <a:r>
              <a:rPr lang="ru-RU" sz="2000" b="0" dirty="0" smtClean="0">
                <a:solidFill>
                  <a:srgbClr val="000066"/>
                </a:solidFill>
              </a:rPr>
              <a:t>исследования </a:t>
            </a:r>
            <a:r>
              <a:rPr lang="en-US" sz="2000" b="0" dirty="0" smtClean="0">
                <a:solidFill>
                  <a:srgbClr val="000066"/>
                </a:solidFill>
              </a:rPr>
              <a:t>– 2</a:t>
            </a:r>
            <a:r>
              <a:rPr lang="ru-RU" sz="2000" b="0" dirty="0" smtClean="0">
                <a:solidFill>
                  <a:srgbClr val="000066"/>
                </a:solidFill>
              </a:rPr>
              <a:t>% </a:t>
            </a:r>
            <a:r>
              <a:rPr lang="ru-RU" sz="2000" b="0" dirty="0">
                <a:solidFill>
                  <a:srgbClr val="000066"/>
                </a:solidFill>
              </a:rPr>
              <a:t>упаковки типа </a:t>
            </a:r>
            <a:r>
              <a:rPr lang="ru-RU" sz="2000" b="0" dirty="0" smtClean="0">
                <a:solidFill>
                  <a:srgbClr val="000066"/>
                </a:solidFill>
              </a:rPr>
              <a:t>В  </a:t>
            </a:r>
            <a:r>
              <a:rPr lang="ru-RU" sz="2000" b="0" dirty="0">
                <a:solidFill>
                  <a:srgbClr val="000066"/>
                </a:solidFill>
              </a:rPr>
              <a:t>- </a:t>
            </a:r>
            <a:r>
              <a:rPr lang="ru-RU" sz="2000" b="0" dirty="0" smtClean="0">
                <a:solidFill>
                  <a:srgbClr val="000066"/>
                </a:solidFill>
              </a:rPr>
              <a:t>1%, (тип В и ЯДМ – 2%), </a:t>
            </a:r>
            <a:r>
              <a:rPr lang="ru-RU" sz="2000" b="0" dirty="0">
                <a:solidFill>
                  <a:srgbClr val="000066"/>
                </a:solidFill>
              </a:rPr>
              <a:t>А – 32</a:t>
            </a:r>
            <a:r>
              <a:rPr lang="ru-RU" sz="2000" b="0" dirty="0" smtClean="0">
                <a:solidFill>
                  <a:srgbClr val="000066"/>
                </a:solidFill>
              </a:rPr>
              <a:t>%, </a:t>
            </a:r>
            <a:r>
              <a:rPr lang="en-US" sz="2000" b="0" dirty="0" smtClean="0">
                <a:solidFill>
                  <a:srgbClr val="000066"/>
                </a:solidFill>
              </a:rPr>
              <a:t>IP</a:t>
            </a:r>
            <a:r>
              <a:rPr lang="ru-RU" sz="2000" b="0" dirty="0" smtClean="0">
                <a:solidFill>
                  <a:srgbClr val="000066"/>
                </a:solidFill>
              </a:rPr>
              <a:t> </a:t>
            </a:r>
            <a:r>
              <a:rPr lang="ru-RU" sz="2000" b="0" dirty="0">
                <a:solidFill>
                  <a:srgbClr val="000066"/>
                </a:solidFill>
              </a:rPr>
              <a:t>– </a:t>
            </a:r>
            <a:r>
              <a:rPr lang="ru-RU" sz="2000" b="0" dirty="0" smtClean="0">
                <a:solidFill>
                  <a:srgbClr val="000066"/>
                </a:solidFill>
              </a:rPr>
              <a:t>9%, освобожденные – </a:t>
            </a:r>
            <a:r>
              <a:rPr lang="ru-RU" sz="2000" b="0" dirty="0">
                <a:solidFill>
                  <a:srgbClr val="000066"/>
                </a:solidFill>
              </a:rPr>
              <a:t>58% </a:t>
            </a:r>
            <a:r>
              <a:rPr lang="ru-RU" sz="2000" b="0" dirty="0" smtClean="0">
                <a:solidFill>
                  <a:srgbClr val="000066"/>
                </a:solidFill>
              </a:rPr>
              <a:t> </a:t>
            </a:r>
            <a:endParaRPr lang="ru-RU" sz="2000" b="0" dirty="0">
              <a:solidFill>
                <a:srgbClr val="000066"/>
              </a:solidFill>
            </a:endParaRPr>
          </a:p>
        </p:txBody>
      </p:sp>
    </p:spTree>
    <p:extLst>
      <p:ext uri="{BB962C8B-B14F-4D97-AF65-F5344CB8AC3E}">
        <p14:creationId xmlns:p14="http://schemas.microsoft.com/office/powerpoint/2010/main" val="25596822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eaLnBrk="1" hangingPunct="1">
              <a:buClrTx/>
              <a:buFontTx/>
              <a:buNone/>
            </a:pPr>
            <a:fld id="{C2572038-E187-4403-85AA-6FB7621187DD}" type="datetime1">
              <a:rPr lang="ru-RU" sz="1200" b="0">
                <a:solidFill>
                  <a:srgbClr val="000000"/>
                </a:solidFill>
                <a:latin typeface="Garamond" pitchFamily="18" charset="0"/>
              </a:rPr>
              <a:pPr eaLnBrk="1" hangingPunct="1">
                <a:buClrTx/>
                <a:buFontTx/>
                <a:buNone/>
              </a:pPr>
              <a:t>19.04.2023</a:t>
            </a:fld>
            <a:endParaRPr lang="ru-RU" sz="1200" b="0">
              <a:solidFill>
                <a:srgbClr val="000000"/>
              </a:solidFill>
              <a:latin typeface="Garamond" pitchFamily="18" charset="0"/>
            </a:endParaRPr>
          </a:p>
        </p:txBody>
      </p:sp>
      <p:sp>
        <p:nvSpPr>
          <p:cNvPr id="38915" name="Text Box 2"/>
          <p:cNvSpPr txBox="1">
            <a:spLocks noChangeArrowheads="1"/>
          </p:cNvSpPr>
          <p:nvPr/>
        </p:nvSpPr>
        <p:spPr bwMode="auto">
          <a:xfrm>
            <a:off x="700088" y="260648"/>
            <a:ext cx="6472237"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ctr" eaLnBrk="1" hangingPunct="1">
              <a:buClrTx/>
              <a:buFontTx/>
              <a:buNone/>
            </a:pPr>
            <a:r>
              <a:rPr lang="ru-RU" sz="2400" dirty="0">
                <a:solidFill>
                  <a:srgbClr val="C00000"/>
                </a:solidFill>
                <a:cs typeface="Arial" pitchFamily="34" charset="0"/>
              </a:rPr>
              <a:t>СТАТИСТИКА </a:t>
            </a:r>
            <a:r>
              <a:rPr lang="ru-RU" sz="2400" dirty="0" smtClean="0">
                <a:solidFill>
                  <a:srgbClr val="C00000"/>
                </a:solidFill>
                <a:cs typeface="Arial" pitchFamily="34" charset="0"/>
              </a:rPr>
              <a:t>ПЕРЕВОЗОК РМ </a:t>
            </a:r>
            <a:r>
              <a:rPr lang="ru-RU" sz="2800" dirty="0">
                <a:latin typeface="+mj-lt"/>
              </a:rPr>
              <a:t>РМ</a:t>
            </a:r>
            <a:r>
              <a:rPr lang="en-US" sz="2800" dirty="0">
                <a:latin typeface="+mj-lt"/>
              </a:rPr>
              <a:t> </a:t>
            </a:r>
          </a:p>
        </p:txBody>
      </p:sp>
      <p:sp>
        <p:nvSpPr>
          <p:cNvPr id="38916" name="Text Box 3"/>
          <p:cNvSpPr txBox="1">
            <a:spLocks noChangeArrowheads="1"/>
          </p:cNvSpPr>
          <p:nvPr/>
        </p:nvSpPr>
        <p:spPr bwMode="auto">
          <a:xfrm>
            <a:off x="406399" y="1039589"/>
            <a:ext cx="8569325" cy="5159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358775"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icrosoft YaHei" pitchFamily="34" charset="-122"/>
              </a:defRPr>
            </a:lvl9pPr>
          </a:lstStyle>
          <a:p>
            <a:pPr algn="just" eaLnBrk="1" hangingPunct="1">
              <a:lnSpc>
                <a:spcPct val="85000"/>
              </a:lnSpc>
              <a:spcBef>
                <a:spcPts val="800"/>
              </a:spcBef>
              <a:buClrTx/>
              <a:buFontTx/>
              <a:buNone/>
            </a:pPr>
            <a:r>
              <a:rPr lang="ru-RU" sz="2000" dirty="0" smtClean="0">
                <a:solidFill>
                  <a:srgbClr val="FF0000"/>
                </a:solidFill>
              </a:rPr>
              <a:t>Германия</a:t>
            </a:r>
            <a:r>
              <a:rPr lang="ru-RU" sz="2000" b="0" dirty="0" smtClean="0">
                <a:solidFill>
                  <a:srgbClr val="FF0000"/>
                </a:solidFill>
              </a:rPr>
              <a:t> </a:t>
            </a:r>
            <a:r>
              <a:rPr lang="ru-RU" sz="2000" b="0" dirty="0">
                <a:solidFill>
                  <a:srgbClr val="FF0000"/>
                </a:solidFill>
              </a:rPr>
              <a:t>-  500 тыс. отправок в </a:t>
            </a:r>
            <a:r>
              <a:rPr lang="ru-RU" sz="2000" b="0" dirty="0" smtClean="0">
                <a:solidFill>
                  <a:srgbClr val="FF0000"/>
                </a:solidFill>
              </a:rPr>
              <a:t>год (упаковок около 1 млн), </a:t>
            </a:r>
            <a:r>
              <a:rPr lang="ru-RU" sz="2000" b="0" dirty="0">
                <a:solidFill>
                  <a:srgbClr val="FF0000"/>
                </a:solidFill>
              </a:rPr>
              <a:t>400 отправок ОЯТ, </a:t>
            </a:r>
            <a:r>
              <a:rPr lang="ru-RU" sz="2000" b="0" dirty="0" smtClean="0">
                <a:solidFill>
                  <a:srgbClr val="FF0000"/>
                </a:solidFill>
              </a:rPr>
              <a:t>20% воздух, 70% </a:t>
            </a:r>
            <a:r>
              <a:rPr lang="ru-RU" sz="2000" b="0" dirty="0">
                <a:solidFill>
                  <a:srgbClr val="FF0000"/>
                </a:solidFill>
              </a:rPr>
              <a:t>авто, 5% внутренние, 35% экспорт, 35% транзит, 25% </a:t>
            </a:r>
            <a:r>
              <a:rPr lang="ru-RU" sz="2000" b="0" dirty="0" smtClean="0">
                <a:solidFill>
                  <a:srgbClr val="FF0000"/>
                </a:solidFill>
              </a:rPr>
              <a:t>импорт. В ЯТЦ – 9,5 тыс. упаковок с ЯДМ и 26 тыс. с неделящимися РМ, радиографические и другие РИ – 75 тыс. упаковок; медицина, исследования, промышленность – 815 тыс. упаковок (370 тыс. отправок)  </a:t>
            </a:r>
            <a:endParaRPr lang="ru-RU" sz="2000" b="0" dirty="0">
              <a:solidFill>
                <a:srgbClr val="FF0000"/>
              </a:solidFill>
            </a:endParaRPr>
          </a:p>
          <a:p>
            <a:pPr algn="just" eaLnBrk="1" hangingPunct="1">
              <a:spcBef>
                <a:spcPts val="600"/>
              </a:spcBef>
              <a:buClrTx/>
              <a:buFontTx/>
              <a:buNone/>
            </a:pPr>
            <a:r>
              <a:rPr lang="ru-RU" sz="2000" dirty="0" smtClean="0">
                <a:solidFill>
                  <a:srgbClr val="000066"/>
                </a:solidFill>
              </a:rPr>
              <a:t>Италия  - </a:t>
            </a:r>
            <a:r>
              <a:rPr lang="ru-RU" sz="2000" b="0" dirty="0" smtClean="0">
                <a:solidFill>
                  <a:srgbClr val="000066"/>
                </a:solidFill>
              </a:rPr>
              <a:t>2000 г. - 193 тыс. упаковок (86 тыс. отправок); 1996 г. - 458 тыс. упаковок (155 тыс. отправок). Причина уменьшение использования, увеличение вместимости упаковок. Упаковки типа А – 55%, освобожденные – 43 %, тип В – менее 1%</a:t>
            </a:r>
          </a:p>
          <a:p>
            <a:pPr algn="just" eaLnBrk="1" hangingPunct="1">
              <a:spcBef>
                <a:spcPts val="600"/>
              </a:spcBef>
              <a:buClrTx/>
              <a:buFontTx/>
              <a:buNone/>
            </a:pPr>
            <a:r>
              <a:rPr lang="ru-RU" sz="2000" dirty="0" smtClean="0">
                <a:solidFill>
                  <a:srgbClr val="FF0000"/>
                </a:solidFill>
              </a:rPr>
              <a:t>Нидерланды – 2001 г. </a:t>
            </a:r>
            <a:r>
              <a:rPr lang="ru-RU" sz="2000" b="0" dirty="0" smtClean="0">
                <a:solidFill>
                  <a:srgbClr val="FF0000"/>
                </a:solidFill>
              </a:rPr>
              <a:t>– 260 тыс. упаковок (7 – ОЯТ, 880 – </a:t>
            </a:r>
            <a:r>
              <a:rPr lang="en-US" sz="2000" b="0" dirty="0" smtClean="0">
                <a:solidFill>
                  <a:srgbClr val="FF0000"/>
                </a:solidFill>
              </a:rPr>
              <a:t>UF6</a:t>
            </a:r>
            <a:r>
              <a:rPr lang="ru-RU" sz="2000" b="0" dirty="0" smtClean="0">
                <a:solidFill>
                  <a:srgbClr val="FF0000"/>
                </a:solidFill>
              </a:rPr>
              <a:t>, 3876 – РАО, РИ (радиоизотопы) – 250 тыс.)</a:t>
            </a:r>
          </a:p>
          <a:p>
            <a:pPr algn="just" eaLnBrk="1" hangingPunct="1">
              <a:spcBef>
                <a:spcPts val="600"/>
              </a:spcBef>
              <a:buClrTx/>
              <a:buFontTx/>
              <a:buNone/>
            </a:pPr>
            <a:r>
              <a:rPr lang="ru-RU" sz="2000" dirty="0" smtClean="0">
                <a:solidFill>
                  <a:srgbClr val="000066"/>
                </a:solidFill>
              </a:rPr>
              <a:t>Россия </a:t>
            </a:r>
            <a:r>
              <a:rPr lang="ru-RU" sz="2000" b="0" dirty="0">
                <a:solidFill>
                  <a:srgbClr val="000066"/>
                </a:solidFill>
              </a:rPr>
              <a:t>- </a:t>
            </a:r>
            <a:r>
              <a:rPr lang="ru-RU" sz="2000" b="0" dirty="0" smtClean="0">
                <a:solidFill>
                  <a:srgbClr val="000066"/>
                </a:solidFill>
              </a:rPr>
              <a:t>2 </a:t>
            </a:r>
            <a:r>
              <a:rPr lang="ru-RU" sz="2000" b="0" dirty="0">
                <a:solidFill>
                  <a:srgbClr val="000066"/>
                </a:solidFill>
              </a:rPr>
              <a:t>тыс.</a:t>
            </a:r>
            <a:r>
              <a:rPr lang="en-US" sz="2000" b="0" dirty="0">
                <a:solidFill>
                  <a:srgbClr val="000066"/>
                </a:solidFill>
              </a:rPr>
              <a:t> </a:t>
            </a:r>
            <a:r>
              <a:rPr lang="ru-RU" sz="2000" b="0" dirty="0">
                <a:solidFill>
                  <a:srgbClr val="000066"/>
                </a:solidFill>
              </a:rPr>
              <a:t>перевозок (</a:t>
            </a:r>
            <a:r>
              <a:rPr lang="ru-RU" sz="2000" b="0" dirty="0" err="1">
                <a:solidFill>
                  <a:srgbClr val="000066"/>
                </a:solidFill>
              </a:rPr>
              <a:t>спецотправок</a:t>
            </a:r>
            <a:r>
              <a:rPr lang="ru-RU" sz="2000" b="0" dirty="0">
                <a:solidFill>
                  <a:srgbClr val="000066"/>
                </a:solidFill>
              </a:rPr>
              <a:t>) РМ в рамках ЯТЦ в год, ежедневно </a:t>
            </a:r>
            <a:r>
              <a:rPr lang="ru-RU" sz="2000" b="0" dirty="0" smtClean="0">
                <a:solidFill>
                  <a:srgbClr val="000066"/>
                </a:solidFill>
              </a:rPr>
              <a:t>6 - 7 </a:t>
            </a:r>
            <a:r>
              <a:rPr lang="ru-RU" sz="2000" b="0" dirty="0">
                <a:solidFill>
                  <a:srgbClr val="000066"/>
                </a:solidFill>
              </a:rPr>
              <a:t>ж/д эшелонов с грузами ЯТЦ на путях (все ОГ – 800 млн. тонн в год</a:t>
            </a:r>
            <a:r>
              <a:rPr lang="en-US" sz="2000" b="0" dirty="0">
                <a:solidFill>
                  <a:srgbClr val="000066"/>
                </a:solidFill>
              </a:rPr>
              <a:t> </a:t>
            </a:r>
            <a:r>
              <a:rPr lang="ru-RU" sz="2000" b="0" dirty="0">
                <a:solidFill>
                  <a:srgbClr val="000066"/>
                </a:solidFill>
              </a:rPr>
              <a:t>или около 20% от всех промышленных грузов), в целом более </a:t>
            </a:r>
            <a:r>
              <a:rPr lang="ru-RU" sz="2000" b="0" dirty="0" smtClean="0">
                <a:solidFill>
                  <a:srgbClr val="000066"/>
                </a:solidFill>
              </a:rPr>
              <a:t>100 </a:t>
            </a:r>
            <a:r>
              <a:rPr lang="ru-RU" sz="2000" b="0" dirty="0">
                <a:solidFill>
                  <a:srgbClr val="000066"/>
                </a:solidFill>
              </a:rPr>
              <a:t>тыс. упаковок с РМ в год (примерные данные</a:t>
            </a:r>
            <a:r>
              <a:rPr lang="ru-RU" sz="2000" b="0" dirty="0" smtClean="0">
                <a:solidFill>
                  <a:srgbClr val="000066"/>
                </a:solidFill>
              </a:rPr>
              <a:t>)</a:t>
            </a:r>
          </a:p>
          <a:p>
            <a:pPr algn="just" eaLnBrk="1" hangingPunct="1">
              <a:spcBef>
                <a:spcPts val="600"/>
              </a:spcBef>
              <a:buClrTx/>
              <a:buFontTx/>
              <a:buNone/>
            </a:pPr>
            <a:endParaRPr lang="ru-RU" sz="2000" b="0" dirty="0">
              <a:solidFill>
                <a:srgbClr val="000066"/>
              </a:solidFill>
            </a:endParaRPr>
          </a:p>
        </p:txBody>
      </p:sp>
    </p:spTree>
    <p:extLst>
      <p:ext uri="{BB962C8B-B14F-4D97-AF65-F5344CB8AC3E}">
        <p14:creationId xmlns:p14="http://schemas.microsoft.com/office/powerpoint/2010/main" val="34278108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итульный слайд">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50" id="{6DEC93EF-9E65-AE4D-AF29-577CCE25C2BA}" vid="{2EC9C681-5FC3-6646-9972-1309E8B19FA2}"/>
    </a:ext>
  </a:extLst>
</a:theme>
</file>

<file path=ppt/theme/theme2.xml><?xml version="1.0" encoding="utf-8"?>
<a:theme xmlns:a="http://schemas.openxmlformats.org/drawingml/2006/main" name="Перебивочный слайд">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50" id="{6DEC93EF-9E65-AE4D-AF29-577CCE25C2BA}" vid="{627D1A01-8A3C-5540-9D44-6F26F42DC8A3}"/>
    </a:ext>
  </a:extLst>
</a:theme>
</file>

<file path=ppt/theme/theme3.xml><?xml version="1.0" encoding="utf-8"?>
<a:theme xmlns:a="http://schemas.openxmlformats.org/drawingml/2006/main" name="Текст картинка">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Текст">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Диаграмма">
  <a:themeElements>
    <a:clrScheme name="тема для слайдов с диаграммами">
      <a:dk1>
        <a:srgbClr val="414042"/>
      </a:dk1>
      <a:lt1>
        <a:sysClr val="window" lastClr="FFFFFF"/>
      </a:lt1>
      <a:dk2>
        <a:srgbClr val="FFFFFF"/>
      </a:dk2>
      <a:lt2>
        <a:srgbClr val="FFFFFF"/>
      </a:lt2>
      <a:accent1>
        <a:srgbClr val="293D6D"/>
      </a:accent1>
      <a:accent2>
        <a:srgbClr val="456EA9"/>
      </a:accent2>
      <a:accent3>
        <a:srgbClr val="68B0E0"/>
      </a:accent3>
      <a:accent4>
        <a:srgbClr val="ACC44D"/>
      </a:accent4>
      <a:accent5>
        <a:srgbClr val="4C9D8D"/>
      </a:accent5>
      <a:accent6>
        <a:srgbClr val="7F7F7F"/>
      </a:accent6>
      <a:hlink>
        <a:srgbClr val="414042"/>
      </a:hlink>
      <a:folHlink>
        <a:srgbClr val="41404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Текст диаграмма">
  <a:themeElements>
    <a:clrScheme name="тема для слайдов текст-диаграмма">
      <a:dk1>
        <a:srgbClr val="414042"/>
      </a:dk1>
      <a:lt1>
        <a:sysClr val="window" lastClr="FFFFFF"/>
      </a:lt1>
      <a:dk2>
        <a:srgbClr val="FFFFFF"/>
      </a:dk2>
      <a:lt2>
        <a:srgbClr val="FFFFFF"/>
      </a:lt2>
      <a:accent1>
        <a:srgbClr val="EBA444"/>
      </a:accent1>
      <a:accent2>
        <a:srgbClr val="F06942"/>
      </a:accent2>
      <a:accent3>
        <a:srgbClr val="AD5483"/>
      </a:accent3>
      <a:accent4>
        <a:srgbClr val="456EA9"/>
      </a:accent4>
      <a:accent5>
        <a:srgbClr val="68B0E0"/>
      </a:accent5>
      <a:accent6>
        <a:srgbClr val="259789"/>
      </a:accent6>
      <a:hlink>
        <a:srgbClr val="414042"/>
      </a:hlink>
      <a:folHlink>
        <a:srgbClr val="41404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50" id="{6DEC93EF-9E65-AE4D-AF29-577CCE25C2BA}" vid="{39E5E070-8CD9-6841-96EA-CE863DBDA369}"/>
    </a:ext>
  </a:extLst>
</a:theme>
</file>

<file path=ppt/theme/theme7.xml><?xml version="1.0" encoding="utf-8"?>
<a:theme xmlns:a="http://schemas.openxmlformats.org/drawingml/2006/main" name="Заключительный слайд">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Presentation_4x3_white_template</Template>
  <TotalTime>3413</TotalTime>
  <Words>3497</Words>
  <Application>Microsoft Office PowerPoint</Application>
  <PresentationFormat>Экран (4:3)</PresentationFormat>
  <Paragraphs>535</Paragraphs>
  <Slides>35</Slides>
  <Notes>27</Notes>
  <HiddenSlides>0</HiddenSlides>
  <MMClips>0</MMClips>
  <ScaleCrop>false</ScaleCrop>
  <HeadingPairs>
    <vt:vector size="6" baseType="variant">
      <vt:variant>
        <vt:lpstr>Тема</vt:lpstr>
      </vt:variant>
      <vt:variant>
        <vt:i4>7</vt:i4>
      </vt:variant>
      <vt:variant>
        <vt:lpstr>Внедренные серверы OLE</vt:lpstr>
      </vt:variant>
      <vt:variant>
        <vt:i4>1</vt:i4>
      </vt:variant>
      <vt:variant>
        <vt:lpstr>Заголовки слайдов</vt:lpstr>
      </vt:variant>
      <vt:variant>
        <vt:i4>35</vt:i4>
      </vt:variant>
    </vt:vector>
  </HeadingPairs>
  <TitlesOfParts>
    <vt:vector size="43" baseType="lpstr">
      <vt:lpstr>Титульный слайд</vt:lpstr>
      <vt:lpstr>Перебивочный слайд</vt:lpstr>
      <vt:lpstr>Текст картинка</vt:lpstr>
      <vt:lpstr>Текст</vt:lpstr>
      <vt:lpstr>Диаграмма</vt:lpstr>
      <vt:lpstr>Текст диаграмма</vt:lpstr>
      <vt:lpstr>Заключительный слайд</vt:lpstr>
      <vt:lpstr>Диаграмма</vt:lpstr>
      <vt:lpstr>Обеспечение безопасности перевозок, международные и национальные требования, Соглашение  о  трансграничных перевозках радиоактивных материалов  в государствах-участниках Содружества Независимых Государств </vt:lpstr>
      <vt:lpstr>СОДЕРЖАНИЕ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ПРЕДЛОЖЕНИЯ ПО ИМПЛЕМЕНТАЦИИ СОГЛАШЕНИЯ </vt:lpstr>
      <vt:lpstr>ПРЕДЛОЖЕНИЯ ПО ИМПЛЕМЕНТАЦИИ СОГЛАШЕНИЯ </vt:lpstr>
      <vt:lpstr>ПРЕДЛОЖЕНИЯ ПО ИМПЛЕМЕНТАЦИИ СОГЛАШЕНИЯ (оконч.)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Анна Хомякова</dc:creator>
  <cp:lastModifiedBy>user</cp:lastModifiedBy>
  <cp:revision>334</cp:revision>
  <dcterms:created xsi:type="dcterms:W3CDTF">2019-09-24T12:47:23Z</dcterms:created>
  <dcterms:modified xsi:type="dcterms:W3CDTF">2023-04-19T11:27:43Z</dcterms:modified>
</cp:coreProperties>
</file>