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72" r:id="rId8"/>
    <p:sldId id="274" r:id="rId9"/>
    <p:sldId id="279" r:id="rId10"/>
    <p:sldId id="280" r:id="rId11"/>
    <p:sldId id="283" r:id="rId12"/>
    <p:sldId id="276" r:id="rId13"/>
    <p:sldId id="281" r:id="rId14"/>
    <p:sldId id="278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236-9E99-4015-AD39-2FE16B75013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A92F-2BCE-417A-B66B-0CCA621C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3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236-9E99-4015-AD39-2FE16B75013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A92F-2BCE-417A-B66B-0CCA621C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6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236-9E99-4015-AD39-2FE16B75013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A92F-2BCE-417A-B66B-0CCA621C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4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236-9E99-4015-AD39-2FE16B75013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A92F-2BCE-417A-B66B-0CCA621C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8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236-9E99-4015-AD39-2FE16B75013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A92F-2BCE-417A-B66B-0CCA621C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8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236-9E99-4015-AD39-2FE16B75013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A92F-2BCE-417A-B66B-0CCA621C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3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236-9E99-4015-AD39-2FE16B75013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A92F-2BCE-417A-B66B-0CCA621C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236-9E99-4015-AD39-2FE16B75013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A92F-2BCE-417A-B66B-0CCA621C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236-9E99-4015-AD39-2FE16B75013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A92F-2BCE-417A-B66B-0CCA621C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9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236-9E99-4015-AD39-2FE16B75013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A92F-2BCE-417A-B66B-0CCA621C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4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236-9E99-4015-AD39-2FE16B75013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A92F-2BCE-417A-B66B-0CCA621C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3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06236-9E99-4015-AD39-2FE16B75013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1A92F-2BCE-417A-B66B-0CCA621C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5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ходе реализации Программы научных исследований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токамаке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КТМ в 2021-2023 г. и 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Программе совместных научных исследований на 2024-2026 гг.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четвертое заседание Комиссии государств – участников СНГ по использованию атомной энергии в мирных целях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ноября 2023 года г. Минск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И.Л.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Тажибаева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НЯЦ РК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8" y="0"/>
            <a:ext cx="819868" cy="9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3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	Текущая осенне-зимняя кампания на </a:t>
            </a:r>
            <a:r>
              <a:rPr lang="ru-RU" b="1" dirty="0" err="1" smtClean="0">
                <a:solidFill>
                  <a:srgbClr val="C00000"/>
                </a:solidFill>
              </a:rPr>
              <a:t>токамаке</a:t>
            </a:r>
            <a:r>
              <a:rPr lang="ru-RU" b="1" dirty="0" smtClean="0">
                <a:solidFill>
                  <a:srgbClr val="C00000"/>
                </a:solidFill>
              </a:rPr>
              <a:t> КТМ в 2023 году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74032" y="1949116"/>
            <a:ext cx="10515600" cy="4781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002060"/>
                </a:solidFill>
              </a:rPr>
              <a:t>улучшение параметров плазменного разряда в </a:t>
            </a:r>
            <a:r>
              <a:rPr lang="ru-RU" dirty="0" err="1" smtClean="0">
                <a:solidFill>
                  <a:srgbClr val="002060"/>
                </a:solidFill>
              </a:rPr>
              <a:t>диверторной</a:t>
            </a:r>
            <a:r>
              <a:rPr lang="ru-RU" dirty="0" smtClean="0">
                <a:solidFill>
                  <a:srgbClr val="002060"/>
                </a:solidFill>
              </a:rPr>
              <a:t> конфигурации плазмы при омическом нагреве.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Достижение следующих параметров плазменного разряда: ток плазмы= 500÷750 кА; время разряда до 2 секунд; удлинение плазмы 1,7; плотность плазмы 1*1019м-3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Отладка системы «быстрого» управления (обмотки </a:t>
            </a:r>
            <a:r>
              <a:rPr lang="en-US" dirty="0" smtClean="0">
                <a:solidFill>
                  <a:srgbClr val="002060"/>
                </a:solidFill>
              </a:rPr>
              <a:t>HFC) </a:t>
            </a:r>
            <a:r>
              <a:rPr lang="ru-RU" dirty="0" smtClean="0">
                <a:solidFill>
                  <a:srgbClr val="002060"/>
                </a:solidFill>
              </a:rPr>
              <a:t>для стабилизации вертикального положения плазмы.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Проверка выполненной оптимизации системы управления плазмой – подтверждение повышения точности управления плазменным разрядом. 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91977" cy="7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1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7358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Основные результаты работ по НИР КТМ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 2021-2023 гг.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686553"/>
              </p:ext>
            </p:extLst>
          </p:nvPr>
        </p:nvGraphicFramePr>
        <p:xfrm>
          <a:off x="345989" y="1197226"/>
          <a:ext cx="10270959" cy="5759284"/>
        </p:xfrm>
        <a:graphic>
          <a:graphicData uri="http://schemas.openxmlformats.org/drawingml/2006/table">
            <a:tbl>
              <a:tblPr firstRow="1" firstCol="1" bandRow="1"/>
              <a:tblGrid>
                <a:gridCol w="3423653"/>
                <a:gridCol w="3423653"/>
                <a:gridCol w="3423653"/>
              </a:tblGrid>
              <a:tr h="671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085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alt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максимальный ток в импульсе плазменного разряда при омическом нагреве плазмы 150 кА;</a:t>
                      </a:r>
                      <a:endParaRPr lang="ru-RU" alt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kk-KZ" alt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 плазменного разряда 250 мс,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kk-KZ" alt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круглая конфигурация  плазменного шнура</a:t>
                      </a:r>
                      <a:r>
                        <a:rPr lang="kk-KZ" alt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тороидальное поле: </a:t>
                      </a:r>
                      <a:r>
                        <a:rPr lang="kk-KZ" alt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 Тл</a:t>
                      </a:r>
                      <a:endParaRPr lang="ru-RU" alt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Получены плазменные разряды в режиме омического нагрева с током плазмы ≈500 кА и длительностью t разряда до 1 с;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Длительность разряда увеличена в 4 раза по сравнению с этапом 2021 года, при этом амплитуда тока плазмы также увеличена с 150 кА до 500 кА;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Получена вытянутая по вертикали конфигурация плазменного шнура с k≤1,25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тороидальное поле: 0.9 Тл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Получены стабильные плазменные разряды с током плазмы Ip≈500 кА в режиме омического нагрева плазмы с вытянутой по вертикали конфигурацией k=1,6 и длительностью разряда до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тороидальное поле: </a:t>
                      </a:r>
                      <a:r>
                        <a:rPr lang="kk-KZ" alt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 Тл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Получена диверторная конфигурация плазменного шнура.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alt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 плазменного разряда увеличена в два раза, вытянутость плазменного шнура увеличена 1.3 раза.</a:t>
                      </a:r>
                      <a:endParaRPr lang="ru-RU" alt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кампании ноябрь-декабрь 2023 г: Достижение следующих параметров плазменного разряда в режиме омического нагрева : ток плазмы= 500÷750 кА; время разряда до 2 секунд; удлинение плазмы 1,7; плотность плазмы 1*1019м-3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91977" cy="7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5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021" y="1"/>
            <a:ext cx="11431979" cy="1598856"/>
          </a:xfrm>
        </p:spPr>
        <p:txBody>
          <a:bodyPr>
            <a:noAutofit/>
          </a:bodyPr>
          <a:lstStyle/>
          <a:p>
            <a:pPr algn="ctr"/>
            <a:r>
              <a:rPr lang="ru-RU" sz="3600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научных исследований </a:t>
            </a:r>
            <a:br>
              <a:rPr lang="ru-RU" sz="3600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казахстанском материаловедческом токамаке на 2024–2026 годы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14696" y="1805844"/>
            <a:ext cx="11877304" cy="486680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Этап 1. Отработка методик проведения исследований на КТМ и средств контроля физических параметров высокотемпературной плазмы в процессе ее взаимодействия с материалами (РК, РФ)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Этап 2. Разработка и экспериментальное обоснование инновационных технологий для создания термоядерного реактора (РК,РФ)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Этап 3. Модернизация технологии подготовки КТМ к плазменным экспериментам (РБ,РК,РФ)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Этап 4. Экспериментальные и теоретические исследования эффектов воздействия плазмы,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ионов водорода и гелия на приповерхностные и объемные слои материалов КТМ (РБ,РК,РФ)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Этап 5. Совершенствование технологических и физических методов диагностики плазмы (РК,РФ)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Этап 6. Совершенствование системы контроля и управления плазменным разрядом (РК,РФ)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Участники: РБ- </a:t>
            </a:r>
            <a:r>
              <a:rPr lang="ru-RU" dirty="0">
                <a:solidFill>
                  <a:srgbClr val="C00000"/>
                </a:solidFill>
              </a:rPr>
              <a:t>ГНУ ИПМ, НИИ ЯП БГУ;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РФ</a:t>
            </a:r>
            <a:r>
              <a:rPr lang="ru-RU" dirty="0">
                <a:solidFill>
                  <a:srgbClr val="C00000"/>
                </a:solidFill>
              </a:rPr>
              <a:t>-НИЦ Курчатовский институт, ФТИ им. Иоффе, НИИЭФА им. Ефремова, Томский ПУ, ТРИНИТИ, НИКИЭТ (АО Красная звезда), НИЯУ МИФИ;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РК</a:t>
            </a:r>
            <a:r>
              <a:rPr lang="ru-RU" dirty="0">
                <a:solidFill>
                  <a:srgbClr val="C00000"/>
                </a:solidFill>
              </a:rPr>
              <a:t>- НЯЦ</a:t>
            </a:r>
            <a:r>
              <a:rPr lang="ru-RU" dirty="0" smtClean="0">
                <a:solidFill>
                  <a:srgbClr val="C00000"/>
                </a:solidFill>
              </a:rPr>
              <a:t>, ИАЭ НЯЦ, ИЯФ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Отчет по КТМ НИР </a:t>
            </a:r>
            <a:r>
              <a:rPr lang="ru-RU" b="1" dirty="0" smtClean="0">
                <a:solidFill>
                  <a:srgbClr val="C00000"/>
                </a:solidFill>
              </a:rPr>
              <a:t>за 2022 год был </a:t>
            </a:r>
            <a:r>
              <a:rPr lang="ru-RU" b="1" dirty="0">
                <a:solidFill>
                  <a:srgbClr val="C00000"/>
                </a:solidFill>
              </a:rPr>
              <a:t>одобрен на заседании Комиссии АТОМ-СНГ </a:t>
            </a:r>
            <a:r>
              <a:rPr lang="ru-RU" b="1" dirty="0" smtClean="0">
                <a:solidFill>
                  <a:srgbClr val="C00000"/>
                </a:solidFill>
              </a:rPr>
              <a:t>в г. Бишкек.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066" cy="1154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50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56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исследований на 	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токамаке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КТМ на ближайшие  пять лет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(2024-2028 гг.)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8845"/>
            <a:ext cx="10515600" cy="51366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проведена оптимизация сценария плазменного разряда; введены оставшиеся контуры управления плотностью и формой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плазмы;проведена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оптимизация работы контуров управления положением и током плазмы. В результате работ должна быть получена плазма с нижней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однонулевой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диверторной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конфигурацией с током 750 кА, плотностью 5*1019м-3 и длительностью разряда около 1 с.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проведены первые эксперименты по вводу дополнительной мощности ВЧ нагрева плазмы. В результате экспериментов должны быть получены экспериментальные данные по эффективности работы системы ВЧ нагрева плазмы КТМ.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2026-2027 гг.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проведены эксперименты по отработке и оптимизации сценариев плазменного разряда и режимов работы ВЧ генераторов для достижения наиболее эффективного поглощения плазмой вводимой дополнительной мощности нагрева. В результате экспериментов должны быть использованы все четыре ВЧ генератора и достигнуты проектные параметры плазменного разряда 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токамаке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КТМ в режиме с дополнительным нагревом плазмы. При этом, длительность разрядов должна достигнуть максимального значения до 5 с при токе плазмы 750 кА и плотности 5*1019м-3, а удельные тепловые потоки плазмы 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дивертор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достигнуть значения до 10-20 МВт/м2.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 и далее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начаты первые полномасштабные эксперименты по исследованию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кандидатных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материалов первой стенки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дивертора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Одними из первых образцов материалов, планируемых к тестированию на КТМ являются вольфрам и макет литиевого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дивертора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КПС с системой охлаждения парогазовой смесью низкого давления.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91977" cy="7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91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415" y="23753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экспериментальных исследований на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токамаке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КТМ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415" y="155981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Участие в </a:t>
            </a:r>
            <a:r>
              <a:rPr lang="ru-RU" dirty="0" smtClean="0">
                <a:solidFill>
                  <a:srgbClr val="002060"/>
                </a:solidFill>
              </a:rPr>
              <a:t>Программе </a:t>
            </a:r>
            <a:r>
              <a:rPr lang="ru-RU" dirty="0">
                <a:solidFill>
                  <a:srgbClr val="002060"/>
                </a:solidFill>
              </a:rPr>
              <a:t>КТМ позволит освоить новые технологии, используемые при сооружении крупных электрофизических установок и будущих энергетических термоядерных </a:t>
            </a:r>
            <a:r>
              <a:rPr lang="ru-RU" dirty="0" smtClean="0">
                <a:solidFill>
                  <a:srgbClr val="002060"/>
                </a:solidFill>
              </a:rPr>
              <a:t>реакторов.</a:t>
            </a:r>
          </a:p>
          <a:p>
            <a:r>
              <a:rPr lang="ru-RU" dirty="0">
                <a:solidFill>
                  <a:srgbClr val="002060"/>
                </a:solidFill>
              </a:rPr>
              <a:t>Успешная реализация </a:t>
            </a:r>
            <a:r>
              <a:rPr lang="ru-RU" dirty="0" smtClean="0">
                <a:solidFill>
                  <a:srgbClr val="002060"/>
                </a:solidFill>
              </a:rPr>
              <a:t>Программы </a:t>
            </a:r>
            <a:r>
              <a:rPr lang="ru-RU" dirty="0">
                <a:solidFill>
                  <a:srgbClr val="002060"/>
                </a:solidFill>
              </a:rPr>
              <a:t>КТМ будет способствовать созданию научно-технологической базы для реализации </a:t>
            </a:r>
            <a:r>
              <a:rPr lang="ru-RU" b="1" dirty="0">
                <a:solidFill>
                  <a:srgbClr val="002060"/>
                </a:solidFill>
              </a:rPr>
              <a:t>конкурентоспособной инновационной атомной энергетики </a:t>
            </a:r>
            <a:r>
              <a:rPr lang="ru-RU" dirty="0">
                <a:solidFill>
                  <a:srgbClr val="002060"/>
                </a:solidFill>
              </a:rPr>
              <a:t>на основе управляемого термоядерного синтеза.</a:t>
            </a:r>
          </a:p>
          <a:p>
            <a:r>
              <a:rPr lang="ru-RU" dirty="0">
                <a:solidFill>
                  <a:srgbClr val="002060"/>
                </a:solidFill>
              </a:rPr>
              <a:t>Совместные исследования обеспечат формирование устойчивых кооперационных связей научно-исследовательских </a:t>
            </a:r>
            <a:r>
              <a:rPr lang="ru-RU" dirty="0" smtClean="0">
                <a:solidFill>
                  <a:srgbClr val="002060"/>
                </a:solidFill>
              </a:rPr>
              <a:t>организаций стран СНГ, </a:t>
            </a:r>
            <a:r>
              <a:rPr lang="ru-RU" dirty="0">
                <a:solidFill>
                  <a:srgbClr val="002060"/>
                </a:solidFill>
              </a:rPr>
              <a:t>а также развитие новых перспективных направлений исследований и прикладных разработок.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Результаты </a:t>
            </a:r>
            <a:r>
              <a:rPr lang="ru-RU" dirty="0">
                <a:solidFill>
                  <a:srgbClr val="002060"/>
                </a:solidFill>
              </a:rPr>
              <a:t>Программы будут использованы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проекте ИТЭР, который является главным международным исследовательским проектом в области УТС.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4905" y="5573162"/>
            <a:ext cx="10767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Программа совместных научных работ стран СНГ с использованием </a:t>
            </a:r>
            <a:r>
              <a:rPr lang="ru-RU" b="1" dirty="0" err="1">
                <a:solidFill>
                  <a:srgbClr val="C00000"/>
                </a:solidFill>
              </a:rPr>
              <a:t>токамака</a:t>
            </a:r>
            <a:r>
              <a:rPr lang="ru-RU" b="1" dirty="0">
                <a:solidFill>
                  <a:srgbClr val="C00000"/>
                </a:solidFill>
              </a:rPr>
              <a:t> КТМ на 2024-2026 гг. была согласован</a:t>
            </a:r>
            <a:r>
              <a:rPr lang="kk-KZ" b="1" dirty="0">
                <a:solidFill>
                  <a:srgbClr val="C00000"/>
                </a:solidFill>
              </a:rPr>
              <a:t>а</a:t>
            </a:r>
            <a:r>
              <a:rPr lang="ru-RU" b="1" dirty="0">
                <a:solidFill>
                  <a:srgbClr val="C00000"/>
                </a:solidFill>
              </a:rPr>
              <a:t> со </a:t>
            </a:r>
            <a:r>
              <a:rPr lang="ru-RU" b="1" dirty="0" smtClean="0">
                <a:solidFill>
                  <a:srgbClr val="C00000"/>
                </a:solidFill>
              </a:rPr>
              <a:t>странами-участницами, одобрена на заседании Комиссии в г. Бишкеке в 2022 г. 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Программа одобрена на заседании Комиссии </a:t>
            </a:r>
            <a:r>
              <a:rPr lang="ru-RU" b="1" dirty="0">
                <a:solidFill>
                  <a:srgbClr val="FF0000"/>
                </a:solidFill>
              </a:rPr>
              <a:t>по экономическому сотрудничеству стран </a:t>
            </a:r>
            <a:r>
              <a:rPr lang="ru-RU" b="1" dirty="0" smtClean="0">
                <a:solidFill>
                  <a:srgbClr val="FF0000"/>
                </a:solidFill>
              </a:rPr>
              <a:t>СНГ 15 сентября 2023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6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2066" y="0"/>
            <a:ext cx="10515600" cy="28527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066" cy="115462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75" y="3360819"/>
            <a:ext cx="2816960" cy="2879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826" y="3360819"/>
            <a:ext cx="4038654" cy="27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9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832" y="-49473"/>
            <a:ext cx="10515600" cy="846034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Токамак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КТМ и его уникальность</a:t>
            </a:r>
          </a:p>
        </p:txBody>
      </p:sp>
      <p:pic>
        <p:nvPicPr>
          <p:cNvPr id="4" name="Рисунок 69" descr="Описание: Токамак: заключительный этап физического пуска установки КТМ | Новост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7" y="859835"/>
            <a:ext cx="3813710" cy="302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124059" y="859835"/>
          <a:ext cx="4550865" cy="3749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08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2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3610">
                <a:tc>
                  <a:txBody>
                    <a:bodyPr/>
                    <a:lstStyle/>
                    <a:p>
                      <a:r>
                        <a:rPr lang="ru-RU" sz="1600" dirty="0"/>
                        <a:t>Большой радиус плазмы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0,9 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r>
                        <a:rPr lang="ru-RU" sz="1600" dirty="0"/>
                        <a:t>Малый радиус плазмы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0,45 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r>
                        <a:rPr lang="ru-RU" sz="1600" dirty="0"/>
                        <a:t>Аспектное отношение 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r>
                        <a:rPr lang="ru-RU" sz="1600" dirty="0"/>
                        <a:t>Удлинение плазмы К</a:t>
                      </a:r>
                      <a:r>
                        <a:rPr lang="ru-RU" sz="1600" baseline="-25000" dirty="0"/>
                        <a:t>95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1,7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598">
                <a:tc>
                  <a:txBody>
                    <a:bodyPr/>
                    <a:lstStyle/>
                    <a:p>
                      <a:r>
                        <a:rPr lang="ru-RU" sz="1600" dirty="0"/>
                        <a:t>Тороидальное магнитное поле на оси </a:t>
                      </a:r>
                      <a:r>
                        <a:rPr lang="ru-RU" sz="1600" dirty="0" err="1"/>
                        <a:t>В</a:t>
                      </a:r>
                      <a:r>
                        <a:rPr lang="ru-RU" sz="1600" baseline="-25000" dirty="0" err="1"/>
                        <a:t>то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Тл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r>
                        <a:rPr lang="ru-RU" sz="1600" dirty="0"/>
                        <a:t>Ток плазмы	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750 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r>
                        <a:rPr lang="ru-RU" sz="1600" dirty="0"/>
                        <a:t>Длительность тока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 – 5 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r>
                        <a:rPr lang="ru-RU" sz="1600" dirty="0"/>
                        <a:t>Мощность ВЧ-нагрева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 – 7 МВт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1587">
                <a:tc>
                  <a:txBody>
                    <a:bodyPr/>
                    <a:lstStyle/>
                    <a:p>
                      <a:r>
                        <a:rPr lang="ru-RU" sz="1600" dirty="0"/>
                        <a:t>Мощность тепловой нагрузки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на приемные </a:t>
                      </a:r>
                      <a:r>
                        <a:rPr lang="ru-RU" sz="1600" dirty="0" err="1"/>
                        <a:t>диверторные</a:t>
                      </a:r>
                      <a:r>
                        <a:rPr lang="ru-RU" sz="1600" dirty="0"/>
                        <a:t> пластины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 20 МВт/м</a:t>
                      </a:r>
                      <a:r>
                        <a:rPr lang="ru-RU" sz="1600" baseline="30000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3589" y="3916586"/>
            <a:ext cx="206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Уникальность КТМ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519" y="4285918"/>
            <a:ext cx="4362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КТМ-первый в мире </a:t>
            </a:r>
            <a:r>
              <a:rPr lang="ru-RU" dirty="0" smtClean="0">
                <a:solidFill>
                  <a:srgbClr val="002060"/>
                </a:solidFill>
              </a:rPr>
              <a:t>специализированный </a:t>
            </a:r>
            <a:r>
              <a:rPr lang="ru-RU" dirty="0">
                <a:solidFill>
                  <a:srgbClr val="002060"/>
                </a:solidFill>
              </a:rPr>
              <a:t>материаловедческий токамак.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Наличие подвижного </a:t>
            </a:r>
            <a:r>
              <a:rPr lang="ru-RU" dirty="0" err="1">
                <a:solidFill>
                  <a:srgbClr val="002060"/>
                </a:solidFill>
              </a:rPr>
              <a:t>диверторного</a:t>
            </a:r>
            <a:r>
              <a:rPr lang="ru-RU" dirty="0">
                <a:solidFill>
                  <a:srgbClr val="002060"/>
                </a:solidFill>
              </a:rPr>
              <a:t> и транспортно-шлюзового устройства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</a:rPr>
              <a:t>ИТЭРоподобная</a:t>
            </a:r>
            <a:r>
              <a:rPr lang="ru-RU" dirty="0">
                <a:solidFill>
                  <a:srgbClr val="002060"/>
                </a:solidFill>
              </a:rPr>
              <a:t> конфигурация плазмы с тепловой нагрузкой на материалы </a:t>
            </a:r>
            <a:r>
              <a:rPr lang="ru-RU" dirty="0" err="1">
                <a:solidFill>
                  <a:srgbClr val="002060"/>
                </a:solidFill>
              </a:rPr>
              <a:t>дивертора</a:t>
            </a:r>
            <a:r>
              <a:rPr lang="ru-RU" dirty="0">
                <a:solidFill>
                  <a:srgbClr val="002060"/>
                </a:solidFill>
              </a:rPr>
              <a:t> 10-20 МВт/м2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0736" y="5670912"/>
            <a:ext cx="7621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Миссия КТМ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верификация и, в последующем, сертификация конструкционных и функциональных материалов перед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размещением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установках термоядерного синтеза. Исследование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области физики плазмы в пограничной области между сферическими и классическими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токамаками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01884" y="3669407"/>
            <a:ext cx="3390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Физический </a:t>
            </a:r>
            <a:r>
              <a:rPr lang="ru-RU" b="1" dirty="0" smtClean="0">
                <a:solidFill>
                  <a:srgbClr val="C00000"/>
                </a:solidFill>
              </a:rPr>
              <a:t>пуск </a:t>
            </a:r>
            <a:r>
              <a:rPr lang="ru-RU" b="1" dirty="0">
                <a:solidFill>
                  <a:srgbClr val="C00000"/>
                </a:solidFill>
              </a:rPr>
              <a:t>КТМ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20 ноября 2019 </a:t>
            </a:r>
            <a:r>
              <a:rPr lang="ru-RU" b="1" dirty="0" smtClean="0">
                <a:solidFill>
                  <a:srgbClr val="C00000"/>
                </a:solidFill>
              </a:rPr>
              <a:t>года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(г. Курчатов, НЯЦ РК)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ADD4B33-34D4-4132-A368-6AC9FDD6C99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883" y="848794"/>
            <a:ext cx="3293996" cy="27683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70736" y="4793749"/>
            <a:ext cx="762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Физический пуск КТМ осуществлен совместными усилиями казахстанских (НЯЦ) и российских специалистов (НИЦ 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И,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НИИЭФА, ТПУ)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691977" cy="7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31" y="1"/>
            <a:ext cx="11198699" cy="11488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   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Реализуемая Программа совместных исследований на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токамаке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КТМ в рамках Комиссии АТОМ-СНГ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316" y="1225917"/>
            <a:ext cx="11862684" cy="53388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Основа для реализации Программы – межправительственное  Соглашение о совместном использовании </a:t>
            </a:r>
            <a:r>
              <a:rPr lang="ru-RU" b="1" dirty="0" err="1" smtClean="0">
                <a:solidFill>
                  <a:srgbClr val="C00000"/>
                </a:solidFill>
              </a:rPr>
              <a:t>токамака</a:t>
            </a:r>
            <a:r>
              <a:rPr lang="ru-RU" b="1" dirty="0" smtClean="0">
                <a:solidFill>
                  <a:srgbClr val="C00000"/>
                </a:solidFill>
              </a:rPr>
              <a:t> КТМ странами СНГ, подписанное в 26 мая 2017 года.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2018-2020 </a:t>
            </a:r>
            <a:r>
              <a:rPr lang="ru-RU" b="1" dirty="0">
                <a:solidFill>
                  <a:srgbClr val="C00000"/>
                </a:solidFill>
              </a:rPr>
              <a:t>гг.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Программа совместных научных исследований на токамаке КТМ одобрена и утверждена на заседании Экономического Совета СНГ 2 марта 2018 года в </a:t>
            </a:r>
            <a:r>
              <a:rPr lang="ru-RU" dirty="0" err="1">
                <a:solidFill>
                  <a:srgbClr val="002060"/>
                </a:solidFill>
              </a:rPr>
              <a:t>г.Москва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B050"/>
                </a:solidFill>
              </a:rPr>
              <a:t>(Успешно реализована)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2021-2023 </a:t>
            </a:r>
            <a:r>
              <a:rPr lang="ru-RU" b="1" dirty="0">
                <a:solidFill>
                  <a:srgbClr val="C00000"/>
                </a:solidFill>
              </a:rPr>
              <a:t>гг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Одобрена и утверждена на заседании Экономического совета СНГ 12 марта 2021 года. </a:t>
            </a:r>
            <a:r>
              <a:rPr lang="ru-RU" dirty="0">
                <a:solidFill>
                  <a:schemeClr val="accent1"/>
                </a:solidFill>
              </a:rPr>
              <a:t>(Реализуется)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Основные </a:t>
            </a:r>
            <a:r>
              <a:rPr lang="ru-RU" b="1" dirty="0">
                <a:solidFill>
                  <a:srgbClr val="C00000"/>
                </a:solidFill>
              </a:rPr>
              <a:t>организации-участники Программы:</a:t>
            </a:r>
          </a:p>
          <a:p>
            <a:r>
              <a:rPr lang="ru-RU" b="1" dirty="0">
                <a:solidFill>
                  <a:srgbClr val="002060"/>
                </a:solidFill>
              </a:rPr>
              <a:t>Республика Казахстан</a:t>
            </a:r>
            <a:r>
              <a:rPr lang="ru-RU" dirty="0">
                <a:solidFill>
                  <a:srgbClr val="002060"/>
                </a:solidFill>
              </a:rPr>
              <a:t> – НЯЦ РК, ИАЭ НЯЦ РК, ИЯФ РК, </a:t>
            </a:r>
          </a:p>
          <a:p>
            <a:r>
              <a:rPr lang="ru-RU" b="1" dirty="0">
                <a:solidFill>
                  <a:srgbClr val="002060"/>
                </a:solidFill>
              </a:rPr>
              <a:t>Российская Федерация</a:t>
            </a:r>
            <a:r>
              <a:rPr lang="ru-RU" dirty="0">
                <a:solidFill>
                  <a:srgbClr val="002060"/>
                </a:solidFill>
              </a:rPr>
              <a:t> -НИЦ «Курчатовский институт», НИИЭФА им. Д.В. Ефремова , АО «Красная Звезда» (НИКИЭТ), Томский политехнический Университет, ФТИ им. Иоффе, НИЯУ </a:t>
            </a:r>
            <a:r>
              <a:rPr lang="ru-RU" dirty="0" smtClean="0">
                <a:solidFill>
                  <a:srgbClr val="002060"/>
                </a:solidFill>
              </a:rPr>
              <a:t>МИФИ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 др.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Республика </a:t>
            </a:r>
            <a:r>
              <a:rPr lang="ru-RU" b="1" dirty="0">
                <a:solidFill>
                  <a:srgbClr val="002060"/>
                </a:solidFill>
              </a:rPr>
              <a:t>Беларусь</a:t>
            </a:r>
            <a:r>
              <a:rPr lang="ru-RU" dirty="0">
                <a:solidFill>
                  <a:srgbClr val="002060"/>
                </a:solidFill>
              </a:rPr>
              <a:t> - ГНУ «ОИЭЯИ-Сосны» НАН, НИУ «Институт ядерных проблем» Белорусского государственного университета,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ООО «Прикладные системы», ГНПО  порошковой металлургии.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финансирования НИР КТМ</a:t>
            </a:r>
          </a:p>
          <a:p>
            <a:r>
              <a:rPr lang="ru-RU" dirty="0">
                <a:solidFill>
                  <a:srgbClr val="002060"/>
                </a:solidFill>
              </a:rPr>
              <a:t>«Финансирование совместных мероприятий, программ и работ, проводимых на базе КТМ осуществляется за счет средств, предусмотренных в национальных бюджетах соответствующим министерствам, ведомствам, государственным корпорациям или иным организациям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для выполнения исследовательских проектов по соответствующим тематикам, а также за счет привлечения средств хозяйствующих субъектов и средств внебюджетных источников на договорной основе».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19868" cy="9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090" y="1"/>
            <a:ext cx="10515600" cy="60548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	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совместной Программы работ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86192" y="605481"/>
            <a:ext cx="6434537" cy="610011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	Хронология </a:t>
            </a:r>
            <a:r>
              <a:rPr lang="ru-RU" sz="4400" b="1" dirty="0">
                <a:solidFill>
                  <a:srgbClr val="C00000"/>
                </a:solidFill>
              </a:rPr>
              <a:t>событий: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год-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очередь физического пуска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систем к вводу в эксплуатацию.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физический пуск и ввод в эксплуатацию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год-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экспериментов в омическом режиме нагрева плазмы с «круглой конфигурацией».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сценария и повышение параметров плазменного разряда (тока плазмы и длительности разряда), а также настройка системы управления плазмой. 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разрядов с </a:t>
            </a:r>
            <a:r>
              <a:rPr lang="ru-RU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диверторной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конфигурацией в режиме омического нагрева с близким к номинальному значению току плазмы (реализуется)</a:t>
            </a:r>
          </a:p>
          <a:p>
            <a:pPr marL="0" indent="0">
              <a:buNone/>
            </a:pPr>
            <a:r>
              <a:rPr lang="ru-RU" sz="4200" b="1" dirty="0" smtClean="0">
                <a:solidFill>
                  <a:srgbClr val="C00000"/>
                </a:solidFill>
              </a:rPr>
              <a:t>Основные результаты, </a:t>
            </a:r>
            <a:r>
              <a:rPr lang="ru-RU" sz="4200" b="1" dirty="0">
                <a:solidFill>
                  <a:srgbClr val="C00000"/>
                </a:solidFill>
              </a:rPr>
              <a:t>достигнутые к настоящему времени: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</a:rPr>
              <a:t>-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стабильные плазменные разряды с током плазмы Ip≈500 кА с вытянутой по вертикали конфигурацией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k=1,6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длительностью разряда до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с;</a:t>
            </a:r>
          </a:p>
          <a:p>
            <a:pPr>
              <a:buFontTx/>
              <a:buChar char="-"/>
            </a:pPr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подготовка к очередной </a:t>
            </a:r>
            <a:r>
              <a:rPr lang="ru-RU" sz="3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осенней-зимней </a:t>
            </a:r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 на КТМ по получению разрядов с формированием </a:t>
            </a:r>
            <a:r>
              <a:rPr lang="ru-RU" sz="3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диверторной</a:t>
            </a:r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конфигурации и током 500÷750 </a:t>
            </a:r>
            <a:r>
              <a:rPr lang="ru-RU" sz="3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кА, длительностью разряда около 2 секунд, удлинение плазмы 1,7</a:t>
            </a:r>
            <a:endParaRPr lang="ru-RU" sz="3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контур быстрого управления плазмой по вертикали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Продолжается наладка системы дополнительного нагрева плазмы.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Проводятся имитационные эксперименты по исследованию плазменного и радиационного воздействия на материалы </a:t>
            </a:r>
            <a:r>
              <a:rPr lang="ru-RU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внутрикамерных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 КТМ на плазменно-пучковой установке (ППУ), ускорителях УКП, ДС-60, реакторах ВВР-К и ИВГ-1М.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43" y="838440"/>
            <a:ext cx="3059231" cy="245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72" y="4229937"/>
            <a:ext cx="2605497" cy="19532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836" y="4144878"/>
            <a:ext cx="2358487" cy="21234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691977" cy="7784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94C6413-9BCC-4798-A38C-2592BBF5903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88" y="782857"/>
            <a:ext cx="1841335" cy="28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30644" cy="8015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работ по Программе в 2023 году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71850" y="1072237"/>
            <a:ext cx="11920150" cy="547684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b="1" dirty="0">
                <a:solidFill>
                  <a:srgbClr val="C00000"/>
                </a:solidFill>
              </a:rPr>
              <a:t>Республика Казахстан </a:t>
            </a:r>
          </a:p>
          <a:p>
            <a:pPr marL="628650" indent="-450850"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⁻"/>
            </a:pPr>
            <a:r>
              <a:rPr lang="ru-RU" sz="2400" b="1" dirty="0">
                <a:solidFill>
                  <a:srgbClr val="0070C0"/>
                </a:solidFill>
              </a:rPr>
              <a:t>Министерство Энергетики РК </a:t>
            </a:r>
            <a:r>
              <a:rPr lang="ru-RU" sz="2400" dirty="0">
                <a:solidFill>
                  <a:srgbClr val="0070C0"/>
                </a:solidFill>
              </a:rPr>
              <a:t>(бюджетная </a:t>
            </a:r>
            <a:r>
              <a:rPr lang="ru-RU" sz="2400" dirty="0" smtClean="0">
                <a:solidFill>
                  <a:srgbClr val="0070C0"/>
                </a:solidFill>
              </a:rPr>
              <a:t>программа </a:t>
            </a:r>
            <a:r>
              <a:rPr lang="ru-RU" sz="2400" b="1" dirty="0">
                <a:solidFill>
                  <a:srgbClr val="0070C0"/>
                </a:solidFill>
              </a:rPr>
              <a:t>на 2021-2023 гг. </a:t>
            </a:r>
            <a:r>
              <a:rPr lang="ru-RU" sz="2400" dirty="0">
                <a:solidFill>
                  <a:srgbClr val="0070C0"/>
                </a:solidFill>
              </a:rPr>
              <a:t>«Научно-техническое обеспечение экспериментальных исследований на казахстанском материаловедческом токамаке КТМ» в рамках Целевой программы «Развитие атомных и энергетических проектов», мероприятие «Прикладные научные исследования технологического характера в сфере атомной энергетики».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Российская Федерация </a:t>
            </a:r>
          </a:p>
          <a:p>
            <a:pPr marL="635000" indent="-4572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ГК РОСАТОМ </a:t>
            </a:r>
            <a:r>
              <a:rPr lang="ru-RU" sz="2400" dirty="0">
                <a:solidFill>
                  <a:srgbClr val="002060"/>
                </a:solidFill>
              </a:rPr>
              <a:t>(договор с НИИЭФА № 1/28123-Д от 18 июля 2023 г. </a:t>
            </a:r>
            <a:r>
              <a:rPr lang="ru-RU" sz="2400" b="1" dirty="0">
                <a:solidFill>
                  <a:srgbClr val="002060"/>
                </a:solidFill>
              </a:rPr>
              <a:t>на 2023 год</a:t>
            </a:r>
            <a:r>
              <a:rPr lang="ru-RU" sz="2400" dirty="0" smtClean="0">
                <a:solidFill>
                  <a:srgbClr val="002060"/>
                </a:solidFill>
              </a:rPr>
              <a:t>.)</a:t>
            </a:r>
            <a:endParaRPr lang="ru-RU" sz="2400" dirty="0">
              <a:solidFill>
                <a:srgbClr val="002060"/>
              </a:solidFill>
            </a:endParaRPr>
          </a:p>
          <a:p>
            <a:pPr marL="635000" indent="-457200">
              <a:spcAft>
                <a:spcPts val="120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Министерство образования и науки </a:t>
            </a:r>
            <a:r>
              <a:rPr lang="ru-RU" sz="2400" dirty="0" smtClean="0">
                <a:solidFill>
                  <a:srgbClr val="002060"/>
                </a:solidFill>
              </a:rPr>
              <a:t>(грант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в форме субсидии </a:t>
            </a:r>
            <a:r>
              <a:rPr lang="ru-RU" sz="2400" b="1" dirty="0" smtClean="0">
                <a:solidFill>
                  <a:srgbClr val="002060"/>
                </a:solidFill>
              </a:rPr>
              <a:t>на 2023-2024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гг. </a:t>
            </a:r>
            <a:r>
              <a:rPr lang="ru-RU" sz="2400" dirty="0">
                <a:solidFill>
                  <a:srgbClr val="002060"/>
                </a:solidFill>
              </a:rPr>
              <a:t>Соглашение с ТПУ №075-15-2023-615 от 30.08.2023 г. </a:t>
            </a:r>
          </a:p>
          <a:p>
            <a:pPr marL="266700" indent="-266700">
              <a:spcBef>
                <a:spcPts val="12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Республика Беларусь </a:t>
            </a:r>
            <a:r>
              <a:rPr lang="ru-RU" sz="2400" dirty="0"/>
              <a:t>– </a:t>
            </a:r>
            <a:r>
              <a:rPr lang="ru-RU" sz="2400" dirty="0">
                <a:solidFill>
                  <a:srgbClr val="0070C0"/>
                </a:solidFill>
              </a:rPr>
              <a:t>бюджетные средства </a:t>
            </a:r>
            <a:r>
              <a:rPr lang="ru-RU" sz="2400" b="1" dirty="0">
                <a:solidFill>
                  <a:srgbClr val="0070C0"/>
                </a:solidFill>
              </a:rPr>
              <a:t>НАН РБ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91977" cy="7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903" y="-104431"/>
            <a:ext cx="12257903" cy="7588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Республики Казахстан в 2021-2023 гг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2813" y="1221151"/>
            <a:ext cx="5805141" cy="5216719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Исследование плазменного разряда токамака КТМ;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Отработка режимов управления вертикальным положением плазмы токамака КТМ;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Отработка методики дополнительного ВЧ-нагрева плазмы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Испытания системы изменения плотности плазмы на основе газодинамического источника молекулярного пучка (ГДИ);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Отработка режимов </a:t>
            </a:r>
            <a:r>
              <a:rPr lang="ru-RU" sz="2000" dirty="0" err="1">
                <a:solidFill>
                  <a:srgbClr val="002060"/>
                </a:solidFill>
              </a:rPr>
              <a:t>кондиционирорвания</a:t>
            </a:r>
            <a:r>
              <a:rPr lang="ru-RU" sz="2000" dirty="0">
                <a:solidFill>
                  <a:srgbClr val="002060"/>
                </a:solidFill>
              </a:rPr>
              <a:t> вакуумной камеры и напуска рабочих газов;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Создание системы радиационного контроля на КТМ.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Испытания охлаждаемого макета литиевого </a:t>
            </a:r>
            <a:r>
              <a:rPr lang="ru-RU" sz="2000" dirty="0" err="1">
                <a:solidFill>
                  <a:srgbClr val="002060"/>
                </a:solidFill>
              </a:rPr>
              <a:t>дивертора</a:t>
            </a:r>
            <a:r>
              <a:rPr lang="ru-RU" sz="2000" dirty="0">
                <a:solidFill>
                  <a:srgbClr val="002060"/>
                </a:solidFill>
              </a:rPr>
              <a:t> с системой </a:t>
            </a:r>
            <a:r>
              <a:rPr lang="ru-RU" sz="2000" dirty="0" err="1">
                <a:solidFill>
                  <a:srgbClr val="002060"/>
                </a:solidFill>
              </a:rPr>
              <a:t>термостабилизации</a:t>
            </a:r>
            <a:r>
              <a:rPr lang="ru-RU" sz="2000" dirty="0">
                <a:solidFill>
                  <a:srgbClr val="002060"/>
                </a:solidFill>
              </a:rPr>
              <a:t> парогазовой смесью низкого давления;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Исследование взаимодействия </a:t>
            </a:r>
            <a:r>
              <a:rPr lang="ru-RU" sz="2000" dirty="0" smtClean="0">
                <a:solidFill>
                  <a:srgbClr val="002060"/>
                </a:solidFill>
              </a:rPr>
              <a:t>дейтериевой плазмы </a:t>
            </a:r>
            <a:r>
              <a:rPr lang="ru-RU" sz="2000" dirty="0">
                <a:solidFill>
                  <a:srgbClr val="002060"/>
                </a:solidFill>
              </a:rPr>
              <a:t>с </a:t>
            </a:r>
            <a:r>
              <a:rPr lang="ru-RU" sz="2000" dirty="0" err="1">
                <a:solidFill>
                  <a:srgbClr val="002060"/>
                </a:solidFill>
              </a:rPr>
              <a:t>карбидизированной</a:t>
            </a:r>
            <a:r>
              <a:rPr lang="ru-RU" sz="2000" dirty="0">
                <a:solidFill>
                  <a:srgbClr val="002060"/>
                </a:solidFill>
              </a:rPr>
              <a:t> поверхностью вольфрама на имитационном стенде ППУ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Экспериментальные </a:t>
            </a:r>
            <a:r>
              <a:rPr lang="ru-RU" sz="2000" dirty="0">
                <a:solidFill>
                  <a:srgbClr val="002060"/>
                </a:solidFill>
              </a:rPr>
              <a:t>и теоретические исследования эффектов воздействия плазмы, ионов водорода и гелия на приповерхностные и объемные слои материалов КТМ</a:t>
            </a:r>
          </a:p>
        </p:txBody>
      </p:sp>
      <p:pic>
        <p:nvPicPr>
          <p:cNvPr id="5" name="Объект 4" descr="C:\Users\turkach\AppData\Local\Microsoft\Windows\INetCache\Content.Word\IMG_20230817_151002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r="11513"/>
          <a:stretch/>
        </p:blipFill>
        <p:spPr bwMode="auto">
          <a:xfrm rot="5400000">
            <a:off x="6269329" y="3625090"/>
            <a:ext cx="2452493" cy="2731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47723" y="6279683"/>
            <a:ext cx="261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Внешний вид ГДИ на КТМ</a:t>
            </a:r>
            <a:endParaRPr lang="ru-RU" sz="1400" b="1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587" y="3711148"/>
            <a:ext cx="2974413" cy="24524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4601" y="6141184"/>
            <a:ext cx="2668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Испытания ВЧ системы КТМ </a:t>
            </a:r>
          </a:p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эквивалент нагрузки</a:t>
            </a:r>
            <a:endParaRPr lang="ru-RU" sz="1400" b="1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15816" t="11277" r="28864" b="10223"/>
          <a:stretch/>
        </p:blipFill>
        <p:spPr bwMode="auto">
          <a:xfrm>
            <a:off x="6096000" y="809863"/>
            <a:ext cx="2924113" cy="2399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847AB15-FDB5-4A00-B1F3-50AE6BC3ED8A}"/>
              </a:ext>
            </a:extLst>
          </p:cNvPr>
          <p:cNvSpPr/>
          <p:nvPr/>
        </p:nvSpPr>
        <p:spPr>
          <a:xfrm>
            <a:off x="6642669" y="3243897"/>
            <a:ext cx="2109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Эксперименты на КТМ</a:t>
            </a:r>
            <a:endParaRPr lang="ru-RU" sz="14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1AD4643-465C-499C-8A0E-291A038DCDB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19088" y="1321354"/>
            <a:ext cx="2399592" cy="137661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041B617-4A9B-45C7-9627-7E3A51B21D58}"/>
              </a:ext>
            </a:extLst>
          </p:cNvPr>
          <p:cNvSpPr/>
          <p:nvPr/>
        </p:nvSpPr>
        <p:spPr>
          <a:xfrm>
            <a:off x="9714222" y="3211043"/>
            <a:ext cx="2340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Исследования на ИС ППУ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4417" y="759486"/>
            <a:ext cx="48511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работ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"/>
            <a:ext cx="691977" cy="7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397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Российской Федерации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договора АО НИИЭФА с ГК Росатом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31729" y="1490510"/>
            <a:ext cx="5725373" cy="49642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700" dirty="0" smtClean="0">
                <a:solidFill>
                  <a:srgbClr val="002060"/>
                </a:solidFill>
              </a:rPr>
              <a:t>Проведение исследований сценария пробоя плазмы на </a:t>
            </a:r>
            <a:r>
              <a:rPr lang="ru-RU" sz="2700" dirty="0" err="1" smtClean="0">
                <a:solidFill>
                  <a:srgbClr val="002060"/>
                </a:solidFill>
              </a:rPr>
              <a:t>токамаке</a:t>
            </a:r>
            <a:r>
              <a:rPr lang="ru-RU" sz="2700" dirty="0" smtClean="0">
                <a:solidFill>
                  <a:srgbClr val="002060"/>
                </a:solidFill>
              </a:rPr>
              <a:t> КТМ для получения программы напряжений и токов </a:t>
            </a:r>
            <a:r>
              <a:rPr lang="ru-RU" sz="2700" dirty="0" err="1" smtClean="0">
                <a:solidFill>
                  <a:srgbClr val="002060"/>
                </a:solidFill>
              </a:rPr>
              <a:t>полоидальных</a:t>
            </a:r>
            <a:r>
              <a:rPr lang="ru-RU" sz="2700" dirty="0" smtClean="0">
                <a:solidFill>
                  <a:srgbClr val="002060"/>
                </a:solidFill>
              </a:rPr>
              <a:t> обмоток, обеспечивающих требуемые условия на начальной стадии, в различных режимах с учетом возможностей системы питания </a:t>
            </a:r>
            <a:r>
              <a:rPr lang="ru-RU" sz="2700" dirty="0" err="1" smtClean="0">
                <a:solidFill>
                  <a:srgbClr val="002060"/>
                </a:solidFill>
              </a:rPr>
              <a:t>полоидальных</a:t>
            </a:r>
            <a:r>
              <a:rPr lang="ru-RU" sz="2700" dirty="0" smtClean="0">
                <a:solidFill>
                  <a:srgbClr val="002060"/>
                </a:solidFill>
              </a:rPr>
              <a:t> обмоток. (НИИЭФА)</a:t>
            </a:r>
          </a:p>
          <a:p>
            <a:pPr>
              <a:lnSpc>
                <a:spcPct val="100000"/>
              </a:lnSpc>
            </a:pPr>
            <a:r>
              <a:rPr lang="ru-RU" sz="2700" dirty="0" smtClean="0">
                <a:solidFill>
                  <a:srgbClr val="002060"/>
                </a:solidFill>
              </a:rPr>
              <a:t>Исследование </a:t>
            </a:r>
            <a:r>
              <a:rPr lang="ru-RU" sz="2700" dirty="0">
                <a:solidFill>
                  <a:srgbClr val="002060"/>
                </a:solidFill>
              </a:rPr>
              <a:t>режимов работы </a:t>
            </a:r>
            <a:r>
              <a:rPr lang="ru-RU" sz="2700" dirty="0" smtClean="0">
                <a:solidFill>
                  <a:srgbClr val="002060"/>
                </a:solidFill>
              </a:rPr>
              <a:t>системы </a:t>
            </a:r>
            <a:r>
              <a:rPr lang="ru-RU" sz="2700" dirty="0">
                <a:solidFill>
                  <a:srgbClr val="002060"/>
                </a:solidFill>
              </a:rPr>
              <a:t>дополнительного ВЧ нагрева плазмы </a:t>
            </a:r>
            <a:r>
              <a:rPr lang="ru-RU" sz="2700" dirty="0" err="1">
                <a:solidFill>
                  <a:srgbClr val="002060"/>
                </a:solidFill>
              </a:rPr>
              <a:t>токамака</a:t>
            </a:r>
            <a:r>
              <a:rPr lang="ru-RU" sz="2700" dirty="0">
                <a:solidFill>
                  <a:srgbClr val="002060"/>
                </a:solidFill>
              </a:rPr>
              <a:t> КТМ в режиме холостого хода и на эквивалент нагрузки. (НИИЭФА)</a:t>
            </a:r>
          </a:p>
          <a:p>
            <a:pPr>
              <a:lnSpc>
                <a:spcPct val="100000"/>
              </a:lnSpc>
            </a:pPr>
            <a:r>
              <a:rPr lang="ru-RU" sz="2700" dirty="0" smtClean="0">
                <a:solidFill>
                  <a:srgbClr val="002060"/>
                </a:solidFill>
              </a:rPr>
              <a:t>Расчет </a:t>
            </a:r>
            <a:r>
              <a:rPr lang="ru-RU" sz="2700" dirty="0">
                <a:solidFill>
                  <a:srgbClr val="002060"/>
                </a:solidFill>
              </a:rPr>
              <a:t>и разработка конструкции эквивалента плазменной нагрузки для системы дополнительного ВЧ нагрева плазмы </a:t>
            </a:r>
            <a:r>
              <a:rPr lang="ru-RU" sz="2700" dirty="0" err="1">
                <a:solidFill>
                  <a:srgbClr val="002060"/>
                </a:solidFill>
              </a:rPr>
              <a:t>токамака</a:t>
            </a:r>
            <a:r>
              <a:rPr lang="ru-RU" sz="2700" dirty="0">
                <a:solidFill>
                  <a:srgbClr val="002060"/>
                </a:solidFill>
              </a:rPr>
              <a:t> КТМ. (ООО ИФТ)</a:t>
            </a:r>
          </a:p>
          <a:p>
            <a:pPr>
              <a:lnSpc>
                <a:spcPct val="100000"/>
              </a:lnSpc>
            </a:pPr>
            <a:r>
              <a:rPr lang="ru-RU" sz="2700" dirty="0">
                <a:solidFill>
                  <a:srgbClr val="002060"/>
                </a:solidFill>
              </a:rPr>
              <a:t>Разработка и исследование контура быстрого управления вертикальным положением плазмы. (ТПУ)</a:t>
            </a:r>
          </a:p>
          <a:p>
            <a:pPr>
              <a:lnSpc>
                <a:spcPct val="100000"/>
              </a:lnSpc>
            </a:pPr>
            <a:r>
              <a:rPr lang="ru-RU" sz="2700" dirty="0">
                <a:solidFill>
                  <a:srgbClr val="002060"/>
                </a:solidFill>
              </a:rPr>
              <a:t>Оптимизация контура управления положением и током</a:t>
            </a:r>
            <a:r>
              <a:rPr lang="ru-RU" sz="2700" i="1" dirty="0">
                <a:solidFill>
                  <a:srgbClr val="00206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</a:rPr>
              <a:t>плазмы в части повышения точности управления. (ТПУ</a:t>
            </a:r>
            <a:r>
              <a:rPr lang="ru-RU" sz="2700" dirty="0" smtClean="0">
                <a:solidFill>
                  <a:srgbClr val="002060"/>
                </a:solidFill>
              </a:rPr>
              <a:t>)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889DB95-83F1-3038-1832-964D86153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9" t="4678" r="36321" b="4886"/>
          <a:stretch/>
        </p:blipFill>
        <p:spPr bwMode="auto">
          <a:xfrm>
            <a:off x="10189231" y="1244568"/>
            <a:ext cx="1643448" cy="286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E69FF8A-1BEB-D51A-5913-D491450ED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t="3759" r="7355" b="2819"/>
          <a:stretch/>
        </p:blipFill>
        <p:spPr bwMode="auto">
          <a:xfrm>
            <a:off x="6221745" y="1217442"/>
            <a:ext cx="3799586" cy="29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760761" y="4152290"/>
            <a:ext cx="6431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сценариев пробоя плазмы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токамака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КТМ 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b="7534"/>
          <a:stretch/>
        </p:blipFill>
        <p:spPr bwMode="auto">
          <a:xfrm>
            <a:off x="6904879" y="4581864"/>
            <a:ext cx="4081362" cy="17145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5754654" y="6296407"/>
            <a:ext cx="6431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режимов работы системы дополнительного ВЧ нагрева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0915" y="1244568"/>
            <a:ext cx="48511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работ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691977" cy="7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39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Российской Федерации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договора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ТПУ с Министерством образования и науки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2061" y="1594622"/>
            <a:ext cx="5990144" cy="508131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700" dirty="0" smtClean="0">
                <a:solidFill>
                  <a:srgbClr val="002060"/>
                </a:solidFill>
              </a:rPr>
              <a:t>Разработка </a:t>
            </a:r>
            <a:r>
              <a:rPr lang="ru-RU" sz="1700" dirty="0">
                <a:solidFill>
                  <a:srgbClr val="002060"/>
                </a:solidFill>
              </a:rPr>
              <a:t>замкнутого контура управления плотностью плазмы позволяющего осуществлять кинетическое управление плотностью плазмы во время эксперимента</a:t>
            </a:r>
            <a:r>
              <a:rPr lang="ru-RU" sz="1700" dirty="0" smtClean="0">
                <a:solidFill>
                  <a:srgbClr val="002060"/>
                </a:solidFill>
              </a:rPr>
              <a:t>. (ТПУ)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700" dirty="0">
                <a:solidFill>
                  <a:srgbClr val="002060"/>
                </a:solidFill>
              </a:rPr>
              <a:t>Разработка алгоритма реального времени для реконструкции формы плазмы по измерениям электромагнитной диагностики для использования в экспериментах на </a:t>
            </a:r>
            <a:r>
              <a:rPr lang="ru-RU" sz="1700" dirty="0" err="1">
                <a:solidFill>
                  <a:srgbClr val="002060"/>
                </a:solidFill>
              </a:rPr>
              <a:t>токамаке</a:t>
            </a:r>
            <a:r>
              <a:rPr lang="ru-RU" sz="1700" dirty="0">
                <a:solidFill>
                  <a:srgbClr val="002060"/>
                </a:solidFill>
              </a:rPr>
              <a:t> КТМ. (ТПУ)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700" dirty="0" smtClean="0">
                <a:solidFill>
                  <a:srgbClr val="002060"/>
                </a:solidFill>
              </a:rPr>
              <a:t>Повышение </a:t>
            </a:r>
            <a:r>
              <a:rPr lang="ru-RU" sz="1700" dirty="0">
                <a:solidFill>
                  <a:srgbClr val="002060"/>
                </a:solidFill>
              </a:rPr>
              <a:t>точности измерения </a:t>
            </a:r>
            <a:r>
              <a:rPr lang="ru-RU" sz="1700" dirty="0" smtClean="0">
                <a:solidFill>
                  <a:srgbClr val="002060"/>
                </a:solidFill>
              </a:rPr>
              <a:t>параметров плазмы подсистемой </a:t>
            </a:r>
            <a:r>
              <a:rPr lang="ru-RU" sz="1700" dirty="0">
                <a:solidFill>
                  <a:srgbClr val="002060"/>
                </a:solidFill>
              </a:rPr>
              <a:t>сбора данных электромагнитной </a:t>
            </a:r>
            <a:r>
              <a:rPr lang="ru-RU" sz="1700" dirty="0" smtClean="0">
                <a:solidFill>
                  <a:srgbClr val="002060"/>
                </a:solidFill>
              </a:rPr>
              <a:t>диагностики КТМ. (</a:t>
            </a:r>
            <a:r>
              <a:rPr lang="ru-RU" sz="1700" dirty="0">
                <a:solidFill>
                  <a:srgbClr val="002060"/>
                </a:solidFill>
              </a:rPr>
              <a:t>ТПУ</a:t>
            </a:r>
            <a:r>
              <a:rPr lang="ru-RU" sz="1700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700" dirty="0" smtClean="0">
                <a:solidFill>
                  <a:srgbClr val="002060"/>
                </a:solidFill>
              </a:rPr>
              <a:t>Изменение </a:t>
            </a:r>
            <a:r>
              <a:rPr lang="ru-RU" sz="1700" dirty="0">
                <a:solidFill>
                  <a:srgbClr val="002060"/>
                </a:solidFill>
              </a:rPr>
              <a:t>алгоритма управления источниками питания </a:t>
            </a:r>
            <a:r>
              <a:rPr lang="ru-RU" sz="1700" dirty="0" err="1" smtClean="0">
                <a:solidFill>
                  <a:srgbClr val="002060"/>
                </a:solidFill>
              </a:rPr>
              <a:t>полоидальных</a:t>
            </a:r>
            <a:r>
              <a:rPr lang="ru-RU" sz="1700" dirty="0" smtClean="0">
                <a:solidFill>
                  <a:srgbClr val="002060"/>
                </a:solidFill>
              </a:rPr>
              <a:t> обмоток PF для повышения точности </a:t>
            </a:r>
            <a:r>
              <a:rPr lang="ru-RU" sz="1700" dirty="0">
                <a:solidFill>
                  <a:srgbClr val="002060"/>
                </a:solidFill>
              </a:rPr>
              <a:t>управления </a:t>
            </a:r>
            <a:r>
              <a:rPr lang="ru-RU" sz="1700" dirty="0" smtClean="0">
                <a:solidFill>
                  <a:srgbClr val="002060"/>
                </a:solidFill>
              </a:rPr>
              <a:t>токами в обмотках и управления </a:t>
            </a:r>
            <a:r>
              <a:rPr lang="ru-RU" sz="1700" dirty="0">
                <a:solidFill>
                  <a:srgbClr val="002060"/>
                </a:solidFill>
              </a:rPr>
              <a:t>плазмой</a:t>
            </a:r>
            <a:r>
              <a:rPr lang="ru-RU" sz="1700" dirty="0" smtClean="0">
                <a:solidFill>
                  <a:srgbClr val="002060"/>
                </a:solidFill>
              </a:rPr>
              <a:t>. </a:t>
            </a:r>
            <a:r>
              <a:rPr lang="ru-RU" sz="1700" dirty="0">
                <a:solidFill>
                  <a:srgbClr val="002060"/>
                </a:solidFill>
              </a:rPr>
              <a:t>(ТПУ</a:t>
            </a:r>
            <a:r>
              <a:rPr lang="ru-RU" sz="1700" dirty="0" smtClean="0">
                <a:solidFill>
                  <a:srgbClr val="002060"/>
                </a:solidFill>
              </a:rPr>
              <a:t>)</a:t>
            </a:r>
            <a:endParaRPr lang="ru-RU" sz="1700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700" dirty="0" smtClean="0">
                <a:solidFill>
                  <a:srgbClr val="002060"/>
                </a:solidFill>
              </a:rPr>
              <a:t>Исследование </a:t>
            </a:r>
            <a:r>
              <a:rPr lang="ru-RU" sz="1700" dirty="0">
                <a:solidFill>
                  <a:srgbClr val="002060"/>
                </a:solidFill>
              </a:rPr>
              <a:t>эффективности нагрева плазмы ионно-циклотронным излучением и определение оптимальных сценариев работы в установке КТМ</a:t>
            </a:r>
            <a:r>
              <a:rPr lang="ru-RU" sz="1700" dirty="0" smtClean="0">
                <a:solidFill>
                  <a:srgbClr val="002060"/>
                </a:solidFill>
              </a:rPr>
              <a:t>. (НИИЭФА)</a:t>
            </a:r>
            <a:endParaRPr lang="ru-RU" sz="1700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700" dirty="0" smtClean="0">
                <a:solidFill>
                  <a:srgbClr val="002060"/>
                </a:solidFill>
              </a:rPr>
              <a:t>Разработка </a:t>
            </a:r>
            <a:r>
              <a:rPr lang="ru-RU" sz="1700" dirty="0">
                <a:solidFill>
                  <a:srgbClr val="002060"/>
                </a:solidFill>
              </a:rPr>
              <a:t>испытательного стенда для настройки системы нагрева плазмы ионно-циклотронным излучением, обеспечивающего возможность отработки конструкции антенн и проведения подготовки к экспериментам ВЧ-комплекса без </a:t>
            </a:r>
            <a:r>
              <a:rPr lang="ru-RU" sz="1700" dirty="0" err="1">
                <a:solidFill>
                  <a:srgbClr val="002060"/>
                </a:solidFill>
              </a:rPr>
              <a:t>токамака</a:t>
            </a:r>
            <a:r>
              <a:rPr lang="ru-RU" sz="1700" dirty="0" smtClean="0">
                <a:solidFill>
                  <a:srgbClr val="002060"/>
                </a:solidFill>
              </a:rPr>
              <a:t>. (ООО ИФТ)</a:t>
            </a:r>
            <a:endParaRPr lang="ru-RU" sz="1700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700" dirty="0" smtClean="0">
                <a:solidFill>
                  <a:srgbClr val="002060"/>
                </a:solidFill>
              </a:rPr>
              <a:t>Разработка </a:t>
            </a:r>
            <a:r>
              <a:rPr lang="ru-RU" sz="1700" dirty="0">
                <a:solidFill>
                  <a:srgbClr val="002060"/>
                </a:solidFill>
              </a:rPr>
              <a:t>концептуального проекта диагностики </a:t>
            </a:r>
            <a:r>
              <a:rPr lang="ru-RU" sz="1700" dirty="0" err="1">
                <a:solidFill>
                  <a:srgbClr val="002060"/>
                </a:solidFill>
              </a:rPr>
              <a:t>томсоновского</a:t>
            </a:r>
            <a:r>
              <a:rPr lang="ru-RU" sz="1700" dirty="0">
                <a:solidFill>
                  <a:srgbClr val="002060"/>
                </a:solidFill>
              </a:rPr>
              <a:t> рассеяния </a:t>
            </a:r>
            <a:r>
              <a:rPr lang="ru-RU" sz="1700" dirty="0" err="1">
                <a:solidFill>
                  <a:srgbClr val="002060"/>
                </a:solidFill>
              </a:rPr>
              <a:t>токамака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smtClean="0">
                <a:solidFill>
                  <a:srgbClr val="002060"/>
                </a:solidFill>
              </a:rPr>
              <a:t>КТМ. (ООО ИФТ)</a:t>
            </a:r>
            <a:endParaRPr lang="ru-RU" sz="1700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/>
          <a:srcRect r="4137"/>
          <a:stretch/>
        </p:blipFill>
        <p:spPr>
          <a:xfrm>
            <a:off x="6089163" y="4543691"/>
            <a:ext cx="3119637" cy="1679537"/>
          </a:xfrm>
          <a:prstGeom prst="rect">
            <a:avLst/>
          </a:prstGeom>
          <a:ln w="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12194" y="6255156"/>
            <a:ext cx="4638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Конечно-элементное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распространения э/м волны в водно-солевом поглотителе со стальной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оболочкой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4">
            <a:extLst>
              <a:ext uri="{FF2B5EF4-FFF2-40B4-BE49-F238E27FC236}">
                <a16:creationId xmlns:a16="http://schemas.microsoft.com/office/drawing/2014/main" xmlns="" id="{1DF273EC-4971-A6BA-5151-114D6C1642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9698" y="1025899"/>
            <a:ext cx="5519186" cy="3005770"/>
          </a:xfrm>
        </p:spPr>
      </p:pic>
      <p:sp>
        <p:nvSpPr>
          <p:cNvPr id="15" name="Прямоугольник 14"/>
          <p:cNvSpPr/>
          <p:nvPr/>
        </p:nvSpPr>
        <p:spPr>
          <a:xfrm>
            <a:off x="6399533" y="4028339"/>
            <a:ext cx="551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схема системы управления плазмой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токамака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КТМ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601820" y="6219059"/>
            <a:ext cx="2590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Лазерная система диагностики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томсоновского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рассеяния</a:t>
            </a:r>
            <a:endParaRPr lang="ru-RU" sz="12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B8634CA-E371-52B9-33BB-ABF281369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705" y="4583959"/>
            <a:ext cx="2130178" cy="159900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2061" y="1144008"/>
            <a:ext cx="48511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работ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691977" cy="5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8178" y="6207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работы в рамках Программы КТМ в 2023 году.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914400" y="1387642"/>
            <a:ext cx="5181600" cy="52297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Реализуются Соглашения между НЯЦ РК и ФТИ им. Иоффе, НЯЦ РК и НИЯУ МИФИ, НЯЦ РК и НИИЭФА о выполнении совместных исследований на </a:t>
            </a:r>
            <a:r>
              <a:rPr lang="ru-RU" dirty="0" err="1" smtClean="0">
                <a:solidFill>
                  <a:srgbClr val="002060"/>
                </a:solidFill>
              </a:rPr>
              <a:t>токамаке</a:t>
            </a:r>
            <a:r>
              <a:rPr lang="ru-RU" dirty="0" smtClean="0">
                <a:solidFill>
                  <a:srgbClr val="002060"/>
                </a:solidFill>
              </a:rPr>
              <a:t> КТМ.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Подписан Договор между НИЯУ МИФИ и НЯЦ РК об организации практической подготовки студентов в  НИЯУ МИФИ по специальностям «Ядерная энергетика и технологии», «Физико-технические науки и технологии», включая специализации по физике плазмы, информатике, электротехнике и др., которые предусматривают НИР студентов и аспирантов, совместная подготовка диссертационных работ, прохождение учебной практики студентов НИЯУ МИФИ на </a:t>
            </a:r>
            <a:r>
              <a:rPr lang="ru-RU" dirty="0" err="1" smtClean="0">
                <a:solidFill>
                  <a:srgbClr val="002060"/>
                </a:solidFill>
              </a:rPr>
              <a:t>токамаке</a:t>
            </a:r>
            <a:r>
              <a:rPr lang="ru-RU" dirty="0" smtClean="0">
                <a:solidFill>
                  <a:srgbClr val="002060"/>
                </a:solidFill>
              </a:rPr>
              <a:t> КТМ.</a:t>
            </a:r>
          </a:p>
          <a:p>
            <a:r>
              <a:rPr lang="ru-RU" dirty="0">
                <a:solidFill>
                  <a:srgbClr val="002060"/>
                </a:solidFill>
              </a:rPr>
              <a:t>Расчеты и уточнения сценариев горения плазмы КТМ, управление плазменным разрядом (НИЦ КИ, ТРИНИТИ, ТПУ) – все кампании на КТМ.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72200" y="1387642"/>
            <a:ext cx="5181600" cy="478932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Участие специалистов НИИЭФА в отладке системы ВЧ нагрева плазмы КТМ (в режиме холостого хода и на эквивалент нагрузки)- летняя кампания на КТМ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Участие специалистов НИЯУ МИФИ в экспериментальных кампаниях на </a:t>
            </a:r>
            <a:r>
              <a:rPr lang="ru-RU" dirty="0" err="1" smtClean="0">
                <a:solidFill>
                  <a:srgbClr val="002060"/>
                </a:solidFill>
              </a:rPr>
              <a:t>токамаке</a:t>
            </a:r>
            <a:r>
              <a:rPr lang="ru-RU" dirty="0" smtClean="0">
                <a:solidFill>
                  <a:srgbClr val="002060"/>
                </a:solidFill>
              </a:rPr>
              <a:t> КТМ-летняя кампания на КТМ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Изготовление, размещение и последующие исследования облученных в плазме КТМ образцов для изучения взаимодействия плазма-стенка (НИЯУ МИФИ- НЯЦ) –осенне-зимняя кампания на КТМ.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Посещение специалистов Института порошковой металлургии им. О.В. Романа, Республика Беларусь НЯЦ РК. Обсуждение  планов совместных материаловедческих исследований на ППУ и КТМ. Испытания образцов, изготовленных в ИПМ, РБ.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91977" cy="8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28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1643</Words>
  <Application>Microsoft Office PowerPoint</Application>
  <PresentationFormat>Широкоэкранный</PresentationFormat>
  <Paragraphs>160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О ходе реализации Программы научных исследований на токамаке КТМ в 2021-2023 г. и  Программе совместных научных исследований на 2024-2026 гг. </vt:lpstr>
      <vt:lpstr>Токамак КТМ и его уникальность</vt:lpstr>
      <vt:lpstr>    Реализуемая Программа совместных исследований на токамаке КТМ в рамках Комиссии АТОМ-СНГ</vt:lpstr>
      <vt:lpstr> Результаты совместной Программы работ</vt:lpstr>
      <vt:lpstr>Финансирование работ по Программе в 2023 году</vt:lpstr>
      <vt:lpstr>Работы Республики Казахстан в 2021-2023 гг.</vt:lpstr>
      <vt:lpstr>Работы Российской Федерации  в рамках договора АО НИИЭФА с ГК Росатом</vt:lpstr>
      <vt:lpstr>Работы Российской Федерации  в рамках договора ТПУ с Министерством образования и науки</vt:lpstr>
      <vt:lpstr>Совместные работы в рамках Программы КТМ в 2023 году.</vt:lpstr>
      <vt:lpstr> Текущая осенне-зимняя кампания на токамаке КТМ в 2023 году.</vt:lpstr>
      <vt:lpstr>Основные результаты работ по НИР КТМ за 2021-2023 гг.</vt:lpstr>
      <vt:lpstr>Программа научных исследований  на казахстанском материаловедческом токамаке на 2024–2026 годы</vt:lpstr>
      <vt:lpstr> Планируемые результаты исследований на  токамаке КТМ на ближайшие  пять лет      (2024-2028 гг.)</vt:lpstr>
      <vt:lpstr>Значение экспериментальных исследований на токамаке КТМ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реализации Программы научных исследований на токамаке КТМ в 2021-2023 г.. и  Программе совместных научных исследований на 2024-2026 гг.</dc:title>
  <dc:creator>Ирина Тажибаева</dc:creator>
  <cp:lastModifiedBy>Ирина Тажибаева</cp:lastModifiedBy>
  <cp:revision>31</cp:revision>
  <dcterms:created xsi:type="dcterms:W3CDTF">2023-11-10T07:47:58Z</dcterms:created>
  <dcterms:modified xsi:type="dcterms:W3CDTF">2023-11-23T09:50:25Z</dcterms:modified>
</cp:coreProperties>
</file>