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notesSlides/_rels/notesSlide30.xml.rels" ContentType="application/vnd.openxmlformats-package.relationships+xml"/>
  <Override PartName="/ppt/notesSlides/_rels/notesSlide29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presProps.xml" ContentType="application/vnd.openxmlformats-officedocument.presentationml.presPro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7.xml.rels" ContentType="application/vnd.openxmlformats-package.relationships+xml"/>
  <Override PartName="/ppt/slideLayouts/slideLayout25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9.png" ContentType="image/png"/>
  <Override PartName="/ppt/media/image10.png" ContentType="image/png"/>
  <Override PartName="/ppt/media/image13.png" ContentType="image/png"/>
  <Override PartName="/ppt/media/image21.png" ContentType="image/png"/>
  <Override PartName="/ppt/media/image8.png" ContentType="image/png"/>
  <Override PartName="/ppt/media/image12.png" ContentType="image/png"/>
  <Override PartName="/ppt/media/image20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28.jpeg" ContentType="image/jpeg"/>
  <Override PartName="/ppt/media/image2.png" ContentType="image/png"/>
  <Override PartName="/ppt/media/image1.png" ContentType="image/png"/>
  <Override PartName="/ppt/media/image29.png" ContentType="image/png"/>
  <Override PartName="/ppt/media/image25.jpeg" ContentType="image/jpeg"/>
  <Override PartName="/ppt/media/image19.png" ContentType="image/png"/>
  <Override PartName="/ppt/media/image27.png" ContentType="image/png"/>
  <Override PartName="/ppt/media/image26.png" ContentType="image/png"/>
  <Override PartName="/ppt/media/image18.png" ContentType="image/png"/>
  <Override PartName="/ppt/media/image17.png" ContentType="image/png"/>
  <Override PartName="/ppt/media/image24.png" ContentType="image/png"/>
  <Override PartName="/ppt/media/image16.png" ContentType="image/png"/>
  <Override PartName="/ppt/media/image23.png" ContentType="image/png"/>
  <Override PartName="/ppt/media/image15.png" ContentType="image/png"/>
  <Override PartName="/ppt/media/image22.png" ContentType="image/png"/>
  <Override PartName="/ppt/media/image14.png" ContentType="image/png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1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25.xml.rels" ContentType="application/vnd.openxmlformats-package.relationships+xml"/>
  <Override PartName="/ppt/slides/_rels/slide21.xml.rels" ContentType="application/vnd.openxmlformats-package.relationships+xml"/>
  <Override PartName="/ppt/slides/_rels/slide1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9.xml.rels" ContentType="application/vnd.openxmlformats-package.relationships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</p:sldIdLst>
  <p:sldSz cx="9144000" cy="514826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2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B86CF2E-E96C-43F1-98FE-41DE3BD4944C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7960" cy="3427200"/>
          </a:xfrm>
          <a:prstGeom prst="rect">
            <a:avLst/>
          </a:prstGeom>
          <a:ln w="0">
            <a:noFill/>
          </a:ln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ftr" idx="4"/>
          </p:nvPr>
        </p:nvSpPr>
        <p:spPr>
          <a:xfrm>
            <a:off x="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Times New Roman"/>
              <a:ea typeface="+mn-ea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94B2F15-8662-497D-8C62-436A46BAD74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7960" cy="3427200"/>
          </a:xfrm>
          <a:prstGeom prst="rect">
            <a:avLst/>
          </a:prstGeom>
          <a:ln w="0">
            <a:noFill/>
          </a:ln>
        </p:spPr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ftr" idx="6"/>
          </p:nvPr>
        </p:nvSpPr>
        <p:spPr>
          <a:xfrm>
            <a:off x="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>
              <a:buNone/>
            </a:pPr>
            <a:endParaRPr b="0" lang="ru-RU" sz="1400" spc="-1" strike="noStrike">
              <a:solidFill>
                <a:srgbClr val="000000"/>
              </a:solidFill>
              <a:latin typeface="Times New Roman"/>
              <a:ea typeface="+mn-ea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8A45F148-A9B1-4533-92F1-0F75267D8D7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5"/>
          <p:cNvSpPr>
            <a:spLocks noGrp="1"/>
          </p:cNvSpPr>
          <p:nvPr>
            <p:ph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6"/>
          <p:cNvSpPr>
            <a:spLocks noGrp="1"/>
          </p:cNvSpPr>
          <p:nvPr>
            <p:ph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7"/>
          <p:cNvSpPr>
            <a:spLocks noGrp="1"/>
          </p:cNvSpPr>
          <p:nvPr>
            <p:ph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2200" cy="5150880"/>
          </a:xfrm>
          <a:prstGeom prst="rect">
            <a:avLst/>
          </a:prstGeom>
          <a:ln w="0">
            <a:noFill/>
          </a:ln>
        </p:spPr>
      </p:pic>
      <p:pic>
        <p:nvPicPr>
          <p:cNvPr id="1" name="Picture 2" descr="D:\2020\ЛОГОТИПЫ\ФЭИ_горизонтальный_рус.png"/>
          <p:cNvPicPr/>
          <p:nvPr/>
        </p:nvPicPr>
        <p:blipFill>
          <a:blip r:embed="rId3"/>
          <a:stretch/>
        </p:blipFill>
        <p:spPr>
          <a:xfrm>
            <a:off x="550800" y="438840"/>
            <a:ext cx="1549080" cy="7038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D:\2020\ЛОГОТИПЫ\ФЭИ_горизонтальный_рус.png"/>
          <p:cNvPicPr/>
          <p:nvPr/>
        </p:nvPicPr>
        <p:blipFill>
          <a:blip r:embed="rId2"/>
          <a:stretch/>
        </p:blipFill>
        <p:spPr>
          <a:xfrm>
            <a:off x="8019000" y="361800"/>
            <a:ext cx="723240" cy="327960"/>
          </a:xfrm>
          <a:prstGeom prst="rect">
            <a:avLst/>
          </a:prstGeom>
          <a:ln w="0">
            <a:noFill/>
          </a:ln>
        </p:spPr>
      </p:pic>
      <p:sp>
        <p:nvSpPr>
          <p:cNvPr id="41" name="Slide Number Placeholder 5"/>
          <p:cNvSpPr/>
          <p:nvPr/>
        </p:nvSpPr>
        <p:spPr>
          <a:xfrm>
            <a:off x="8186760" y="4579560"/>
            <a:ext cx="560160" cy="1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648CD26-87F8-4BF7-B986-0E134B606772}" type="slidenum">
              <a:rPr b="0" lang="en-US" sz="7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2200" cy="515088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D:\2020\ЛОГОТИПЫ\ФЭИ_горизонтальный_рус.png"/>
          <p:cNvPicPr/>
          <p:nvPr/>
        </p:nvPicPr>
        <p:blipFill>
          <a:blip r:embed="rId2"/>
          <a:stretch/>
        </p:blipFill>
        <p:spPr>
          <a:xfrm>
            <a:off x="8019000" y="361800"/>
            <a:ext cx="723240" cy="327960"/>
          </a:xfrm>
          <a:prstGeom prst="rect">
            <a:avLst/>
          </a:prstGeom>
          <a:ln w="0">
            <a:noFill/>
          </a:ln>
        </p:spPr>
      </p:pic>
      <p:sp>
        <p:nvSpPr>
          <p:cNvPr id="120" name="Slide Number Placeholder 5"/>
          <p:cNvSpPr/>
          <p:nvPr/>
        </p:nvSpPr>
        <p:spPr>
          <a:xfrm>
            <a:off x="8186760" y="4579560"/>
            <a:ext cx="560160" cy="1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A1FBB32-BA5C-48CD-B6F3-387637E3F8DA}" type="slidenum">
              <a:rPr b="0" lang="en-US" sz="6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D:\2020\ЛОГОТИПЫ\ФЭИ_горизонтальный_рус.png"/>
          <p:cNvPicPr/>
          <p:nvPr/>
        </p:nvPicPr>
        <p:blipFill>
          <a:blip r:embed="rId2"/>
          <a:stretch/>
        </p:blipFill>
        <p:spPr>
          <a:xfrm>
            <a:off x="8019000" y="361800"/>
            <a:ext cx="723240" cy="327960"/>
          </a:xfrm>
          <a:prstGeom prst="rect">
            <a:avLst/>
          </a:prstGeom>
          <a:ln w="0">
            <a:noFill/>
          </a:ln>
        </p:spPr>
      </p:pic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2" descr="D:\2020\ЛОГОТИПЫ\ФЭИ_горизонтальный_рус.png"/>
          <p:cNvPicPr/>
          <p:nvPr/>
        </p:nvPicPr>
        <p:blipFill>
          <a:blip r:embed="rId2"/>
          <a:stretch/>
        </p:blipFill>
        <p:spPr>
          <a:xfrm>
            <a:off x="8019000" y="361800"/>
            <a:ext cx="723240" cy="327960"/>
          </a:xfrm>
          <a:prstGeom prst="rect">
            <a:avLst/>
          </a:prstGeom>
          <a:ln w="0">
            <a:noFill/>
          </a:ln>
        </p:spPr>
      </p:pic>
      <p:sp>
        <p:nvSpPr>
          <p:cNvPr id="199" name="Slide Number Placeholder 5"/>
          <p:cNvSpPr/>
          <p:nvPr/>
        </p:nvSpPr>
        <p:spPr>
          <a:xfrm>
            <a:off x="8186760" y="4579560"/>
            <a:ext cx="560160" cy="13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6358967-74FB-46FC-9CA9-48EB52B8F46E}" type="slidenum">
              <a:rPr b="0" lang="en-US" sz="6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42200" cy="5150880"/>
          </a:xfrm>
          <a:prstGeom prst="rect">
            <a:avLst/>
          </a:prstGeom>
          <a:ln w="0">
            <a:noFill/>
          </a:ln>
        </p:spPr>
      </p:pic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4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4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61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39640" y="1737000"/>
            <a:ext cx="6460200" cy="118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700" spc="-1" strike="noStrike">
                <a:solidFill>
                  <a:srgbClr val="404040"/>
                </a:solidFill>
                <a:latin typeface="Arial"/>
                <a:ea typeface="DejaVu Sans"/>
              </a:rPr>
              <a:t>Перспективные направления совместных научных исследований на базе реактора МБИР</a:t>
            </a:r>
            <a:endParaRPr b="0" lang="ru-RU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539640" y="3284280"/>
            <a:ext cx="5709960" cy="2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Arial"/>
                <a:ea typeface="DejaVu Sans"/>
              </a:rPr>
              <a:t>Совещания по рассмотрению возможных вариантов сотрудничества и разработки программ совместных научных исследований на базе реактора МБИР/ г. Москва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539640" y="4212000"/>
            <a:ext cx="5709960" cy="216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404040"/>
                </a:solidFill>
                <a:latin typeface="Arial"/>
                <a:ea typeface="DejaVu Sans"/>
              </a:rPr>
              <a:t>Клинов Дмитрий Анатольевич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539640" y="4428000"/>
            <a:ext cx="5709960" cy="2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404040"/>
                </a:solidFill>
                <a:latin typeface="Arial"/>
                <a:ea typeface="DejaVu Sans"/>
              </a:rPr>
              <a:t>Заместитель научного руководителя по перспективным тематикам, АО «ГНЦ РФ – ФЭИ»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39640" y="21852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Конструкционные материалы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/>
          </p:nvPr>
        </p:nvSpPr>
        <p:spPr>
          <a:xfrm>
            <a:off x="539640" y="638280"/>
            <a:ext cx="6433920" cy="450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-171360" algn="just"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Аустенитные стали: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           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ЭК164 (для обоснования работоспособности до дозы ~ 120 сна).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-171360" algn="just">
              <a:lnSpc>
                <a:spcPct val="100000"/>
              </a:lnSpc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Ферритно-мартенситные стали: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ЭП823;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ЧС139;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малоактивируемые стали (ЭК181, ЧС141 и др.).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-171360" algn="just">
              <a:lnSpc>
                <a:spcPct val="100000"/>
              </a:lnSpc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Нанодисперсные материалы конструкционного и функционального назначения, ДУО стали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-171360" algn="just">
              <a:lnSpc>
                <a:spcPct val="100000"/>
              </a:lnSpc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Основные планируемые данные для обоснования использования аустенитных и ферритно-мартенситных сталей: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установление дозно-температурных зависимостей с разной скоростью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набора дозы;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параметры распухания,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НТРО;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ВТРО;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данные по структуре и механическим свойствам, полученные после облучения в различных типах теплоносителя (натрий, свинец);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- данные по структуре и механическим свойствам, полученные после облучения твэлов с различным топливом (оксид урана, СНУП, МОХ,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металлическое топливо).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indent="0" algn="just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3" name="Рисунок 1" descr=""/>
          <p:cNvPicPr/>
          <p:nvPr/>
        </p:nvPicPr>
        <p:blipFill>
          <a:blip r:embed="rId1"/>
          <a:srcRect l="53874" t="19853" r="26640" b="23360"/>
          <a:stretch/>
        </p:blipFill>
        <p:spPr>
          <a:xfrm>
            <a:off x="7099200" y="805320"/>
            <a:ext cx="1780560" cy="2920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/>
          </p:nvPr>
        </p:nvSpPr>
        <p:spPr>
          <a:xfrm>
            <a:off x="539640" y="1209600"/>
            <a:ext cx="833580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Высокодозные облучения до 170 сна специальных жаростойких материалов, работоспособных при температурах (750 ÷ 1100) ºС для исследования их механических свойств, распухания, радиационной ползучести, длительной прочности; исследование деградации углеграфитовых материалов.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Высокодозные   облучения новых малопоглощающих, коррозионно-стойких материалов, в том числе на основе карбида кремния и перспективных керамик, работоспособных при давлениях 25÷30 МПа и температурах 570÷580 ºС с целью определения их радиационной стойкости.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радиационно-, жаро- и коррозионностойких (по отношению к литиевому теплоносителю) материалов. Ресурсные испытания материалов первой стенки, бланкета, экспериментальных модулей термоядерного реактора.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оболочек из ванадиевых сплавов с различными покрытиями.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корпусных и внутрикорпусных сталей для перспективных тепловых ядерных реакторов.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title"/>
          </p:nvPr>
        </p:nvSpPr>
        <p:spPr>
          <a:xfrm>
            <a:off x="539640" y="42408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перспективных конструкционных материалов 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39640" y="27180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характеристик перспективных топливных материалов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539640" y="1072440"/>
            <a:ext cx="5738040" cy="335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Изучение распухания, газовыделения, ползучести и теплопроводности облученного до различных выгораний МОКС и (UPu)N топлива в зависимости от состава, пористости, температуры, выгорания.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Реакторные испытания регенерированного топлива различной степени очистки (от 108 до 102 раз).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тепловыделяющих элементов при глубоких выгораниях с различными видами (UPu)N топлива и технологиями его изготовления.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ядерного МОХ-топлива с нанодобавками (20÷40 нм UO2) и крупно кристаллической структурой (35÷40 мкм) с контролируемой пористостью.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Внутриреакторные исследования характеристик (газовыделения, теплопроводности, рапухания, ползучести) плотного металлического топлива на основе сплавов (U-Zr, U-Mo и т.п.).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тепловыделяющих элементов с различными видами МОКС и плотного топлива, содержащими минорные актиниды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Рисунок 1" descr=""/>
          <p:cNvPicPr/>
          <p:nvPr/>
        </p:nvPicPr>
        <p:blipFill>
          <a:blip r:embed="rId1"/>
          <a:srcRect l="53575" t="19454" r="19474" b="31584"/>
          <a:stretch/>
        </p:blipFill>
        <p:spPr>
          <a:xfrm>
            <a:off x="6366600" y="921240"/>
            <a:ext cx="1964880" cy="2008440"/>
          </a:xfrm>
          <a:prstGeom prst="rect">
            <a:avLst/>
          </a:prstGeom>
          <a:ln w="0">
            <a:noFill/>
          </a:ln>
        </p:spPr>
      </p:pic>
      <p:pic>
        <p:nvPicPr>
          <p:cNvPr id="319" name="Рисунок 2" descr=""/>
          <p:cNvPicPr/>
          <p:nvPr/>
        </p:nvPicPr>
        <p:blipFill>
          <a:blip r:embed="rId2"/>
          <a:srcRect l="59096" t="19587" r="7089" b="35563"/>
          <a:stretch/>
        </p:blipFill>
        <p:spPr>
          <a:xfrm>
            <a:off x="6905880" y="2538360"/>
            <a:ext cx="2156040" cy="160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Направления исследований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539640" y="942840"/>
            <a:ext cx="5840280" cy="348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поглощающих, замедляющих и композиционных материалов для инновационных ядерных реакторов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 тепловыделяющих элементов с перспективными видами топлива в переходных, циклических и аварийных режимах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Исследование новых и модифицированных жидкометаллических теплоносителей 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Ресурсные испытания новых типов оборудования для инновационных ядерных реакторов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Проведение физических, материаловедческих, тепло-гидравлических и других исследований для верификации расчетных кодов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Прикладные экспериментальные работы с использованием реакторного излучения (нейтронная терапия, наработка различных радиоизотопов с низкими сечениями захвата нейтронов, наработка </a:t>
            </a:r>
            <a:r>
              <a:rPr b="0" lang="ru-RU" sz="14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60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Co, </a:t>
            </a:r>
            <a:r>
              <a:rPr b="0" lang="ru-RU" sz="14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153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Gd, </a:t>
            </a:r>
            <a:r>
              <a:rPr b="0" lang="ru-RU" sz="14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89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Sr, </a:t>
            </a:r>
            <a:r>
              <a:rPr b="0" lang="ru-RU" sz="14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63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Ni, нейтронная радиография и томография облучённых материалов, ядерное легирование кремния, массовый  нейтронно - активационный анализ и др.).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2" name="Рисунок 1" descr=""/>
          <p:cNvPicPr/>
          <p:nvPr/>
        </p:nvPicPr>
        <p:blipFill>
          <a:blip r:embed="rId1"/>
          <a:srcRect l="61260" t="18523" r="6343" b="22831"/>
          <a:stretch/>
        </p:blipFill>
        <p:spPr>
          <a:xfrm>
            <a:off x="6571800" y="1378440"/>
            <a:ext cx="2394360" cy="2438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24520" y="1848960"/>
            <a:ext cx="5506200" cy="101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4100" spc="-1" strike="noStrike">
                <a:solidFill>
                  <a:srgbClr val="404040"/>
                </a:solidFill>
                <a:latin typeface="Arial"/>
                <a:ea typeface="Rosatom Light"/>
              </a:rPr>
              <a:t>Исследования на АПУ МБИР</a:t>
            </a:r>
            <a:endParaRPr b="0" lang="ru-RU" sz="4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Задачи для решения с использованием автономных петлевых устройств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205200" y="1217160"/>
            <a:ext cx="6099480" cy="3033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Получение экспериментальной информации по определению 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Arial"/>
              </a:rPr>
              <a:t>пределов безопасной эксплуатации твэлов, а также их поведении и повреждениях в условиях переменных нагрузок и превышения пределов безопасной эксплуатации</a:t>
            </a: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Получение экспериментальной (реакторной) информация по поведению топлива, твэлов и ТВС </a:t>
            </a: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Arial"/>
              </a:rPr>
              <a:t>в условиях тяжелых запроектных аварий</a:t>
            </a: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 с повреждением оболочки, плавлением топлива, закипанием теплоносителя, а также при кризисе теплообмена и т.д. для верификации кодов.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DejaVu Sans"/>
              </a:rPr>
              <a:t>Разрушенный твэл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DejaVu Sans"/>
              </a:rPr>
              <a:t>Плавление твэла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Рисунок 6" descr=""/>
          <p:cNvPicPr/>
          <p:nvPr/>
        </p:nvPicPr>
        <p:blipFill>
          <a:blip r:embed="rId1"/>
          <a:stretch/>
        </p:blipFill>
        <p:spPr>
          <a:xfrm>
            <a:off x="6887880" y="1217160"/>
            <a:ext cx="1971720" cy="2053080"/>
          </a:xfrm>
          <a:prstGeom prst="rect">
            <a:avLst/>
          </a:prstGeom>
          <a:ln w="0">
            <a:noFill/>
          </a:ln>
        </p:spPr>
      </p:pic>
      <p:pic>
        <p:nvPicPr>
          <p:cNvPr id="327" name="Рисунок 8" descr=""/>
          <p:cNvPicPr/>
          <p:nvPr/>
        </p:nvPicPr>
        <p:blipFill>
          <a:blip r:embed="rId2"/>
          <a:stretch/>
        </p:blipFill>
        <p:spPr>
          <a:xfrm>
            <a:off x="6887880" y="1227960"/>
            <a:ext cx="1962000" cy="2021400"/>
          </a:xfrm>
          <a:prstGeom prst="rect">
            <a:avLst/>
          </a:prstGeom>
          <a:ln w="0">
            <a:noFill/>
          </a:ln>
        </p:spPr>
      </p:pic>
      <p:pic>
        <p:nvPicPr>
          <p:cNvPr id="328" name="Рисунок 19" descr=""/>
          <p:cNvPicPr/>
          <p:nvPr/>
        </p:nvPicPr>
        <p:blipFill>
          <a:blip r:embed="rId3"/>
          <a:srcRect l="0" t="0" r="0" b="49481"/>
          <a:stretch/>
        </p:blipFill>
        <p:spPr>
          <a:xfrm>
            <a:off x="7004160" y="3330720"/>
            <a:ext cx="805680" cy="524880"/>
          </a:xfrm>
          <a:prstGeom prst="rect">
            <a:avLst/>
          </a:prstGeom>
          <a:ln w="0">
            <a:noFill/>
          </a:ln>
        </p:spPr>
      </p:pic>
      <p:pic>
        <p:nvPicPr>
          <p:cNvPr id="329" name="Рисунок 20" descr=""/>
          <p:cNvPicPr/>
          <p:nvPr/>
        </p:nvPicPr>
        <p:blipFill>
          <a:blip r:embed="rId4"/>
          <a:srcRect l="0" t="49377" r="0" b="0"/>
          <a:stretch/>
        </p:blipFill>
        <p:spPr>
          <a:xfrm>
            <a:off x="7900560" y="3344400"/>
            <a:ext cx="785520" cy="51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39640" y="233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Какие физические явления недостаточно или вообще не изучены в реакторных условиях?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539640" y="1255320"/>
            <a:ext cx="826704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Для СНУП-топлива: диссоциация нитридного топлива с массовым выходом азота при различных температурах.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Поведение твэлов с МОКС- и СНУП-топливом в условиях переменных нагрузок и маневренных режимов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Поведение МОКС- и СНУП-топлива в экстремальных условиях, включая разрушение, плавление, перемещение топлива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Для МОКС- и СНУП-топлива: объем и скорость выхода газов под оболочку твэла, в также в теплоноситель (при разгерметизации или разрушении оболочки).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Для металлического топлива – весь спектр реакторных испытаний!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Моделирование условий аварийных ситуаций с частичным и полным нарушением теплоотвода в средах с различными теплоносителями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Все эти задачи практически невозможно решить в условиях энергетических реакторов – только на исследовательском реакторе с использованием автономных петель с различными теплоносителями!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топлива в автономных ПУ в обоснование проектов быстрых реакторов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/>
          </p:nvPr>
        </p:nvSpPr>
        <p:spPr>
          <a:xfrm>
            <a:off x="539640" y="1476360"/>
            <a:ext cx="601092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 обоснование БН-1200 и БРЕСТ-1200 в натриевой и свинцовой АПУ должны быть продолжены испытания плотного нитридного уран-плутониевого (СНУП) топлива, в том числе до разгерметизации твэлов, при различном конструктивном исполнении твэла (в том числе с искусственными дефектами/проколами) и различных температурах топлива и оболочки.  Это позволит уточнить термомеханические параметры оболочки и топлива, его распухания в зависимости от выгорания, выхода газообразных продуктов деления, а также определить допустимое максимальное выгорание нитридного уран-плутониевого топлива при выбранных температурном режиме и конструкции твэла.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	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Сказанное верно для любых видов топлива.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4" name="Группа 3"/>
          <p:cNvGrpSpPr/>
          <p:nvPr/>
        </p:nvGrpSpPr>
        <p:grpSpPr>
          <a:xfrm>
            <a:off x="6837480" y="1002960"/>
            <a:ext cx="1996920" cy="3751920"/>
            <a:chOff x="6837480" y="1002960"/>
            <a:chExt cx="1996920" cy="3751920"/>
          </a:xfrm>
        </p:grpSpPr>
        <p:grpSp>
          <p:nvGrpSpPr>
            <p:cNvPr id="335" name="Группа 1"/>
            <p:cNvGrpSpPr/>
            <p:nvPr/>
          </p:nvGrpSpPr>
          <p:grpSpPr>
            <a:xfrm>
              <a:off x="6837480" y="1002960"/>
              <a:ext cx="1096920" cy="3751920"/>
              <a:chOff x="6837480" y="1002960"/>
              <a:chExt cx="1096920" cy="3751920"/>
            </a:xfrm>
          </p:grpSpPr>
          <p:pic>
            <p:nvPicPr>
              <p:cNvPr id="336" name="Picture 5" descr="D:\2 - МБИР\15. ПРЕЗЕНТАЦИИ, ПРЕСС-РЕЛИЗЫ и т.д\3. 3-D модели\Канал петлевой.JPG"/>
              <p:cNvPicPr/>
              <p:nvPr/>
            </p:nvPicPr>
            <p:blipFill>
              <a:blip r:embed="rId1"/>
              <a:srcRect l="10697" t="2016" r="14942" b="2099"/>
              <a:stretch/>
            </p:blipFill>
            <p:spPr>
              <a:xfrm>
                <a:off x="7316280" y="1002960"/>
                <a:ext cx="618120" cy="37519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37" name="Picture 6" descr="D:\2 - МБИР\15. ПРЕЗЕНТАЦИИ, ПРЕСС-РЕЛИЗЫ и т.д\3. 3-D модели\Канал петлевой (без разреза).JPG"/>
              <p:cNvPicPr/>
              <p:nvPr/>
            </p:nvPicPr>
            <p:blipFill>
              <a:blip r:embed="rId2"/>
              <a:srcRect l="28630" t="1220" r="24489" b="4836"/>
              <a:stretch/>
            </p:blipFill>
            <p:spPr>
              <a:xfrm>
                <a:off x="6837480" y="1024200"/>
                <a:ext cx="621360" cy="37144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338" name="Выноска 1 (с границей) 5"/>
            <p:cNvSpPr/>
            <p:nvPr/>
          </p:nvSpPr>
          <p:spPr>
            <a:xfrm rot="16200000">
              <a:off x="8080200" y="2588760"/>
              <a:ext cx="179640" cy="562680"/>
            </a:xfrm>
            <a:prstGeom prst="accentCallout1">
              <a:avLst>
                <a:gd name="adj1" fmla="val 1092"/>
                <a:gd name="adj2" fmla="val -8333"/>
                <a:gd name="adj3" fmla="val -49294"/>
                <a:gd name="adj4" fmla="val -73995"/>
              </a:avLst>
            </a:prstGeom>
            <a:noFill/>
            <a:ln w="12700">
              <a:solidFill>
                <a:srgbClr val="002060"/>
              </a:solidFill>
              <a:round/>
              <a:tailEnd len="med" type="oval" w="med"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 vert="vert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ЭТВС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9" name="Выноска 1 (с границей) 6"/>
            <p:cNvSpPr/>
            <p:nvPr/>
          </p:nvSpPr>
          <p:spPr>
            <a:xfrm rot="16200000">
              <a:off x="8080200" y="3624120"/>
              <a:ext cx="179640" cy="562680"/>
            </a:xfrm>
            <a:prstGeom prst="accentCallout1">
              <a:avLst>
                <a:gd name="adj1" fmla="val 1092"/>
                <a:gd name="adj2" fmla="val -8333"/>
                <a:gd name="adj3" fmla="val -50261"/>
                <a:gd name="adj4" fmla="val -73995"/>
              </a:avLst>
            </a:prstGeom>
            <a:noFill/>
            <a:ln w="12700">
              <a:solidFill>
                <a:srgbClr val="002060"/>
              </a:solidFill>
              <a:round/>
              <a:tailEnd len="med" type="oval" w="med"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 vert="vert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Ловушка а.з.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340" name="Группа 15"/>
            <p:cNvGrpSpPr/>
            <p:nvPr/>
          </p:nvGrpSpPr>
          <p:grpSpPr>
            <a:xfrm>
              <a:off x="7809480" y="2234880"/>
              <a:ext cx="914760" cy="211320"/>
              <a:chOff x="7809480" y="2234880"/>
              <a:chExt cx="914760" cy="211320"/>
            </a:xfrm>
          </p:grpSpPr>
          <p:sp>
            <p:nvSpPr>
              <p:cNvPr id="341" name="Прямоугольник 27"/>
              <p:cNvSpPr/>
              <p:nvPr/>
            </p:nvSpPr>
            <p:spPr>
              <a:xfrm>
                <a:off x="7849800" y="2234880"/>
                <a:ext cx="874440" cy="211320"/>
              </a:xfrm>
              <a:prstGeom prst="rect">
                <a:avLst/>
              </a:prstGeom>
              <a:noFill/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0" lang="ru-RU" sz="8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Вход т/н ЭТВС</a:t>
                </a:r>
                <a:endParaRPr b="0" lang="ru-RU" sz="8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342" name="Прямая со стрелкой 16"/>
              <p:cNvCxnSpPr/>
              <p:nvPr/>
            </p:nvCxnSpPr>
            <p:spPr>
              <a:xfrm flipH="1">
                <a:off x="7809480" y="2305800"/>
                <a:ext cx="164520" cy="36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round/>
                <a:tailEnd len="med" type="stealth" w="med"/>
              </a:ln>
            </p:spPr>
          </p:cxnSp>
        </p:grpSp>
        <p:sp>
          <p:nvSpPr>
            <p:cNvPr id="343" name="Прямоугольник 27"/>
            <p:cNvSpPr/>
            <p:nvPr/>
          </p:nvSpPr>
          <p:spPr>
            <a:xfrm>
              <a:off x="7885080" y="1848240"/>
              <a:ext cx="645840" cy="21132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Выход т/н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44" name="Прямая со стрелкой 9"/>
            <p:cNvCxnSpPr/>
            <p:nvPr/>
          </p:nvCxnSpPr>
          <p:spPr>
            <a:xfrm flipH="1">
              <a:off x="7809480" y="1918080"/>
              <a:ext cx="165600" cy="360"/>
            </a:xfrm>
            <a:prstGeom prst="straightConnector1">
              <a:avLst/>
            </a:prstGeom>
            <a:ln w="38100">
              <a:solidFill>
                <a:srgbClr val="002060"/>
              </a:solidFill>
              <a:round/>
              <a:headEnd len="med" type="stealth" w="med"/>
            </a:ln>
          </p:spPr>
        </p:cxnSp>
        <p:sp>
          <p:nvSpPr>
            <p:cNvPr id="345" name="Прямоугольник 27"/>
            <p:cNvSpPr/>
            <p:nvPr/>
          </p:nvSpPr>
          <p:spPr>
            <a:xfrm>
              <a:off x="7828920" y="1121040"/>
              <a:ext cx="1005480" cy="333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Вход т/н 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холодильника ПК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46" name="Прямая со стрелкой 11"/>
            <p:cNvCxnSpPr/>
            <p:nvPr/>
          </p:nvCxnSpPr>
          <p:spPr>
            <a:xfrm flipH="1">
              <a:off x="7809480" y="1308600"/>
              <a:ext cx="165600" cy="360"/>
            </a:xfrm>
            <a:prstGeom prst="straightConnector1">
              <a:avLst/>
            </a:prstGeom>
            <a:ln w="38100">
              <a:solidFill>
                <a:srgbClr val="002060"/>
              </a:solidFill>
              <a:round/>
              <a:tailEnd len="med" type="stealth" w="med"/>
            </a:ln>
          </p:spPr>
        </p:cxnSp>
        <p:cxnSp>
          <p:nvCxnSpPr>
            <p:cNvPr id="347" name="Прямая со стрелкой 12"/>
            <p:cNvCxnSpPr/>
            <p:nvPr/>
          </p:nvCxnSpPr>
          <p:spPr>
            <a:xfrm flipH="1">
              <a:off x="7809480" y="1551240"/>
              <a:ext cx="165600" cy="360"/>
            </a:xfrm>
            <a:prstGeom prst="straightConnector1">
              <a:avLst/>
            </a:prstGeom>
            <a:ln w="38100">
              <a:solidFill>
                <a:srgbClr val="002060"/>
              </a:solidFill>
              <a:round/>
              <a:headEnd len="med" type="stealth" w="med"/>
            </a:ln>
          </p:spPr>
        </p:cxnSp>
        <p:sp>
          <p:nvSpPr>
            <p:cNvPr id="348" name="Выноска 1 (с границей) 13"/>
            <p:cNvSpPr/>
            <p:nvPr/>
          </p:nvSpPr>
          <p:spPr>
            <a:xfrm rot="16200000">
              <a:off x="8118000" y="2843640"/>
              <a:ext cx="247320" cy="689400"/>
            </a:xfrm>
            <a:prstGeom prst="accentCallout1">
              <a:avLst>
                <a:gd name="adj1" fmla="val 1092"/>
                <a:gd name="adj2" fmla="val -21526"/>
                <a:gd name="adj3" fmla="val -40442"/>
                <a:gd name="adj4" fmla="val -64100"/>
              </a:avLst>
            </a:prstGeom>
            <a:noFill/>
            <a:ln w="12700">
              <a:solidFill>
                <a:srgbClr val="002060"/>
              </a:solidFill>
              <a:round/>
              <a:tailEnd len="med" type="oval" w="med"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 vert="vert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Выемная часть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петлевого канала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9" name="Прямоугольник 27"/>
            <p:cNvSpPr/>
            <p:nvPr/>
          </p:nvSpPr>
          <p:spPr>
            <a:xfrm>
              <a:off x="7828920" y="1426680"/>
              <a:ext cx="1005480" cy="333000"/>
            </a:xfrm>
            <a:prstGeom prst="rect">
              <a:avLst/>
            </a:prstGeom>
            <a:noFill/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Выход т/н 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800" spc="-1" strike="noStrike">
                  <a:solidFill>
                    <a:srgbClr val="000000"/>
                  </a:solidFill>
                  <a:latin typeface="Arial"/>
                  <a:ea typeface="DejaVu Sans"/>
                </a:rPr>
                <a:t>холодильника ПК</a:t>
              </a:r>
              <a:endParaRPr b="0" lang="ru-RU" sz="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0" name="Прямоугольник 27"/>
          <p:cNvSpPr/>
          <p:nvPr/>
        </p:nvSpPr>
        <p:spPr>
          <a:xfrm>
            <a:off x="6550920" y="4778640"/>
            <a:ext cx="2265120" cy="2113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Натриевая петлевая установка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Отработка элементной базы в переходных </a:t>
            </a:r>
            <a:br>
              <a:rPr sz="2300"/>
            </a:b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и аварийных режимах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539640" y="1476360"/>
            <a:ext cx="806148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в натриевой АПУ элементов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системы КГО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, как по теплоносителю, так и по защитному газу.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по обоснованию перспективных акустических систем раннего обнаружения аварийных процессов, в том числе, сопровождающихся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локальным подкипанием или кипением натрия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(авария с частичной или полной блокировкой проходного сечения ТВС).  Существующие системы КГО позволяют обнаружить такие ситуации со значительной задержкой, с чем связана большая вероятность или даже неизбежность повреждения твэл и ТВС).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Обоснование стойкости приборов/датчиков в радиоактивной среде теплоносителя (например электрохимические датчики кислорода и водорода в натрии).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43640" y="111600"/>
            <a:ext cx="749772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Виды исследований в АЗ, петлевых каналах и автономных петлевых устройствах МБИР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54" name="Объект 3"/>
          <p:cNvGraphicFramePr/>
          <p:nvPr/>
        </p:nvGraphicFramePr>
        <p:xfrm>
          <a:off x="143640" y="841320"/>
          <a:ext cx="8832600" cy="4959720"/>
        </p:xfrm>
        <a:graphic>
          <a:graphicData uri="http://schemas.openxmlformats.org/drawingml/2006/table">
            <a:tbl>
              <a:tblPr/>
              <a:tblGrid>
                <a:gridCol w="273240"/>
                <a:gridCol w="3702960"/>
                <a:gridCol w="678960"/>
                <a:gridCol w="391320"/>
                <a:gridCol w="557640"/>
                <a:gridCol w="584640"/>
                <a:gridCol w="494640"/>
                <a:gridCol w="539640"/>
                <a:gridCol w="620640"/>
                <a:gridCol w="485640"/>
                <a:gridCol w="503640"/>
              </a:tblGrid>
              <a:tr h="182880">
                <a:tc rowSpan="2"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№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Вид испытаний и исследований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gridSpan="3"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Натрий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Свинец-висмут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3"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Свинец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524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Активная зона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ПК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АПУ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Активная зона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ПК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АПУ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Активная зона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ПК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АПУ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39600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Ресурсные испытания твэлов усовершенствованной конструкции в рамках обоснованных решений, в том числе получение статистических данных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4114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Ресурсные испытания твэлов усовершенствованной конструкции в рамках недостаточно обоснованных решений, вызывающих риск отказа, в том числе получение статистических данных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2818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Ресурсные испытания при повышенном энерговыделении и температуре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17496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Материаловедческие сборки с облучением до высоких флюенсов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38844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Сборки с функциональными материалами активных зон РБН с облучением до высоких флюенсов (поглотители, замедлители, изотопные)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1828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в режимах с изменением мощности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2584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7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в режимах циклически изменяющихся тепловых нагрузок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16740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в режимах набросов мощности  в режимах НЭ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26640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9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в режимах набросов мощности в режимах АС (аварии с вводом избыточной реактивности)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2818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10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с искусственно созданной негерметичностью для анализа выхода р/а продуктов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25128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для установления максимального проектного предела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29412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12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для установления предела безопасной эксплуатации и эксплуатационного предела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</a:tr>
              <a:tr h="369720">
                <a:tc>
                  <a:txBody>
                    <a:bodyPr lIns="55080" rIns="55080" anchor="ctr">
                      <a:noAutofit/>
                    </a:bodyPr>
                    <a:p>
                      <a:pPr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lt1"/>
                          </a:solidFill>
                          <a:latin typeface="Arial"/>
                          <a:ea typeface="DejaVu Sans"/>
                        </a:rPr>
                        <a:t>13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55080" rIns="55080" anchor="t">
                      <a:noAutofit/>
                    </a:bodyPr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Испытания твэлов в диапазоне регулирования требований по технологии теплоносителя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 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lIns="55080" rIns="55080" anchor="ctr">
                      <a:noAutofit/>
                    </a:bodyPr>
                    <a:p>
                      <a:pPr algn="ctr">
                        <a:lnSpc>
                          <a:spcPct val="107000"/>
                        </a:lnSpc>
                      </a:pPr>
                      <a:r>
                        <a:rPr b="1" lang="ru-RU" sz="800" spc="-1" strike="noStrike">
                          <a:solidFill>
                            <a:srgbClr val="c00000"/>
                          </a:solidFill>
                          <a:latin typeface="Arial"/>
                          <a:ea typeface="DejaVu Sans"/>
                        </a:rPr>
                        <a:t>Да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55080" marR="5508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41480" y="118440"/>
            <a:ext cx="725688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Программа перспективных экспериментальных исследований на реакторной установке МБИР в период с 2028 по 2040 годы</a:t>
            </a:r>
            <a:br>
              <a:rPr sz="2300"/>
            </a:b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Рисунок 13" descr=""/>
          <p:cNvPicPr/>
          <p:nvPr/>
        </p:nvPicPr>
        <p:blipFill>
          <a:blip r:embed="rId1"/>
          <a:srcRect l="0" t="0" r="0" b="-7342"/>
          <a:stretch/>
        </p:blipFill>
        <p:spPr>
          <a:xfrm>
            <a:off x="1285920" y="1103760"/>
            <a:ext cx="2696760" cy="40258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89" name="Рисунок 14" descr=""/>
          <p:cNvPicPr/>
          <p:nvPr/>
        </p:nvPicPr>
        <p:blipFill>
          <a:blip r:embed="rId2"/>
          <a:srcRect l="2296" t="10550" r="4828" b="78380"/>
          <a:stretch/>
        </p:blipFill>
        <p:spPr>
          <a:xfrm>
            <a:off x="1338120" y="4571280"/>
            <a:ext cx="2549520" cy="401040"/>
          </a:xfrm>
          <a:prstGeom prst="rect">
            <a:avLst/>
          </a:prstGeom>
          <a:ln w="0">
            <a:noFill/>
          </a:ln>
        </p:spPr>
      </p:pic>
      <p:pic>
        <p:nvPicPr>
          <p:cNvPr id="290" name="Рисунок 15" descr=""/>
          <p:cNvPicPr/>
          <p:nvPr/>
        </p:nvPicPr>
        <p:blipFill>
          <a:blip r:embed="rId3"/>
          <a:srcRect l="0" t="0" r="0" b="-14357"/>
          <a:stretch/>
        </p:blipFill>
        <p:spPr>
          <a:xfrm>
            <a:off x="4631400" y="1103760"/>
            <a:ext cx="2853360" cy="393048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Фундаментальные исследования на МБИР</a:t>
            </a:r>
            <a:br>
              <a:rPr sz="2300"/>
            </a:b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539640" y="981000"/>
            <a:ext cx="6058800" cy="2403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Arial"/>
              </a:rPr>
              <a:t>ГОТОВО К ОБСУЖДЕНИЮ</a:t>
            </a: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Редкие распады тяжелых ядер, индуцированные нейтронами.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Ядерная астрофизика.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Фундаментальные свойства нейтрона.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0000"/>
                </a:solidFill>
                <a:latin typeface="Arial"/>
                <a:ea typeface="Arial"/>
              </a:rPr>
              <a:t>ТРЕБУЕТ ДЕТАЛЬНОЙ ПРОРАБОТКИ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Сотрудничество с ОИЯИ (Дубна) по исследованию возможности создания источника ультрахолодных нейтронов для проведения фундаментальных исследований.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Рисунок 1" descr=""/>
          <p:cNvPicPr/>
          <p:nvPr/>
        </p:nvPicPr>
        <p:blipFill>
          <a:blip r:embed="rId1"/>
          <a:srcRect l="62232" t="19587" r="7535" b="50023"/>
          <a:stretch/>
        </p:blipFill>
        <p:spPr>
          <a:xfrm>
            <a:off x="5766120" y="887040"/>
            <a:ext cx="2763360" cy="1562400"/>
          </a:xfrm>
          <a:prstGeom prst="rect">
            <a:avLst/>
          </a:prstGeom>
          <a:ln w="0">
            <a:noFill/>
          </a:ln>
        </p:spPr>
      </p:pic>
      <p:pic>
        <p:nvPicPr>
          <p:cNvPr id="358" name="Рисунок 3" descr=""/>
          <p:cNvPicPr/>
          <p:nvPr/>
        </p:nvPicPr>
        <p:blipFill>
          <a:blip r:embed="rId2"/>
          <a:srcRect l="67530" t="27944" r="12535" b="37421"/>
          <a:stretch/>
        </p:blipFill>
        <p:spPr>
          <a:xfrm>
            <a:off x="7148160" y="2094840"/>
            <a:ext cx="1821600" cy="178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/>
          </p:nvPr>
        </p:nvSpPr>
        <p:spPr>
          <a:xfrm>
            <a:off x="539640" y="836280"/>
            <a:ext cx="823680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Для реализации стратегии развития двухкомпонентной атомной энергетики России на период до 2050 года на основе быстрых и тепловых реакторов, а также обоснования технологий замыкания ядерного топливного цикла необходим исследовательский реактор МБИР.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Основным предназначением многофункционального быстрого исследовательского реактора МБИР является проведение массовых реакторных испытаний инновационных материалов и макетов элементов активных зон для ядерно-энергетических систем 4-го поколения, включая энергетические реакторы на быстрых нейтронах работающие в ЗЯТЦ, а также реакторы малой и средней мощности.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Потенциальные экспериментальные возможности реактора достаточны для проведения исследований по программам развития отечественной ядерной индустрии, а сверх этого позволяют выполнять работы для зарубежных заказчиков, включая совместные международные проекты в рамках планируемого на базе МБИР международного центра исследований.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Программа научных исследований определяет перспективные направления экспериментальных работ и исследований в реакторе МБИР на среднесрочный период 2028 – 2040 гг. и составлена с учетом развития экспериментальной базы АО «ГНЦ НИИАР» и стратегических задач отрасли.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Облучательные возможности активной зоны на начальном этапе ~ 1200 сна*литр/год, с учетом ячеек двух периферийных петлевых каналов - 1300 сна*литр/год. Объем российских исследований на начальном этапе может составить до 50-60%. 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title"/>
          </p:nvPr>
        </p:nvSpPr>
        <p:spPr>
          <a:xfrm>
            <a:off x="539640" y="216360"/>
            <a:ext cx="725688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800" spc="-1" strike="noStrike">
                <a:solidFill>
                  <a:srgbClr val="333333"/>
                </a:solidFill>
                <a:latin typeface="Arial"/>
                <a:ea typeface="Arial"/>
              </a:rPr>
              <a:t>Программа перспективных экспериментальных исследований на реакторной установке МБИР в период с 2028 по 2040 годы</a:t>
            </a:r>
            <a:br>
              <a:rPr sz="1800"/>
            </a:b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39640" y="4316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Экспериментальные возможности ИЯУ МБИР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Прямоугольник 1"/>
          <p:cNvSpPr/>
          <p:nvPr/>
        </p:nvSpPr>
        <p:spPr>
          <a:xfrm>
            <a:off x="4579560" y="4361040"/>
            <a:ext cx="2331720" cy="22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50" spc="-1" strike="noStrike">
                <a:solidFill>
                  <a:srgbClr val="003274"/>
                </a:solidFill>
                <a:latin typeface="Arial"/>
                <a:ea typeface="DejaVu Sans"/>
              </a:rPr>
              <a:t>Установка легирования кремния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Прямоугольник 1"/>
          <p:cNvSpPr/>
          <p:nvPr/>
        </p:nvSpPr>
        <p:spPr>
          <a:xfrm>
            <a:off x="1090440" y="2917080"/>
            <a:ext cx="3022200" cy="3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Камера нейтронной радиографии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7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,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1 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м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 (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длина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) × 4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,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1 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м 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(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ширина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) × 2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,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9 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м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 (</a:t>
            </a:r>
            <a:r>
              <a:rPr b="0" lang="ru-RU" sz="900" spc="-1" strike="noStrike">
                <a:solidFill>
                  <a:srgbClr val="1e1982"/>
                </a:solidFill>
                <a:latin typeface="Arial"/>
                <a:ea typeface="DejaVu Sans"/>
              </a:rPr>
              <a:t>высота</a:t>
            </a:r>
            <a:r>
              <a:rPr b="0" lang="en-US" sz="900" spc="-1" strike="noStrike">
                <a:solidFill>
                  <a:srgbClr val="1e1982"/>
                </a:solidFill>
                <a:latin typeface="Arial"/>
                <a:ea typeface="DejaVu Sans"/>
              </a:rPr>
              <a:t>)</a:t>
            </a:r>
            <a:r>
              <a:rPr b="1" lang="en-US" sz="830" spc="-1" strike="noStrike">
                <a:solidFill>
                  <a:srgbClr val="1e1982"/>
                </a:solidFill>
                <a:latin typeface="Arial"/>
                <a:ea typeface="DejaVu Sans"/>
              </a:rPr>
              <a:t> </a:t>
            </a:r>
            <a:endParaRPr b="0" lang="ru-RU" sz="8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Прямоугольник 5"/>
          <p:cNvSpPr/>
          <p:nvPr/>
        </p:nvSpPr>
        <p:spPr>
          <a:xfrm>
            <a:off x="3939480" y="1351080"/>
            <a:ext cx="3732840" cy="86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just">
              <a:lnSpc>
                <a:spcPct val="110000"/>
              </a:lnSpc>
              <a:spcBef>
                <a:spcPts val="201"/>
              </a:spcBef>
              <a:spcAft>
                <a:spcPts val="201"/>
              </a:spcAft>
            </a:pPr>
            <a:r>
              <a:rPr b="0" lang="ru-RU" sz="1050" spc="-1" strike="noStrike" u="sng">
                <a:solidFill>
                  <a:srgbClr val="1e1982"/>
                </a:solidFill>
                <a:uFillTx/>
                <a:latin typeface="Arial"/>
                <a:ea typeface="DejaVu Sans"/>
              </a:rPr>
              <a:t>6 горизонтальных экспериментальных каналов</a:t>
            </a:r>
            <a:r>
              <a:rPr b="0" lang="en-US" sz="1050" spc="-1" strike="noStrike">
                <a:solidFill>
                  <a:srgbClr val="1e1982"/>
                </a:solidFill>
                <a:latin typeface="Arial"/>
                <a:ea typeface="DejaVu Sans"/>
              </a:rPr>
              <a:t>: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lvl="1" marL="190440" indent="-190440">
              <a:lnSpc>
                <a:spcPct val="110000"/>
              </a:lnSpc>
              <a:spcBef>
                <a:spcPts val="201"/>
              </a:spcBef>
              <a:buClr>
                <a:srgbClr val="1e1982"/>
              </a:buClr>
              <a:buFont typeface="Arial"/>
              <a:buChar char="•"/>
            </a:pP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для нейтронной радиографии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lvl="1" marL="190440" indent="-190440">
              <a:lnSpc>
                <a:spcPct val="110000"/>
              </a:lnSpc>
              <a:spcBef>
                <a:spcPts val="201"/>
              </a:spcBef>
              <a:buClr>
                <a:srgbClr val="1e1982"/>
              </a:buClr>
              <a:buFont typeface="Arial"/>
              <a:buChar char="•"/>
            </a:pP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для</a:t>
            </a:r>
            <a:r>
              <a:rPr b="1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 </a:t>
            </a: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физических исследований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lvl="1" marL="190440" indent="-190440">
              <a:lnSpc>
                <a:spcPct val="110000"/>
              </a:lnSpc>
              <a:spcBef>
                <a:spcPts val="201"/>
              </a:spcBef>
              <a:buClr>
                <a:srgbClr val="1e1982"/>
              </a:buClr>
              <a:buFont typeface="Arial"/>
              <a:buChar char="•"/>
            </a:pP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для медицинского применения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TextBox 6"/>
          <p:cNvSpPr/>
          <p:nvPr/>
        </p:nvSpPr>
        <p:spPr>
          <a:xfrm>
            <a:off x="4987080" y="1080720"/>
            <a:ext cx="88164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1e1982"/>
                </a:solidFill>
                <a:latin typeface="Arial"/>
                <a:ea typeface="DejaVu Sans"/>
              </a:rPr>
              <a:t>ГЭК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TextBox 7"/>
          <p:cNvSpPr/>
          <p:nvPr/>
        </p:nvSpPr>
        <p:spPr>
          <a:xfrm>
            <a:off x="2160720" y="3436920"/>
            <a:ext cx="88164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1e1982"/>
                </a:solidFill>
                <a:latin typeface="Arial"/>
                <a:ea typeface="DejaVu Sans"/>
              </a:rPr>
              <a:t>ВЭК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Прямоугольник 8"/>
          <p:cNvSpPr/>
          <p:nvPr/>
        </p:nvSpPr>
        <p:spPr>
          <a:xfrm>
            <a:off x="1090440" y="3696120"/>
            <a:ext cx="3440520" cy="104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>
              <a:lnSpc>
                <a:spcPct val="110000"/>
              </a:lnSpc>
              <a:spcBef>
                <a:spcPts val="201"/>
              </a:spcBef>
              <a:spcAft>
                <a:spcPts val="201"/>
              </a:spcAft>
            </a:pPr>
            <a:r>
              <a:rPr b="0" lang="ru-RU" sz="1050" spc="-1" strike="noStrike" u="sng">
                <a:solidFill>
                  <a:srgbClr val="1e1982"/>
                </a:solidFill>
                <a:uFillTx/>
                <a:latin typeface="Arial"/>
                <a:ea typeface="DejaVu Sans"/>
              </a:rPr>
              <a:t>8 вертикальных экспериментальных каналов</a:t>
            </a:r>
            <a:r>
              <a:rPr b="0" lang="en-US" sz="1050" spc="-1" strike="noStrike">
                <a:solidFill>
                  <a:srgbClr val="1e1982"/>
                </a:solidFill>
                <a:latin typeface="Arial"/>
                <a:ea typeface="DejaVu Sans"/>
              </a:rPr>
              <a:t>: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lvl="1" marL="190440" indent="-190440">
              <a:lnSpc>
                <a:spcPct val="110000"/>
              </a:lnSpc>
              <a:spcBef>
                <a:spcPts val="201"/>
              </a:spcBef>
              <a:spcAft>
                <a:spcPts val="201"/>
              </a:spcAft>
              <a:buClr>
                <a:srgbClr val="1e1982"/>
              </a:buClr>
              <a:buFont typeface="Arial"/>
              <a:buChar char="•"/>
            </a:pP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для ядерного легирования кремния </a:t>
            </a:r>
            <a:br>
              <a:rPr sz="1050"/>
            </a:b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(6 каналов.)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  <a:p>
            <a:pPr lvl="1" marL="190440" indent="-190440">
              <a:lnSpc>
                <a:spcPct val="110000"/>
              </a:lnSpc>
              <a:spcBef>
                <a:spcPts val="201"/>
              </a:spcBef>
              <a:spcAft>
                <a:spcPts val="201"/>
              </a:spcAft>
              <a:buClr>
                <a:srgbClr val="1e1982"/>
              </a:buClr>
              <a:buFont typeface="Arial"/>
              <a:buChar char="•"/>
            </a:pP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для</a:t>
            </a:r>
            <a:r>
              <a:rPr b="1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 </a:t>
            </a: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нейтронно-активационного анализа </a:t>
            </a:r>
            <a:br>
              <a:rPr sz="1050"/>
            </a:br>
            <a:r>
              <a:rPr b="0" lang="ru-RU" sz="1050" spc="-1" strike="noStrike">
                <a:solidFill>
                  <a:srgbClr val="1e1982"/>
                </a:solidFill>
                <a:latin typeface="Arial"/>
                <a:ea typeface="DejaVu Sans"/>
              </a:rPr>
              <a:t>(2 канала)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Picture 2" descr="D:\Презентации\ИЗК_нов.png"/>
          <p:cNvPicPr/>
          <p:nvPr/>
        </p:nvPicPr>
        <p:blipFill>
          <a:blip r:embed="rId1"/>
          <a:stretch/>
        </p:blipFill>
        <p:spPr>
          <a:xfrm>
            <a:off x="1188360" y="1080720"/>
            <a:ext cx="2653560" cy="18324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Презентации\УЯЛК.png"/>
          <p:cNvPicPr/>
          <p:nvPr/>
        </p:nvPicPr>
        <p:blipFill>
          <a:blip r:embed="rId2"/>
          <a:stretch/>
        </p:blipFill>
        <p:spPr>
          <a:xfrm>
            <a:off x="4604760" y="2418480"/>
            <a:ext cx="3096000" cy="194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209160" y="190080"/>
            <a:ext cx="592416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Экспериментальные возможности ИЯУ МБИР</a:t>
            </a:r>
            <a:br>
              <a:rPr sz="1990"/>
            </a:br>
            <a:br>
              <a:rPr sz="1990"/>
            </a:br>
            <a:br>
              <a:rPr sz="1990"/>
            </a:b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1" name="Таблица 3"/>
          <p:cNvGraphicFramePr/>
          <p:nvPr/>
        </p:nvGraphicFramePr>
        <p:xfrm>
          <a:off x="209160" y="731160"/>
          <a:ext cx="8372160" cy="4382640"/>
        </p:xfrm>
        <a:graphic>
          <a:graphicData uri="http://schemas.openxmlformats.org/drawingml/2006/table">
            <a:tbl>
              <a:tblPr/>
              <a:tblGrid>
                <a:gridCol w="2058120"/>
                <a:gridCol w="1936800"/>
                <a:gridCol w="1170360"/>
                <a:gridCol w="1533240"/>
                <a:gridCol w="1674000"/>
              </a:tblGrid>
              <a:tr h="64224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Экспериментальный объем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Место размещения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Количество ЭУ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ППН,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на уровне ц.п.а.з.,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r>
                        <a:rPr b="1" lang="ru-RU" sz="11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15 </a:t>
                      </a: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см</a:t>
                      </a:r>
                      <a:r>
                        <a:rPr b="1" lang="ru-RU" sz="11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-2</a:t>
                      </a: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∙с</a:t>
                      </a:r>
                      <a:r>
                        <a:rPr b="1" lang="ru-RU" sz="11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-1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t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Размер, мм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</a:tr>
              <a:tr h="92304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Петлевые каналы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центральный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периферийные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Центр а.з.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1-й и 3-ий ряд БЭ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1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4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,</a:t>
                      </a: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9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2,1 / 1,3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 100,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семь ячеек размером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«под ключ» 72,2 каждая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368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Инструментованные экспериментальные каналы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а.з.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3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До 4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Ячейка размером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«под ключ» 72,2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3836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Ячейки для размещения материаловедческих и изотопных сборок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  <a:tabLst>
                          <a:tab algn="l" pos="0"/>
                        </a:tabLst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а.з.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До 14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2,4 – 4,7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Ячейка размером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«под ключ» 72,2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3680">
                <a:tc rowSpan="2"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Вертикальные экспериментальные каналы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За корпусом реактора в защите тепловой 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на </a:t>
                      </a: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R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1675 мм 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6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0,0124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 342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3680">
                <a:tc v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За корпусом реактора в защите тепловой 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на </a:t>
                      </a: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R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2670 мм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2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1,5</a:t>
                      </a:r>
                      <a:r>
                        <a:rPr b="0" lang="en-US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9×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10</a:t>
                      </a:r>
                      <a:r>
                        <a:rPr b="0" lang="ru-RU" sz="1100" spc="-1" strike="noStrike" baseline="30000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9 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*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0" lang="en-US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D</a:t>
                      </a:r>
                      <a:r>
                        <a:rPr b="0" lang="ru-RU" sz="1100" spc="-1" strike="noStrike">
                          <a:solidFill>
                            <a:srgbClr val="ffffff"/>
                          </a:solidFill>
                          <a:latin typeface="Arial"/>
                          <a:ea typeface="Times New Roman"/>
                        </a:rPr>
                        <a:t> 34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196200">
                <a:tc gridSpan="5">
                  <a:txBody>
                    <a:bodyPr lIns="47520" rIns="47520" anchor="ctr">
                      <a:noAutofit/>
                    </a:bodyPr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* Данные представлены без пересчета на 10</a:t>
                      </a:r>
                      <a:r>
                        <a:rPr b="0" lang="ru-RU" sz="1100" spc="-1" strike="noStrike" baseline="30000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15 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0" lang="ru-RU" sz="1100" spc="-1" strike="noStrike" baseline="30000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∙с</a:t>
                      </a:r>
                      <a:r>
                        <a:rPr b="0" lang="ru-RU" sz="1100" spc="-1" strike="noStrike" baseline="30000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-1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Calibri"/>
                        </a:rPr>
                        <a:t>.</a:t>
                      </a:r>
                      <a:r>
                        <a:rPr b="0" lang="ru-RU" sz="1100" spc="-1" strike="noStrike">
                          <a:solidFill>
                            <a:srgbClr val="1e1982"/>
                          </a:solidFill>
                          <a:latin typeface="Arial"/>
                          <a:ea typeface="Times New Roman"/>
                        </a:rPr>
                        <a:t> </a:t>
                      </a:r>
                      <a:endParaRPr b="0" lang="ru-RU" sz="11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352800" y="229680"/>
            <a:ext cx="58284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Экспериментальные возможности ИЯУ МБИР</a:t>
            </a:r>
            <a:br>
              <a:rPr sz="1990"/>
            </a:br>
            <a:br>
              <a:rPr sz="1990"/>
            </a:b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373" name="Таблица 3"/>
          <p:cNvGraphicFramePr/>
          <p:nvPr/>
        </p:nvGraphicFramePr>
        <p:xfrm>
          <a:off x="352800" y="1024200"/>
          <a:ext cx="8130240" cy="3534120"/>
        </p:xfrm>
        <a:graphic>
          <a:graphicData uri="http://schemas.openxmlformats.org/drawingml/2006/table">
            <a:tbl>
              <a:tblPr/>
              <a:tblGrid>
                <a:gridCol w="1269360"/>
                <a:gridCol w="1364760"/>
                <a:gridCol w="1317240"/>
                <a:gridCol w="1431360"/>
                <a:gridCol w="1431360"/>
                <a:gridCol w="1316520"/>
              </a:tblGrid>
              <a:tr h="36900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Функционал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ГЭК-1,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·с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-1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ГЭК-2, 3,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·с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-1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ГЭК№4, 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·с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-1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ГЭК№5,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·с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-1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ГЭК-6,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см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-2</a:t>
                      </a:r>
                      <a:r>
                        <a:rPr b="1" lang="ru-RU" sz="1000" spc="-1" strike="noStrike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·с</a:t>
                      </a:r>
                      <a:r>
                        <a:rPr b="1" lang="ru-RU" sz="1000" spc="-1" strike="noStrike" baseline="30000">
                          <a:solidFill>
                            <a:srgbClr val="ffffff"/>
                          </a:solidFill>
                          <a:latin typeface="Arial"/>
                          <a:ea typeface="Calibri"/>
                        </a:rPr>
                        <a:t>-1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</a:tr>
              <a:tr h="36900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ППН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Е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Symbol"/>
                          <a:ea typeface="Calibri"/>
                        </a:rPr>
                        <a:t>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0,1 МэВ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3,28×10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9,00×10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-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8,36×10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3,28×10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332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ППН</a:t>
                      </a:r>
                      <a:br>
                        <a:rPr sz="1000"/>
                      </a:b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0,01 МэВ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Symbol"/>
                          <a:ea typeface="Calibri"/>
                        </a:rPr>
                        <a:t>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Е≤0,1 МэВ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2,06×10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1,42×10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-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8,73×10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2,06×10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5332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ППН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0,4 эВ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Symbol"/>
                          <a:ea typeface="Calibri"/>
                        </a:rPr>
                        <a:t>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Е≤0,01 МэВ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4,51×10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2,45×10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2,40×10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5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1,38×10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10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4,51×10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900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ППН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Е≤0,4 эВ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2,38×10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6,79×10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7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3,69×10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5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1,34×10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9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2,38×10</a:t>
                      </a:r>
                      <a:r>
                        <a:rPr b="0" lang="ru-RU" sz="1000" spc="-1" strike="noStrike" baseline="30000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8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4152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Назначение канала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Физические исследования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Физические исследования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Нейтронно-радиографические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исследования 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Физические исследования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Физические исследования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2076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Размещение ГЭК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5"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За корпусом реактора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38760">
                <a:tc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 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Диаметр ГЭК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Times New Roman"/>
                        </a:rPr>
                        <a:t>, мм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gridSpan="5">
                  <a:txBody>
                    <a:bodyPr lIns="47520" rIns="475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Calibri"/>
                        </a:rPr>
                        <a:t>D</a:t>
                      </a:r>
                      <a:r>
                        <a:rPr b="0" lang="ru-RU" sz="1000" spc="-1" strike="noStrike">
                          <a:solidFill>
                            <a:srgbClr val="00009a"/>
                          </a:solidFill>
                          <a:latin typeface="Arial"/>
                          <a:ea typeface="Times New Roman"/>
                        </a:rPr>
                        <a:t>180</a:t>
                      </a:r>
                      <a:endParaRPr b="0" lang="ru-RU" sz="1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7520" marR="475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374" name="Прямоугольник 4"/>
          <p:cNvSpPr/>
          <p:nvPr/>
        </p:nvSpPr>
        <p:spPr>
          <a:xfrm>
            <a:off x="352800" y="668520"/>
            <a:ext cx="7607160" cy="2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0840" rIns="60840" tIns="30600" bIns="30600" anchor="t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1e1982"/>
                </a:solidFill>
                <a:latin typeface="Arial"/>
                <a:ea typeface="Times New Roman"/>
              </a:rPr>
              <a:t>Характеристики на выходе из горизонтальных экспериментальных каналов МБИР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ctangle 15"/>
          <p:cNvSpPr/>
          <p:nvPr/>
        </p:nvSpPr>
        <p:spPr>
          <a:xfrm>
            <a:off x="238680" y="307440"/>
            <a:ext cx="632340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ctr">
            <a:spAutoFit/>
          </a:bodyPr>
          <a:p>
            <a:pPr>
              <a:lnSpc>
                <a:spcPct val="90000"/>
              </a:lnSpc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Предложение по использованию каналов МБИР для лучевой терапии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Номер слайда 5"/>
          <p:cNvSpPr/>
          <p:nvPr/>
        </p:nvSpPr>
        <p:spPr>
          <a:xfrm>
            <a:off x="7795440" y="4949640"/>
            <a:ext cx="50328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00000"/>
              </a:lnSpc>
            </a:pPr>
            <a:fld id="{03E2FB36-05B1-4B42-A113-91B5312DC661}" type="slidenum">
              <a:rPr b="1" lang="ru-RU" sz="1050" spc="-1" strike="noStrike">
                <a:solidFill>
                  <a:srgbClr val="00009a"/>
                </a:solidFill>
                <a:latin typeface="Arial"/>
                <a:ea typeface="DejaVu Sans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7" name="Picture 2" descr=""/>
          <p:cNvPicPr/>
          <p:nvPr/>
        </p:nvPicPr>
        <p:blipFill>
          <a:blip r:embed="rId1"/>
          <a:stretch/>
        </p:blipFill>
        <p:spPr>
          <a:xfrm>
            <a:off x="495360" y="1751040"/>
            <a:ext cx="3155040" cy="27378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78" name="Таблица 8"/>
          <p:cNvGraphicFramePr/>
          <p:nvPr/>
        </p:nvGraphicFramePr>
        <p:xfrm>
          <a:off x="4281480" y="1692000"/>
          <a:ext cx="3809160" cy="2923560"/>
        </p:xfrm>
        <a:graphic>
          <a:graphicData uri="http://schemas.openxmlformats.org/drawingml/2006/table">
            <a:tbl>
              <a:tblPr/>
              <a:tblGrid>
                <a:gridCol w="2398320"/>
                <a:gridCol w="1411200"/>
              </a:tblGrid>
              <a:tr h="435600"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15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Наименование параметра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</a:rPr>
                        <a:t>Требуемое значение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6789c7"/>
                    </a:solidFill>
                  </a:tcPr>
                </a:tc>
              </a:tr>
              <a:tr h="435600">
                <a:tc>
                  <a:txBody>
                    <a:bodyPr lIns="34200" rIns="34200" anchor="ctr">
                      <a:noAutofit/>
                    </a:bodyPr>
                    <a:p>
                      <a:pPr marL="360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Плотность потока  эпитепловых нейтронов, см</a:t>
                      </a:r>
                      <a:r>
                        <a:rPr b="0" lang="ru-RU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-2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·с</a:t>
                      </a:r>
                      <a:r>
                        <a:rPr b="0" lang="ru-RU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-1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&gt;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1,0×10</a:t>
                      </a:r>
                      <a:r>
                        <a:rPr b="0" lang="ru-RU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9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35600">
                <a:tc>
                  <a:txBody>
                    <a:bodyPr lIns="34200" rIns="34200" anchor="ctr">
                      <a:noAutofit/>
                    </a:bodyPr>
                    <a:p>
                      <a:pPr marL="36000">
                        <a:lnSpc>
                          <a:spcPct val="100000"/>
                        </a:lnSpc>
                        <a:tabLst>
                          <a:tab algn="l" pos="270360"/>
                        </a:tabLst>
                      </a:pP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Отношение тока к потоку эпитепловых  нейтронов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&gt;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0,7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35600">
                <a:tc>
                  <a:txBody>
                    <a:bodyPr lIns="34200" rIns="34200" anchor="ctr">
                      <a:noAutofit/>
                    </a:bodyPr>
                    <a:p>
                      <a:pPr marL="36000">
                        <a:lnSpc>
                          <a:spcPct val="100000"/>
                        </a:lnSpc>
                        <a:tabLst>
                          <a:tab algn="l" pos="270360"/>
                        </a:tabLst>
                      </a:pP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Отношение ПП тепловых к эпитепловым нейтронам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&lt;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0,0</a:t>
                      </a: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35600">
                <a:tc>
                  <a:txBody>
                    <a:bodyPr lIns="34200" rIns="34200" anchor="ctr">
                      <a:noAutofit/>
                    </a:bodyPr>
                    <a:p>
                      <a:pPr marL="36000">
                        <a:lnSpc>
                          <a:spcPct val="100000"/>
                        </a:lnSpc>
                        <a:tabLst>
                          <a:tab algn="l" pos="270360"/>
                        </a:tabLst>
                      </a:pP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Отношение гамма-дозы к ПП эпитепловых нейтронов, сГр·см</a:t>
                      </a:r>
                      <a:r>
                        <a:rPr b="0" lang="ru-RU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&lt;5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,0×10</a:t>
                      </a:r>
                      <a:r>
                        <a:rPr b="0" lang="en-US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-11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19200">
                <a:tc>
                  <a:txBody>
                    <a:bodyPr lIns="34200" rIns="34200" anchor="ctr">
                      <a:noAutofit/>
                    </a:bodyPr>
                    <a:p>
                      <a:pPr marL="36000">
                        <a:lnSpc>
                          <a:spcPct val="100000"/>
                        </a:lnSpc>
                        <a:tabLst>
                          <a:tab algn="l" pos="270360"/>
                        </a:tabLst>
                      </a:pP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Отношение дозы быстрых нейтронов к ПП эпитепловых нейтронов, сГр·см</a:t>
                      </a:r>
                      <a:r>
                        <a:rPr b="0" lang="ru-RU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2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34200" rIns="342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&lt;5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,0×10</a:t>
                      </a:r>
                      <a:r>
                        <a:rPr b="0" lang="en-US" sz="1200" spc="-1" strike="noStrike" baseline="30000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-11</a:t>
                      </a:r>
                      <a:r>
                        <a:rPr b="0" lang="ru-RU" sz="1200" spc="-1" strike="noStrike">
                          <a:solidFill>
                            <a:srgbClr val="1e1982"/>
                          </a:solidFill>
                          <a:latin typeface="Calibri"/>
                          <a:ea typeface="Calibri"/>
                        </a:rPr>
                        <a:t>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34200" marR="3420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9" name="Прямоугольник 1"/>
          <p:cNvSpPr/>
          <p:nvPr/>
        </p:nvSpPr>
        <p:spPr>
          <a:xfrm>
            <a:off x="509760" y="1184400"/>
            <a:ext cx="3483360" cy="48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67680" rIns="67680" tIns="33840" bIns="33840" anchor="t">
            <a:sp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Исследования возможности лечения 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опухолей пучками нейтронов: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Прямоугольник 2"/>
          <p:cNvSpPr/>
          <p:nvPr/>
        </p:nvSpPr>
        <p:spPr>
          <a:xfrm>
            <a:off x="4217400" y="981720"/>
            <a:ext cx="393588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spAutoFit/>
          </a:bodyPr>
          <a:p>
            <a:pPr algn="ctr">
              <a:lnSpc>
                <a:spcPct val="90000"/>
              </a:lnSpc>
              <a:spcBef>
                <a:spcPts val="865"/>
              </a:spcBef>
              <a:tabLst>
                <a:tab algn="l" pos="0"/>
              </a:tabLst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требования к пучку нейтронов для лучевой терапии на выходе из коллиматора: 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15"/>
          <p:cNvSpPr/>
          <p:nvPr/>
        </p:nvSpPr>
        <p:spPr>
          <a:xfrm>
            <a:off x="299160" y="383400"/>
            <a:ext cx="5788080" cy="33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ctr">
            <a:spAutoFit/>
          </a:bodyPr>
          <a:p>
            <a:pPr>
              <a:lnSpc>
                <a:spcPct val="90000"/>
              </a:lnSpc>
            </a:pPr>
            <a:r>
              <a:rPr b="1" lang="en-US" sz="1990" spc="-1" strike="noStrike">
                <a:solidFill>
                  <a:srgbClr val="333333"/>
                </a:solidFill>
                <a:latin typeface="Arial"/>
                <a:ea typeface="Arial"/>
              </a:rPr>
              <a:t>Перспективные ГЭК МБИР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Номер слайда 5"/>
          <p:cNvSpPr/>
          <p:nvPr/>
        </p:nvSpPr>
        <p:spPr>
          <a:xfrm>
            <a:off x="7795440" y="4949640"/>
            <a:ext cx="50328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00000"/>
              </a:lnSpc>
            </a:pPr>
            <a:fld id="{BB04040F-AE1B-4F85-B724-D65DCE32FFEB}" type="slidenum">
              <a:rPr b="1" lang="ru-RU" sz="1050" spc="-1" strike="noStrike">
                <a:solidFill>
                  <a:srgbClr val="00009a"/>
                </a:solidFill>
                <a:latin typeface="Arial"/>
                <a:ea typeface="DejaVu Sans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Рисунок 115" descr=""/>
          <p:cNvPicPr/>
          <p:nvPr/>
        </p:nvPicPr>
        <p:blipFill>
          <a:blip r:embed="rId1"/>
          <a:srcRect l="10341" t="23440" r="52837" b="18366"/>
          <a:stretch/>
        </p:blipFill>
        <p:spPr>
          <a:xfrm>
            <a:off x="846720" y="1289880"/>
            <a:ext cx="3119040" cy="28310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4" name="Таблица 116"/>
          <p:cNvGraphicFramePr/>
          <p:nvPr/>
        </p:nvGraphicFramePr>
        <p:xfrm>
          <a:off x="3687120" y="1505880"/>
          <a:ext cx="4527360" cy="902520"/>
        </p:xfrm>
        <a:graphic>
          <a:graphicData uri="http://schemas.openxmlformats.org/drawingml/2006/table">
            <a:tbl>
              <a:tblPr/>
              <a:tblGrid>
                <a:gridCol w="687960"/>
                <a:gridCol w="635400"/>
                <a:gridCol w="637920"/>
                <a:gridCol w="637920"/>
                <a:gridCol w="637920"/>
                <a:gridCol w="630360"/>
                <a:gridCol w="660240"/>
              </a:tblGrid>
              <a:tr h="492120"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Плотность потока нейтронов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№1,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№2,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№3,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№4,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№5,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№6,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</a:tr>
              <a:tr h="410400"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Σ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1,20E+10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2,23E+09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2,49E+09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5,01E+07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3,94E+10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1,82E+10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85" name="Таблица 117"/>
          <p:cNvGraphicFramePr/>
          <p:nvPr/>
        </p:nvGraphicFramePr>
        <p:xfrm>
          <a:off x="3687120" y="3246120"/>
          <a:ext cx="4526640" cy="870480"/>
        </p:xfrm>
        <a:graphic>
          <a:graphicData uri="http://schemas.openxmlformats.org/drawingml/2006/table">
            <a:tbl>
              <a:tblPr/>
              <a:tblGrid>
                <a:gridCol w="705960"/>
                <a:gridCol w="652320"/>
                <a:gridCol w="630720"/>
                <a:gridCol w="638280"/>
                <a:gridCol w="638280"/>
                <a:gridCol w="630720"/>
                <a:gridCol w="630720"/>
              </a:tblGrid>
              <a:tr h="481680"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Плотность потока нейтронов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№1,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№2,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№3,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№4,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№5,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ГЭК №6,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marL="20520"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см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-2</a:t>
                      </a: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r>
                        <a:rPr b="0" lang="ru-RU" sz="900" spc="-1" strike="noStrike" baseline="3300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-1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</a:tr>
              <a:tr h="367200">
                <a:tc>
                  <a:txBody>
                    <a:bodyPr lIns="67680" rIns="67680" anchor="ctr">
                      <a:noAutofit/>
                    </a:bodyPr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Σ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1,96E+09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3,20E+08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3,50E+08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1,19E+08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6,88E+09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67680" rIns="6768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</a:pPr>
                      <a:r>
                        <a:rPr b="0" lang="ru-RU" sz="9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2,85E+09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67680" marR="6768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86" name="Прямоугольник 118"/>
          <p:cNvSpPr/>
          <p:nvPr/>
        </p:nvSpPr>
        <p:spPr>
          <a:xfrm>
            <a:off x="3687120" y="2865960"/>
            <a:ext cx="4526640" cy="31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15000"/>
              </a:lnSpc>
              <a:spcBef>
                <a:spcPts val="896"/>
              </a:spcBef>
              <a:spcAft>
                <a:spcPts val="748"/>
              </a:spcAf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Расчет интенсивности гамма излучения для ГЭК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Прямоугольник 119"/>
          <p:cNvSpPr/>
          <p:nvPr/>
        </p:nvSpPr>
        <p:spPr>
          <a:xfrm>
            <a:off x="3687120" y="1100160"/>
            <a:ext cx="4526640" cy="40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15000"/>
              </a:lnSpc>
              <a:spcBef>
                <a:spcPts val="896"/>
              </a:spcBef>
              <a:spcAft>
                <a:spcPts val="748"/>
              </a:spcAf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Расчет плотности потока нейтронов в ГЭК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15"/>
          <p:cNvSpPr/>
          <p:nvPr/>
        </p:nvSpPr>
        <p:spPr>
          <a:xfrm>
            <a:off x="293760" y="203400"/>
            <a:ext cx="543240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ctr">
            <a:spAutoFit/>
          </a:bodyPr>
          <a:p>
            <a:pPr>
              <a:lnSpc>
                <a:spcPct val="90000"/>
              </a:lnSpc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Параметры пучка нейтронов  на выходе из канала для ГЭК-</a:t>
            </a:r>
            <a:r>
              <a:rPr b="1" lang="en-US" sz="1990" spc="-1" strike="noStrike">
                <a:solidFill>
                  <a:srgbClr val="333333"/>
                </a:solidFill>
                <a:latin typeface="Arial"/>
                <a:ea typeface="Arial"/>
              </a:rPr>
              <a:t>5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Номер слайда 5"/>
          <p:cNvSpPr/>
          <p:nvPr/>
        </p:nvSpPr>
        <p:spPr>
          <a:xfrm>
            <a:off x="7795440" y="4949640"/>
            <a:ext cx="50328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00000"/>
              </a:lnSpc>
            </a:pPr>
            <a:fld id="{2753E311-09F4-4C7B-AD8A-AB9E817D8D92}" type="slidenum">
              <a:rPr b="1" lang="ru-RU" sz="1050" spc="-1" strike="noStrike">
                <a:solidFill>
                  <a:srgbClr val="00009a"/>
                </a:solidFill>
                <a:latin typeface="Arial"/>
                <a:ea typeface="DejaVu Sans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0" name="Picture 6" descr=""/>
          <p:cNvPicPr/>
          <p:nvPr/>
        </p:nvPicPr>
        <p:blipFill>
          <a:blip r:embed="rId1"/>
          <a:stretch/>
        </p:blipFill>
        <p:spPr>
          <a:xfrm>
            <a:off x="293760" y="1494360"/>
            <a:ext cx="2590200" cy="286380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Sample"/>
          <p:cNvPicPr/>
          <p:nvPr/>
        </p:nvPicPr>
        <p:blipFill>
          <a:blip r:embed="rId2"/>
          <a:stretch/>
        </p:blipFill>
        <p:spPr>
          <a:xfrm>
            <a:off x="3207960" y="1494360"/>
            <a:ext cx="4479120" cy="2863800"/>
          </a:xfrm>
          <a:prstGeom prst="rect">
            <a:avLst/>
          </a:prstGeom>
          <a:ln w="0">
            <a:noFill/>
          </a:ln>
        </p:spPr>
      </p:pic>
      <p:sp>
        <p:nvSpPr>
          <p:cNvPr id="392" name="PlaceHolder 4"/>
          <p:cNvSpPr/>
          <p:nvPr/>
        </p:nvSpPr>
        <p:spPr>
          <a:xfrm>
            <a:off x="3207960" y="831600"/>
            <a:ext cx="4366800" cy="32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72080" algn="ctr">
              <a:lnSpc>
                <a:spcPct val="90000"/>
              </a:lnSpc>
              <a:spcBef>
                <a:spcPts val="865"/>
              </a:spcBef>
              <a:tabLst>
                <a:tab algn="l" pos="0"/>
              </a:tabLst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Сравнение характеристик пучка ГЭК-5 с пучками нейтронов реакторов</a:t>
            </a:r>
            <a:r>
              <a:rPr b="0" lang="en-US" sz="151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для БНЗТ </a:t>
            </a:r>
            <a:r>
              <a:rPr b="0" lang="en-US" sz="1510" spc="-1" strike="noStrike">
                <a:solidFill>
                  <a:srgbClr val="000000"/>
                </a:solidFill>
                <a:latin typeface="Arial"/>
                <a:ea typeface="DejaVu Sans"/>
              </a:rPr>
              <a:t>TAPIRO </a:t>
            </a: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и </a:t>
            </a:r>
            <a:r>
              <a:rPr b="0" lang="en-US" sz="1510" spc="-1" strike="noStrike">
                <a:solidFill>
                  <a:srgbClr val="000000"/>
                </a:solidFill>
                <a:latin typeface="Arial"/>
                <a:ea typeface="DejaVu Sans"/>
              </a:rPr>
              <a:t>M</a:t>
            </a: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DejaVu Sans"/>
              </a:rPr>
              <a:t>АРС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/>
          <p:nvPr/>
        </p:nvSpPr>
        <p:spPr>
          <a:xfrm>
            <a:off x="3494160" y="4426920"/>
            <a:ext cx="3906720" cy="32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72080" algn="ctr">
              <a:lnSpc>
                <a:spcPct val="90000"/>
              </a:lnSpc>
              <a:spcBef>
                <a:spcPts val="865"/>
              </a:spcBef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Распределение плотности потока нейтронов на выходе из коллиматора ГЭК-5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Овал 127"/>
          <p:cNvSpPr/>
          <p:nvPr/>
        </p:nvSpPr>
        <p:spPr>
          <a:xfrm>
            <a:off x="1769040" y="2077200"/>
            <a:ext cx="404280" cy="404280"/>
          </a:xfrm>
          <a:prstGeom prst="ellipse">
            <a:avLst/>
          </a:prstGeom>
          <a:noFill/>
          <a:ln w="3600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>
              <a:lnSpc>
                <a:spcPct val="100000"/>
              </a:lnSpc>
            </a:pPr>
            <a:endParaRPr b="0" lang="ru-RU" sz="135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95" name="Прямоугольник 128"/>
          <p:cNvSpPr/>
          <p:nvPr/>
        </p:nvSpPr>
        <p:spPr>
          <a:xfrm>
            <a:off x="1849320" y="2133720"/>
            <a:ext cx="244080" cy="2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>
              <a:lnSpc>
                <a:spcPct val="100000"/>
              </a:lnSpc>
            </a:pPr>
            <a:r>
              <a:rPr b="1" i="1" lang="ru-RU" sz="1770" spc="-1" strike="noStrike">
                <a:solidFill>
                  <a:srgbClr val="ff0000"/>
                </a:solidFill>
                <a:latin typeface="Calibri"/>
                <a:ea typeface="Arial"/>
              </a:rPr>
              <a:t>5</a:t>
            </a:r>
            <a:endParaRPr b="0" lang="ru-RU" sz="177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Rectangle 15"/>
          <p:cNvSpPr/>
          <p:nvPr/>
        </p:nvSpPr>
        <p:spPr>
          <a:xfrm>
            <a:off x="266400" y="387360"/>
            <a:ext cx="7588800" cy="33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ctr">
            <a:spAutoFit/>
          </a:bodyPr>
          <a:p>
            <a:pPr>
              <a:lnSpc>
                <a:spcPct val="90000"/>
              </a:lnSpc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Стратегия комбинированного применения БНЗТ и ФДТ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Номер слайда 5"/>
          <p:cNvSpPr/>
          <p:nvPr/>
        </p:nvSpPr>
        <p:spPr>
          <a:xfrm>
            <a:off x="7795440" y="4949640"/>
            <a:ext cx="503280" cy="22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noAutofit/>
          </a:bodyPr>
          <a:p>
            <a:pPr algn="ctr">
              <a:lnSpc>
                <a:spcPct val="100000"/>
              </a:lnSpc>
            </a:pPr>
            <a:fld id="{E30576F3-F380-4BC6-8347-ACCD822FB0B4}" type="slidenum">
              <a:rPr b="1" lang="ru-RU" sz="1050" spc="-1" strike="noStrike">
                <a:solidFill>
                  <a:srgbClr val="00009a"/>
                </a:solidFill>
                <a:latin typeface="Arial"/>
                <a:ea typeface="DejaVu Sans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8" name="Picture 2" descr="https://ars.els-cdn.com/content/image/1-s2.0-S0960894X14000845-fx1_lrg.jpg"/>
          <p:cNvPicPr/>
          <p:nvPr/>
        </p:nvPicPr>
        <p:blipFill>
          <a:blip r:embed="rId1"/>
          <a:stretch/>
        </p:blipFill>
        <p:spPr>
          <a:xfrm>
            <a:off x="266400" y="1050480"/>
            <a:ext cx="6244560" cy="2718000"/>
          </a:xfrm>
          <a:prstGeom prst="rect">
            <a:avLst/>
          </a:prstGeom>
          <a:ln w="0">
            <a:noFill/>
          </a:ln>
        </p:spPr>
      </p:pic>
      <p:sp>
        <p:nvSpPr>
          <p:cNvPr id="399" name="TextBox 15"/>
          <p:cNvSpPr/>
          <p:nvPr/>
        </p:nvSpPr>
        <p:spPr>
          <a:xfrm>
            <a:off x="266400" y="4655520"/>
            <a:ext cx="5342760" cy="22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7680" rIns="67680" tIns="33840" bIns="33840" anchor="t">
            <a:spAutoFit/>
          </a:bodyPr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Calibri"/>
                <a:ea typeface="DejaVu Sans"/>
              </a:rPr>
              <a:t>https://www.sciencedirect.com/science/article/pii/S0960894X14000845</a:t>
            </a:r>
            <a:endParaRPr b="0" lang="ru-RU" sz="10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Рисунок 2" descr=""/>
          <p:cNvPicPr/>
          <p:nvPr/>
        </p:nvPicPr>
        <p:blipFill>
          <a:blip r:embed="rId1"/>
          <a:srcRect l="0" t="37087" r="0" b="3566"/>
          <a:stretch/>
        </p:blipFill>
        <p:spPr>
          <a:xfrm>
            <a:off x="2724120" y="3740400"/>
            <a:ext cx="3075480" cy="1216440"/>
          </a:xfrm>
          <a:prstGeom prst="rect">
            <a:avLst/>
          </a:prstGeom>
          <a:ln w="0">
            <a:noFill/>
          </a:ln>
        </p:spPr>
      </p:pic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440280" y="367200"/>
            <a:ext cx="7439040" cy="20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Актуальность задач для нейтрон-захватной терапии (НЗТ)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Заголовок 3"/>
          <p:cNvSpPr/>
          <p:nvPr/>
        </p:nvSpPr>
        <p:spPr>
          <a:xfrm>
            <a:off x="1262880" y="819720"/>
            <a:ext cx="6616080" cy="201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endParaRPr b="0" lang="ru-RU" sz="1510" spc="-1" strike="noStrike">
              <a:solidFill>
                <a:schemeClr val="accent1">
                  <a:lumMod val="75000"/>
                </a:schemeClr>
              </a:solidFill>
              <a:latin typeface="Arial"/>
              <a:ea typeface="Arial"/>
            </a:endParaRPr>
          </a:p>
        </p:txBody>
      </p:sp>
      <p:sp>
        <p:nvSpPr>
          <p:cNvPr id="403" name="Прямоугольник 1"/>
          <p:cNvSpPr/>
          <p:nvPr/>
        </p:nvSpPr>
        <p:spPr>
          <a:xfrm>
            <a:off x="2552040" y="3409920"/>
            <a:ext cx="3838320" cy="40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8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b="0" lang="it-IT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</a:t>
            </a:r>
            <a:r>
              <a:rPr b="0" lang="ru-RU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+ </a:t>
            </a:r>
            <a:r>
              <a:rPr b="0" lang="it-IT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n</a:t>
            </a:r>
            <a:r>
              <a:rPr b="0" lang="it-IT" sz="1808" spc="-1" strike="noStrike" baseline="-25000">
                <a:solidFill>
                  <a:srgbClr val="000000"/>
                </a:solidFill>
                <a:latin typeface="Times New Roman"/>
                <a:ea typeface="DejaVu Sans"/>
              </a:rPr>
              <a:t>th</a:t>
            </a:r>
            <a:r>
              <a:rPr b="0" lang="ru-RU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→ [</a:t>
            </a:r>
            <a:r>
              <a:rPr b="0" lang="ru-RU" sz="1808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11</a:t>
            </a:r>
            <a:r>
              <a:rPr b="0" lang="it-IT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B</a:t>
            </a:r>
            <a:r>
              <a:rPr b="0" lang="ru-RU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]</a:t>
            </a:r>
            <a:r>
              <a:rPr b="0" lang="ru-RU" sz="1808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ru-RU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→ α + </a:t>
            </a:r>
            <a:r>
              <a:rPr b="0" lang="ru-RU" sz="1808" spc="-1" strike="noStrike" baseline="30000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0" lang="it-IT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Li</a:t>
            </a:r>
            <a:r>
              <a:rPr b="0" lang="ru-RU" sz="181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+ 2,31 МэВ</a:t>
            </a:r>
            <a:endParaRPr b="0" lang="ru-RU" sz="18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Прямоугольник 3"/>
          <p:cNvSpPr/>
          <p:nvPr/>
        </p:nvSpPr>
        <p:spPr>
          <a:xfrm>
            <a:off x="440280" y="721080"/>
            <a:ext cx="8466840" cy="264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Принцип НЗТ прост и элегантен: ядро , доставленное  в опухоль, захватывает  тепловой нейтрон им производит плотноионизирующие частицы (пробег 4 – 9 </a:t>
            </a:r>
            <a:r>
              <a:rPr b="0" lang="ru-RU" sz="1200" spc="-1" strike="noStrike">
                <a:solidFill>
                  <a:srgbClr val="000000"/>
                </a:solidFill>
                <a:latin typeface="Symbol"/>
                <a:ea typeface="Arial"/>
              </a:rPr>
              <a:t>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м), которые локально в пределах клетки разрушают опухоль, не причиняя вреда здоровой ткани.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Соединение, содержащее , вводится внутривенно и избирательно накапливается в опухоли.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Практическое применение НЗТ стартовало в первой половине 50-гг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XX 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в. на пучках реакторов:  Брукхэйвенского медицинского реактора  и реактора в Массачусетском университете.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Наибольшие успехи НЗТ на начальном этапе были достигнуты, кроме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USA</a:t>
            </a: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, в Японии и Южной Корее, позже в Финляндии и Нидерландах.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Быстро обнаружился основной недостаток применённых источников: малая интенсивность пучков; на первых реакторах были применены конвертеры тепловых нейтронов (фактически «бустеры»), делением  поднимающие интенсивность выходящего пучка.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В 50-60е годы сложилась классическая парадигма НЗТ, опирающаяся на полученный опыт: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450000" algn="just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Интенсивность требуемого пучка эпитепловых нейтронов не менее  ;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450000" algn="just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Минимальное «загрязнение» пучка гамма-излучением, а также тепловыми и быстрыми нейтронами.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39640" y="30996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Потенциальные участники программы и заинтересованные организации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539640" y="1217160"/>
            <a:ext cx="835848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Потенциальные участники – Госкорпорация «РОСАТОМ», </a:t>
            </a:r>
            <a:br>
              <a:rPr sz="1600"/>
            </a:b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АО «Концерн Росэнергоатом»; АО «ТВЭЛ», АО «ПРОРЫВ»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Российские организации и институты - АО «НИКИЭТ», </a:t>
            </a:r>
            <a:br>
              <a:rPr sz="1600"/>
            </a:b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АО «ОКБМ Африкантов», АО ОКБ «ГИДРОПРЕСС», АО «СХК», </a:t>
            </a:r>
            <a:br>
              <a:rPr sz="1600"/>
            </a:b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ФГУП «ПО «Маяк», ФГУП «ГХК»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при научном сопровождении  АО «ГНЦ РФ - ФЭИ», АО «ВНИИНМ», АО «ГНЦ НИИАР», АО «Радиевый институт», НИЦ «Курчатовский институт», ЦНИИ КМ «Прометей».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Прямоугольник 2"/>
          <p:cNvSpPr/>
          <p:nvPr/>
        </p:nvSpPr>
        <p:spPr>
          <a:xfrm>
            <a:off x="305640" y="326520"/>
            <a:ext cx="633636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90000"/>
              </a:lnSpc>
            </a:pPr>
            <a:r>
              <a:rPr b="1" lang="ru-RU" sz="1990" spc="-1" strike="noStrike">
                <a:solidFill>
                  <a:srgbClr val="333333"/>
                </a:solidFill>
                <a:latin typeface="Arial"/>
                <a:ea typeface="Arial"/>
              </a:rPr>
              <a:t>Развитие НЗТ</a:t>
            </a:r>
            <a:endParaRPr b="0" lang="ru-RU" sz="19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Прямоугольник 1"/>
          <p:cNvSpPr/>
          <p:nvPr/>
        </p:nvSpPr>
        <p:spPr>
          <a:xfrm>
            <a:off x="305640" y="694080"/>
            <a:ext cx="8692920" cy="375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r>
              <a:rPr b="1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Развитие НЗТ было «подстёгнуто» появлением: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1) </a:t>
            </a:r>
            <a:r>
              <a:rPr b="1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новых мощных источников</a:t>
            </a: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, основанных на применении ускорителей (в т.ч. источников фотоядерных нейтронов) и нейтронных генераторов;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2) </a:t>
            </a:r>
            <a:r>
              <a:rPr b="1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новой организацией вывода реакторных пучков</a:t>
            </a: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52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Реактор МБИР: 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1. Нейтроны «отбираются» в непосредственной близости к АЗ;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2. Канал, выводящий пучок, обладает максимальной «светосилой»;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3. Жёсткий спектр нейтронов на выходе канала;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4. Большая плотность потока нейтронов на выходе канала.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С появление новых мощных источников нейтронов (прим. ускоритель) требуется максимально интенсивный исходный пучок с нейтронами достаточно высокой энергии. 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510" spc="-1" strike="noStrike">
                <a:solidFill>
                  <a:srgbClr val="000000"/>
                </a:solidFill>
                <a:latin typeface="Arial"/>
                <a:ea typeface="Arial"/>
              </a:rPr>
              <a:t>Его доработка выполняется модератором и «фильтрами», и входящий в ткань пучок формируется переменной толщиной модератора, таким образом, чтобы максимальная плотность тепловых нейтронов реализовывалась в локализации опухоли.</a:t>
            </a:r>
            <a:endParaRPr b="0" lang="ru-RU" sz="15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/>
          </p:nvPr>
        </p:nvSpPr>
        <p:spPr>
          <a:xfrm>
            <a:off x="539640" y="1476360"/>
            <a:ext cx="4859280" cy="127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ts val="3781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4100" spc="-1" strike="noStrike">
                <a:solidFill>
                  <a:srgbClr val="333333"/>
                </a:solidFill>
                <a:latin typeface="Arial"/>
                <a:ea typeface="Arial"/>
              </a:rPr>
              <a:t>Спасибо</a:t>
            </a:r>
            <a:endParaRPr b="0" lang="ru-RU" sz="41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ts val="3781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4100" spc="-1" strike="noStrike">
                <a:solidFill>
                  <a:srgbClr val="333333"/>
                </a:solidFill>
                <a:latin typeface="Arial"/>
                <a:ea typeface="Arial"/>
              </a:rPr>
              <a:t>за внимание</a:t>
            </a:r>
            <a:endParaRPr b="0" lang="ru-RU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539640" y="4736160"/>
            <a:ext cx="4859280" cy="22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200" spc="-1" strike="noStrike">
                <a:solidFill>
                  <a:srgbClr val="333333"/>
                </a:solidFill>
                <a:latin typeface="Arial"/>
                <a:ea typeface="DejaVu Sans"/>
              </a:rPr>
              <a:t>12.03.2024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/>
          </p:nvPr>
        </p:nvSpPr>
        <p:spPr>
          <a:xfrm>
            <a:off x="539640" y="3791160"/>
            <a:ext cx="4859280" cy="94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Тел.: +7 (484) 399 44 78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E-mail: </a:t>
            </a:r>
            <a:r>
              <a:rPr b="0" lang="en-US" sz="1200" spc="-1" strike="noStrike">
                <a:solidFill>
                  <a:srgbClr val="333333"/>
                </a:solidFill>
                <a:latin typeface="Arial"/>
                <a:ea typeface="Arial"/>
              </a:rPr>
              <a:t>dklinov@ippe.ru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200" spc="-1" strike="noStrike">
                <a:solidFill>
                  <a:srgbClr val="333333"/>
                </a:solidFill>
                <a:latin typeface="Arial"/>
                <a:ea typeface="Arial"/>
              </a:rPr>
              <a:t>www.rosatom.ru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4"/>
          <p:cNvSpPr>
            <a:spLocks noGrp="1"/>
          </p:cNvSpPr>
          <p:nvPr>
            <p:ph/>
          </p:nvPr>
        </p:nvSpPr>
        <p:spPr>
          <a:xfrm>
            <a:off x="539640" y="3083760"/>
            <a:ext cx="4859280" cy="22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1400" spc="-1" strike="noStrike">
                <a:solidFill>
                  <a:srgbClr val="333333"/>
                </a:solidFill>
                <a:latin typeface="Arial"/>
                <a:ea typeface="DejaVu Sans"/>
              </a:rPr>
              <a:t>Клинов Дмитрий Анатольевич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5"/>
          <p:cNvSpPr>
            <a:spLocks noGrp="1"/>
          </p:cNvSpPr>
          <p:nvPr>
            <p:ph/>
          </p:nvPr>
        </p:nvSpPr>
        <p:spPr>
          <a:xfrm>
            <a:off x="539640" y="3311640"/>
            <a:ext cx="4859280" cy="22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DejaVu Sans"/>
              </a:rPr>
              <a:t>Заместитель научного руководителя по перспективным тематикам, АО «ГНЦ РФ – ФЭИ»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200880" y="30888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Основные направления использования </a:t>
            </a:r>
            <a:br>
              <a:rPr sz="2300"/>
            </a:b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реактора МБИР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200880" y="1160280"/>
            <a:ext cx="5974560" cy="3765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массовые реакторные испытания и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исследования перспективных конструкционных материалов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 широком диапазоне температур, в различных средах для ядерно-энергетических установок (ЯЭУ) следующих поколений, включая термоядерные реакторы;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массовые реакторные испытания макетов топливных элементов на основе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перспективных видов топлива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 для ЯЭУ нового поколения;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проведение реакторных экспериментов для решения проблем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замкнутого топливного цикла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, включая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выжигание минорных актинидов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 и снижение объема радиоактивных отходов;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исследования поведения и обоснование работоспособности топлива ЯЭУ различного типа </a:t>
            </a:r>
            <a:r>
              <a:rPr b="0" lang="ru-RU" sz="1400" spc="-1" strike="noStrike">
                <a:solidFill>
                  <a:srgbClr val="ff0000"/>
                </a:solidFill>
                <a:latin typeface="Arial"/>
                <a:ea typeface="Arial"/>
              </a:rPr>
              <a:t>в переходных, циклических и аварийных режимах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 в петлевых установках с разными видами теплоносителя;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производство радиоизотопной продукции;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создание нейтронных пучков для прикладных (включая медико-биологические) исследований;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фундаментальные исследования;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выработка тепловой и электрической энергии.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5" name="Рисунок 1" descr=""/>
          <p:cNvPicPr/>
          <p:nvPr/>
        </p:nvPicPr>
        <p:blipFill>
          <a:blip r:embed="rId1"/>
          <a:srcRect l="16191" t="23699" r="46636" b="13015"/>
          <a:stretch/>
        </p:blipFill>
        <p:spPr>
          <a:xfrm>
            <a:off x="6496200" y="1515240"/>
            <a:ext cx="2471760" cy="2367360"/>
          </a:xfrm>
          <a:prstGeom prst="rect">
            <a:avLst/>
          </a:prstGeom>
          <a:ln w="0">
            <a:noFill/>
          </a:ln>
        </p:spPr>
      </p:pic>
      <p:sp>
        <p:nvSpPr>
          <p:cNvPr id="296" name="PlaceHolder 1"/>
          <p:cNvSpPr/>
          <p:nvPr/>
        </p:nvSpPr>
        <p:spPr>
          <a:xfrm>
            <a:off x="6384960" y="3957120"/>
            <a:ext cx="2694600" cy="32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90000"/>
              </a:lnSpc>
              <a:tabLst>
                <a:tab algn="l" pos="0"/>
              </a:tabLst>
            </a:pPr>
            <a:r>
              <a:rPr b="0" lang="ru-RU" sz="1000" spc="-1" strike="noStrike">
                <a:solidFill>
                  <a:srgbClr val="333333"/>
                </a:solidFill>
                <a:latin typeface="Arial"/>
                <a:ea typeface="Arial"/>
              </a:rPr>
              <a:t>Замкнутый ядерный топливный цикл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221040" y="88920"/>
            <a:ext cx="712404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Характеристики исследовательских реакторов </a:t>
            </a:r>
            <a:br>
              <a:rPr sz="2300"/>
            </a:b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на быстрых нейтронах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98" name="object 3"/>
          <p:cNvGraphicFramePr/>
          <p:nvPr/>
        </p:nvGraphicFramePr>
        <p:xfrm>
          <a:off x="152640" y="745200"/>
          <a:ext cx="8723520" cy="3923280"/>
        </p:xfrm>
        <a:graphic>
          <a:graphicData uri="http://schemas.openxmlformats.org/drawingml/2006/table">
            <a:tbl>
              <a:tblPr/>
              <a:tblGrid>
                <a:gridCol w="1810800"/>
                <a:gridCol w="1517040"/>
                <a:gridCol w="1490400"/>
                <a:gridCol w="1344960"/>
                <a:gridCol w="1284480"/>
                <a:gridCol w="1276200"/>
              </a:tblGrid>
              <a:tr h="34668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Параметр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FBTR (India)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VTR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USA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CEFR (China)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БОР-60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(Russia)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MBIR (Russia)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3200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Статус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Эксплуатация на 50% проектной мощности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Предпроектная проработка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Условно эксплуатируется 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Эксплуатируется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Сооружается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5407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Топливо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Заявлено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: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 65 сборок  с MOX топливом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U-20Pu-10Zr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В текущий момент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UO</a:t>
                      </a:r>
                      <a:r>
                        <a:rPr b="0" lang="en-US" sz="1200" spc="-1" strike="noStrike" baseline="-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45%, переход на MOX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UO</a:t>
                      </a:r>
                      <a:r>
                        <a:rPr b="0" lang="en-US" sz="1200" spc="-1" strike="noStrike" baseline="-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,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Вибро-MOX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Вибро-MOX с содержанием Pu  38.8%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3427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Дата ввода в эксплуатацию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1985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2026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2010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1969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2028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487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Мощность(т), проектная/ текущая, MВт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40/20.3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300/ 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/-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0/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150/-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6246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Плотность потока нейтронов (интегральная/ быстрых), 1/см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·с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3.15·10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/-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(на мощности 40 MВт)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/ 4.35·10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3.7·10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/ 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3.7·10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5.3·10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/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3.7·10</a:t>
                      </a:r>
                      <a:r>
                        <a:rPr b="0" lang="ru-RU" sz="1200" spc="-1" strike="noStrike" baseline="25000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5486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Время работы в году, час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1900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Проектная величина: 4200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Микрокампания 100 суток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5700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5700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  <a:tr h="34884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Срок службы, год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30 (2015?)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50 (2076)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40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(20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50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 (20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25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80000"/>
                        </a:lnSpc>
                        <a:tabLst>
                          <a:tab algn="l" pos="0"/>
                        </a:tabLst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Arial"/>
                          <a:ea typeface="DejaVu Sans"/>
                        </a:rPr>
                        <a:t>50 (2078)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5b9bd5"/>
                      </a:solidFill>
                      <a:prstDash val="solid"/>
                    </a:lnL>
                    <a:lnR w="12240">
                      <a:solidFill>
                        <a:srgbClr val="5b9bd5"/>
                      </a:solidFill>
                      <a:prstDash val="solid"/>
                    </a:lnR>
                    <a:lnT w="12240">
                      <a:solidFill>
                        <a:srgbClr val="5b9bd5"/>
                      </a:solidFill>
                      <a:prstDash val="solid"/>
                    </a:lnT>
                    <a:lnB w="12240">
                      <a:solidFill>
                        <a:srgbClr val="5b9bd5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205920" y="149760"/>
            <a:ext cx="681732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Проектные возможности испытаний материалов в реакторе МБИР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493920" y="4272840"/>
            <a:ext cx="8358480" cy="33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Нейтронный поток в облучательных ячейках, 10</a:t>
            </a:r>
            <a:r>
              <a:rPr b="0" lang="ru-RU" sz="12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15</a:t>
            </a: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н/см</a:t>
            </a:r>
            <a:r>
              <a:rPr b="0" lang="ru-RU" sz="1200" spc="-1" strike="noStrike" baseline="30000">
                <a:solidFill>
                  <a:srgbClr val="333333"/>
                </a:solidFill>
                <a:latin typeface="Arial"/>
                <a:ea typeface="Arial"/>
              </a:rPr>
              <a:t>2</a:t>
            </a: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×с (а) и повреждающая доза (смещений на атом за </a:t>
            </a:r>
            <a:br>
              <a:rPr sz="1200"/>
            </a:br>
            <a:r>
              <a:rPr b="0" lang="ru-RU" sz="1200" spc="-1" strike="noStrike">
                <a:solidFill>
                  <a:srgbClr val="333333"/>
                </a:solidFill>
                <a:latin typeface="Arial"/>
                <a:ea typeface="Arial"/>
              </a:rPr>
              <a:t>100 эфф. суток) в облучательных ячейках (б) для аустенитных оболочечных сталей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Прямоугольник 7"/>
          <p:cNvSpPr/>
          <p:nvPr/>
        </p:nvSpPr>
        <p:spPr>
          <a:xfrm>
            <a:off x="1848600" y="3903480"/>
            <a:ext cx="529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(а)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Прямоугольник 9"/>
          <p:cNvSpPr/>
          <p:nvPr/>
        </p:nvSpPr>
        <p:spPr>
          <a:xfrm>
            <a:off x="6205320" y="3916080"/>
            <a:ext cx="486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(б)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3" name="Picture 2" descr=""/>
          <p:cNvPicPr/>
          <p:nvPr/>
        </p:nvPicPr>
        <p:blipFill>
          <a:blip r:embed="rId1"/>
          <a:stretch/>
        </p:blipFill>
        <p:spPr>
          <a:xfrm>
            <a:off x="493920" y="801360"/>
            <a:ext cx="3238200" cy="311256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8" descr=""/>
          <p:cNvPicPr/>
          <p:nvPr/>
        </p:nvPicPr>
        <p:blipFill>
          <a:blip r:embed="rId2"/>
          <a:stretch/>
        </p:blipFill>
        <p:spPr>
          <a:xfrm>
            <a:off x="4772160" y="801360"/>
            <a:ext cx="3352680" cy="3112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37160" y="114480"/>
            <a:ext cx="7686720" cy="60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Оценка потенциальных облучательных объемов для испытаний материалов в реакторе МБИР на начальном этапе работы (2028 - 2040 гг.)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137160" y="1346760"/>
            <a:ext cx="8867880" cy="12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Облучательные возможности активной зоны ~ 1200 «сна*литр/год», с учетом ячеек двух периферийных петлевых каналов - 1300 сна*литр/год.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По оценкам специалистов АО «ГНЦ РФ – ФЭИ», АО «ВНИИНМ», АО «Прорыв», для российской программы необходимо: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10-11 ячеек (со средней скоростью набора дозы 29 сна/год, или ~ 600 – 700 сна*литр/год).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 algn="just">
              <a:lnSpc>
                <a:spcPct val="9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Приблизительно по 300-350 сна*литр/год для АО «Прорыв» и АО ТВЭЛ (ВНИИНМ)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Таким образом, объем российских исследований на начальном этапе может составить </a:t>
            </a:r>
            <a:br>
              <a:rPr sz="1600"/>
            </a:b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~ 50-60% в год.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333333"/>
                </a:solidFill>
                <a:latin typeface="Arial"/>
                <a:ea typeface="Arial"/>
              </a:rPr>
              <a:t>Дальнейшее увеличение облучательных возможностей МБИР возможно при использовании ячеек в боковом экране.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marL="228600" indent="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16960" y="1307880"/>
            <a:ext cx="5771160" cy="101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rgbClr val="404040"/>
                </a:solidFill>
                <a:latin typeface="Arial"/>
                <a:ea typeface="Rosatom Light"/>
              </a:rPr>
              <a:t>ОСНОВНЫЕ НАУЧНЫЕ НАПРАВЛЕНИЯ ЭКСПЕРИМЕНТАЛЬНЫХ РАБОТ НА МБИРе </a:t>
            </a:r>
            <a:br>
              <a:rPr sz="3600"/>
            </a:br>
            <a:r>
              <a:rPr b="1" lang="ru-RU" sz="3600" spc="-1" strike="noStrike">
                <a:solidFill>
                  <a:srgbClr val="404040"/>
                </a:solidFill>
                <a:latin typeface="Arial"/>
                <a:ea typeface="Rosatom Light"/>
              </a:rPr>
              <a:t>в 2028-2040 гг.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280440" y="417240"/>
            <a:ext cx="6559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2300" spc="-1" strike="noStrike">
                <a:solidFill>
                  <a:srgbClr val="333333"/>
                </a:solidFill>
                <a:latin typeface="Arial"/>
                <a:ea typeface="Arial"/>
              </a:rPr>
              <a:t>Испытания перспективных конструкционных материалов </a:t>
            </a:r>
            <a:endParaRPr b="0" lang="ru-RU" sz="2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280440" y="1337760"/>
            <a:ext cx="5389920" cy="332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71360" indent="-171360">
              <a:lnSpc>
                <a:spcPct val="15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Высокодозные облучения (более 110 сна) в сборно-разборных устройствах перспективных оболочечных материалов (ферритно-мартенситных и аустенитных сталей) при температурах (350÷700) ºС для исследования механических свойств, распухания, радиационной ползучести.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50000"/>
              </a:lnSpc>
              <a:spcBef>
                <a:spcPts val="1001"/>
              </a:spcBef>
              <a:buClr>
                <a:srgbClr val="333333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Arial"/>
              </a:rPr>
              <a:t>Внутриреакторные исследования длительной прочности, ползучести, деформационной способности и охрупчивания перспективных ферритно-мартенситных и аустенитных сталей при температурах 350÷700 ºС и различных скоростях нагружения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5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0" name="Рисунок 1" descr=""/>
          <p:cNvPicPr/>
          <p:nvPr/>
        </p:nvPicPr>
        <p:blipFill>
          <a:blip r:embed="rId1"/>
          <a:srcRect l="26116" t="30992" r="26937" b="30523"/>
          <a:stretch/>
        </p:blipFill>
        <p:spPr>
          <a:xfrm>
            <a:off x="5807160" y="2207880"/>
            <a:ext cx="3144240" cy="1449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кст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Перебивочный слайд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Текст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Текст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Текст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Presentation_16x9_white_template</Template>
  <TotalTime>2337</TotalTime>
  <Application>LibreOffice/7.5.6.2$Linux_X86_64 LibreOffice_project/50$Build-2</Application>
  <AppVersion>15.0000</AppVersion>
  <Words>2680</Words>
  <Paragraphs>549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2019-09-24T12:37:05Z</dcterms:created>
  <dc:creator>Анна Хомякова</dc:creator>
  <dc:description/>
  <dc:language>ru-RU</dc:language>
  <cp:lastModifiedBy/>
  <dcterms:modified xsi:type="dcterms:W3CDTF">2024-03-07T15:46:12Z</dcterms:modified>
  <cp:revision>142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Произвольный</vt:lpwstr>
  </property>
  <property fmtid="{D5CDD505-2E9C-101B-9397-08002B2CF9AE}" pid="4" name="Slides">
    <vt:i4>31</vt:i4>
  </property>
</Properties>
</file>