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74" r:id="rId13"/>
    <p:sldId id="275" r:id="rId14"/>
    <p:sldId id="276" r:id="rId15"/>
    <p:sldId id="277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06B9B2-0A66-458C-AD92-1466FF6B024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39A402-4B98-4DF5-863A-55F488CBA86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0352" y="2060848"/>
            <a:ext cx="7851648" cy="1828800"/>
          </a:xfrm>
        </p:spPr>
        <p:txBody>
          <a:bodyPr>
            <a:noAutofit/>
          </a:bodyPr>
          <a:lstStyle/>
          <a:p>
            <a:pPr algn="ctr"/>
            <a:br>
              <a:rPr lang="ru-RU" sz="4400" dirty="0"/>
            </a:br>
            <a:r>
              <a:rPr lang="ru-RU" sz="4400" dirty="0"/>
              <a:t> </a:t>
            </a:r>
            <a:r>
              <a:rPr lang="ru-RU" sz="3600" dirty="0"/>
              <a:t>О Государственной программе</a:t>
            </a:r>
            <a:br>
              <a:rPr lang="ru-RU" sz="3600" dirty="0"/>
            </a:br>
            <a:r>
              <a:rPr lang="ru-RU" sz="3600" dirty="0"/>
              <a:t>Республики Таджикистан по</a:t>
            </a:r>
            <a:br>
              <a:rPr lang="ru-RU" sz="3600" dirty="0"/>
            </a:br>
            <a:r>
              <a:rPr lang="ru-RU" sz="3600" dirty="0"/>
              <a:t>восстановлению и дальнейшему использованию ядерного исследовательского реактора </a:t>
            </a:r>
            <a:br>
              <a:rPr lang="ru-RU" sz="3600" dirty="0"/>
            </a:br>
            <a:r>
              <a:rPr lang="ru-RU" sz="3600" dirty="0"/>
              <a:t>«</a:t>
            </a:r>
            <a:r>
              <a:rPr lang="ru-RU" sz="3600" dirty="0" err="1"/>
              <a:t>Аргус-ФТИ</a:t>
            </a:r>
            <a:r>
              <a:rPr lang="ru-RU" sz="3600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7854696" cy="17281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00" dirty="0"/>
              <a:t>старший научный сотрудник ФТИ НАНТ</a:t>
            </a:r>
          </a:p>
          <a:p>
            <a:pPr algn="just"/>
            <a:r>
              <a:rPr lang="ru-RU" sz="1400" dirty="0" err="1"/>
              <a:t>Одинаев</a:t>
            </a:r>
            <a:r>
              <a:rPr lang="ru-RU" sz="1400" dirty="0"/>
              <a:t> С.Ф</a:t>
            </a:r>
          </a:p>
          <a:p>
            <a:pPr algn="just"/>
            <a:endParaRPr lang="ru-RU" sz="1400" dirty="0"/>
          </a:p>
          <a:p>
            <a:pPr algn="just"/>
            <a:endParaRPr lang="ru-RU" sz="1400" dirty="0"/>
          </a:p>
          <a:p>
            <a:pPr algn="just"/>
            <a:endParaRPr lang="ru-RU" sz="1400" dirty="0"/>
          </a:p>
          <a:p>
            <a:pPr algn="just"/>
            <a:endParaRPr lang="ru-RU" sz="1400" dirty="0"/>
          </a:p>
          <a:p>
            <a:pPr algn="ctr"/>
            <a:r>
              <a:rPr lang="ru-RU" sz="1400" dirty="0"/>
              <a:t>Душанбе-2024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ADAB6A-9846-48ED-BC1E-FDB0C5828969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65563" y="733425"/>
          <a:ext cx="2579687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Рисунок" r:id="rId3" imgW="2019988" imgH="4591722" progId="Word.Picture.8">
                  <p:embed/>
                </p:oleObj>
              </mc:Choice>
              <mc:Fallback>
                <p:oleObj name="Рисунок" r:id="rId3" imgW="2019988" imgH="4591722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733425"/>
                        <a:ext cx="2579687" cy="55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917950" y="6153150"/>
            <a:ext cx="1588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6423025" y="6153150"/>
            <a:ext cx="1588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 rot="5400000">
            <a:off x="5172075" y="5172076"/>
            <a:ext cx="1587" cy="2493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4837113" y="6096000"/>
            <a:ext cx="884237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1"/>
              <a:t>1.5  м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rot="5400000">
            <a:off x="4522788" y="-153988"/>
            <a:ext cx="1588" cy="1903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rot="5400000">
            <a:off x="3744119" y="5982494"/>
            <a:ext cx="1587" cy="346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rot="10800000">
            <a:off x="3630613" y="787400"/>
            <a:ext cx="1587" cy="5356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 rot="-5400000">
            <a:off x="3115469" y="3093244"/>
            <a:ext cx="8842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1"/>
              <a:t>3.5  м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83188" y="658813"/>
            <a:ext cx="3586162" cy="890587"/>
            <a:chOff x="3073" y="415"/>
            <a:chExt cx="2120" cy="561"/>
          </a:xfrm>
        </p:grpSpPr>
        <p:sp>
          <p:nvSpPr>
            <p:cNvPr id="1057" name="Text Box 12"/>
            <p:cNvSpPr txBox="1">
              <a:spLocks noChangeArrowheads="1"/>
            </p:cNvSpPr>
            <p:nvPr/>
          </p:nvSpPr>
          <p:spPr bwMode="auto">
            <a:xfrm>
              <a:off x="4086" y="415"/>
              <a:ext cx="11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ts val="600"/>
                </a:spcBef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Теплообменник</a:t>
              </a:r>
              <a:r>
                <a:rPr lang="en-US" sz="16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058" name="Line 13"/>
            <p:cNvSpPr>
              <a:spLocks noChangeShapeType="1"/>
            </p:cNvSpPr>
            <p:nvPr/>
          </p:nvSpPr>
          <p:spPr bwMode="auto">
            <a:xfrm flipV="1">
              <a:off x="3073" y="544"/>
              <a:ext cx="1060" cy="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183188" y="1274763"/>
            <a:ext cx="3890962" cy="960437"/>
            <a:chOff x="3073" y="803"/>
            <a:chExt cx="2351" cy="605"/>
          </a:xfrm>
        </p:grpSpPr>
        <p:sp>
          <p:nvSpPr>
            <p:cNvPr id="1055" name="Text Box 15"/>
            <p:cNvSpPr txBox="1">
              <a:spLocks noChangeArrowheads="1"/>
            </p:cNvSpPr>
            <p:nvPr/>
          </p:nvSpPr>
          <p:spPr bwMode="auto">
            <a:xfrm>
              <a:off x="4086" y="803"/>
              <a:ext cx="13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104000"/>
                </a:lnSpc>
                <a:spcBef>
                  <a:spcPts val="600"/>
                </a:spcBef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Конденсатосборник</a:t>
              </a:r>
              <a:r>
                <a:rPr lang="en-US" sz="1600" b="1">
                  <a:latin typeface="Arial" charset="0"/>
                </a:rPr>
                <a:t>  </a:t>
              </a:r>
            </a:p>
          </p:txBody>
        </p:sp>
        <p:sp>
          <p:nvSpPr>
            <p:cNvPr id="1056" name="Line 16"/>
            <p:cNvSpPr>
              <a:spLocks noChangeShapeType="1"/>
            </p:cNvSpPr>
            <p:nvPr/>
          </p:nvSpPr>
          <p:spPr bwMode="auto">
            <a:xfrm flipV="1">
              <a:off x="3073" y="976"/>
              <a:ext cx="1060" cy="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694363" y="2097088"/>
            <a:ext cx="3678237" cy="1096962"/>
            <a:chOff x="3395" y="1321"/>
            <a:chExt cx="2317" cy="691"/>
          </a:xfrm>
        </p:grpSpPr>
        <p:sp>
          <p:nvSpPr>
            <p:cNvPr id="1053" name="Text Box 18"/>
            <p:cNvSpPr txBox="1">
              <a:spLocks noChangeArrowheads="1"/>
            </p:cNvSpPr>
            <p:nvPr/>
          </p:nvSpPr>
          <p:spPr bwMode="auto">
            <a:xfrm>
              <a:off x="4086" y="1321"/>
              <a:ext cx="1626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104000"/>
                </a:lnSpc>
                <a:spcBef>
                  <a:spcPts val="600"/>
                </a:spcBef>
                <a:spcAft>
                  <a:spcPts val="100"/>
                </a:spcAft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H</a:t>
              </a:r>
              <a:r>
                <a:rPr lang="en-US" sz="1600" b="1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 – O</a:t>
              </a:r>
              <a:r>
                <a:rPr lang="en-US" sz="1600" b="1" baseline="-25000">
                  <a:solidFill>
                    <a:srgbClr val="000000"/>
                  </a:solidFill>
                  <a:latin typeface="Arial" charset="0"/>
                </a:rPr>
                <a:t>2  </a:t>
              </a: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рекомбинатор</a:t>
              </a:r>
            </a:p>
          </p:txBody>
        </p:sp>
        <p:sp>
          <p:nvSpPr>
            <p:cNvPr id="1054" name="Line 19"/>
            <p:cNvSpPr>
              <a:spLocks noChangeShapeType="1"/>
            </p:cNvSpPr>
            <p:nvPr/>
          </p:nvSpPr>
          <p:spPr bwMode="auto">
            <a:xfrm flipV="1">
              <a:off x="3395" y="1494"/>
              <a:ext cx="738" cy="5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402263" y="3741738"/>
            <a:ext cx="3970337" cy="890587"/>
            <a:chOff x="3211" y="2357"/>
            <a:chExt cx="2501" cy="561"/>
          </a:xfrm>
        </p:grpSpPr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4087" y="2357"/>
              <a:ext cx="1625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1040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Корпус реактора</a:t>
              </a:r>
              <a:endParaRPr lang="ru-RU" sz="1600" b="1">
                <a:solidFill>
                  <a:srgbClr val="000000"/>
                </a:solidFill>
                <a:latin typeface="Arial" charset="0"/>
              </a:endParaRPr>
            </a:p>
            <a:p>
              <a:pPr algn="just">
                <a:lnSpc>
                  <a:spcPct val="1040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 с UO</a:t>
              </a:r>
              <a:r>
                <a:rPr lang="en-US" sz="1600" b="1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SO</a:t>
              </a:r>
              <a:r>
                <a:rPr lang="en-US" sz="1600" b="1" baseline="-25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1">
                <a:solidFill>
                  <a:srgbClr val="000000"/>
                </a:solidFill>
                <a:latin typeface="Arial" charset="0"/>
              </a:endParaRPr>
            </a:p>
            <a:p>
              <a:pPr>
                <a:lnSpc>
                  <a:spcPct val="104000"/>
                </a:lnSpc>
                <a:spcBef>
                  <a:spcPts val="600"/>
                </a:spcBef>
                <a:spcAft>
                  <a:spcPts val="300"/>
                </a:spcAft>
              </a:pPr>
              <a:endParaRPr lang="en-US" sz="1800" b="1"/>
            </a:p>
          </p:txBody>
        </p:sp>
        <p:sp>
          <p:nvSpPr>
            <p:cNvPr id="1052" name="Line 22"/>
            <p:cNvSpPr>
              <a:spLocks noChangeShapeType="1"/>
            </p:cNvSpPr>
            <p:nvPr/>
          </p:nvSpPr>
          <p:spPr bwMode="auto">
            <a:xfrm flipV="1">
              <a:off x="3211" y="2530"/>
              <a:ext cx="922" cy="3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5842000" y="4632325"/>
            <a:ext cx="3759200" cy="685800"/>
            <a:chOff x="3488" y="2918"/>
            <a:chExt cx="2368" cy="432"/>
          </a:xfrm>
        </p:grpSpPr>
        <p:sp>
          <p:nvSpPr>
            <p:cNvPr id="1049" name="Text Box 24"/>
            <p:cNvSpPr txBox="1">
              <a:spLocks noChangeArrowheads="1"/>
            </p:cNvSpPr>
            <p:nvPr/>
          </p:nvSpPr>
          <p:spPr bwMode="auto">
            <a:xfrm>
              <a:off x="4087" y="2918"/>
              <a:ext cx="1769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1040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Отражатель  (графит)</a:t>
              </a:r>
              <a:endParaRPr lang="en-US" sz="2000" b="1">
                <a:solidFill>
                  <a:srgbClr val="000000"/>
                </a:solidFill>
                <a:latin typeface="Arial" charset="0"/>
              </a:endParaRPr>
            </a:p>
            <a:p>
              <a:pPr>
                <a:lnSpc>
                  <a:spcPct val="104000"/>
                </a:lnSpc>
                <a:spcBef>
                  <a:spcPts val="600"/>
                </a:spcBef>
                <a:spcAft>
                  <a:spcPts val="300"/>
                </a:spcAft>
              </a:pPr>
              <a:endParaRPr lang="en-US" sz="1000" b="1"/>
            </a:p>
          </p:txBody>
        </p:sp>
        <p:sp>
          <p:nvSpPr>
            <p:cNvPr id="1050" name="Line 25"/>
            <p:cNvSpPr>
              <a:spLocks noChangeShapeType="1"/>
            </p:cNvSpPr>
            <p:nvPr/>
          </p:nvSpPr>
          <p:spPr bwMode="auto">
            <a:xfrm flipV="1">
              <a:off x="3488" y="3091"/>
              <a:ext cx="644" cy="2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5694363" y="2989263"/>
            <a:ext cx="2854325" cy="820737"/>
            <a:chOff x="3395" y="1883"/>
            <a:chExt cx="1798" cy="517"/>
          </a:xfrm>
        </p:grpSpPr>
        <p:sp>
          <p:nvSpPr>
            <p:cNvPr id="1047" name="Text Box 27"/>
            <p:cNvSpPr txBox="1">
              <a:spLocks noChangeArrowheads="1"/>
            </p:cNvSpPr>
            <p:nvPr/>
          </p:nvSpPr>
          <p:spPr bwMode="auto">
            <a:xfrm>
              <a:off x="4087" y="1883"/>
              <a:ext cx="110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ts val="600"/>
                </a:spcBef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Нагреватель </a:t>
              </a:r>
            </a:p>
          </p:txBody>
        </p:sp>
        <p:sp>
          <p:nvSpPr>
            <p:cNvPr id="1048" name="Line 28"/>
            <p:cNvSpPr>
              <a:spLocks noChangeShapeType="1"/>
            </p:cNvSpPr>
            <p:nvPr/>
          </p:nvSpPr>
          <p:spPr bwMode="auto">
            <a:xfrm flipV="1">
              <a:off x="3395" y="2012"/>
              <a:ext cx="738" cy="3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694363" y="152400"/>
            <a:ext cx="3608387" cy="777875"/>
            <a:chOff x="3487" y="96"/>
            <a:chExt cx="2033" cy="490"/>
          </a:xfrm>
        </p:grpSpPr>
        <p:sp>
          <p:nvSpPr>
            <p:cNvPr id="1045" name="Text Box 30"/>
            <p:cNvSpPr txBox="1">
              <a:spLocks noChangeArrowheads="1"/>
            </p:cNvSpPr>
            <p:nvPr/>
          </p:nvSpPr>
          <p:spPr bwMode="auto">
            <a:xfrm>
              <a:off x="3902" y="96"/>
              <a:ext cx="161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/>
                <a:t>    </a:t>
              </a:r>
              <a:r>
                <a:rPr lang="ru-RU" sz="1600" b="1">
                  <a:latin typeface="Arial" charset="0"/>
                </a:rPr>
                <a:t>Система  регенерации</a:t>
              </a:r>
            </a:p>
          </p:txBody>
        </p:sp>
        <p:sp>
          <p:nvSpPr>
            <p:cNvPr id="1046" name="Line 31"/>
            <p:cNvSpPr>
              <a:spLocks noChangeShapeType="1"/>
            </p:cNvSpPr>
            <p:nvPr/>
          </p:nvSpPr>
          <p:spPr bwMode="auto">
            <a:xfrm flipV="1">
              <a:off x="3487" y="284"/>
              <a:ext cx="505" cy="3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3" name="Rectangle 35"/>
          <p:cNvSpPr>
            <a:spLocks noChangeArrowheads="1"/>
          </p:cNvSpPr>
          <p:nvPr/>
        </p:nvSpPr>
        <p:spPr bwMode="auto">
          <a:xfrm>
            <a:off x="4648200" y="990600"/>
            <a:ext cx="3810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1044" name="Text Box 4"/>
          <p:cNvSpPr txBox="1">
            <a:spLocks noChangeArrowheads="1"/>
          </p:cNvSpPr>
          <p:nvPr/>
        </p:nvSpPr>
        <p:spPr bwMode="auto">
          <a:xfrm>
            <a:off x="357188" y="785813"/>
            <a:ext cx="30003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2300"/>
              <a:t>     Первый в мире стационарный исследовательский растворный реактор </a:t>
            </a:r>
          </a:p>
          <a:p>
            <a:pPr eaLnBrk="1" hangingPunct="1">
              <a:lnSpc>
                <a:spcPct val="150000"/>
              </a:lnSpc>
            </a:pPr>
            <a:r>
              <a:rPr lang="ru-RU" sz="2300"/>
              <a:t>«Аргус» работает </a:t>
            </a:r>
          </a:p>
          <a:p>
            <a:pPr eaLnBrk="1" hangingPunct="1">
              <a:lnSpc>
                <a:spcPct val="150000"/>
              </a:lnSpc>
            </a:pPr>
            <a:r>
              <a:rPr lang="ru-RU" sz="2300"/>
              <a:t>в НИЦ «Курчатовский институт» с</a:t>
            </a:r>
            <a:r>
              <a:rPr lang="en-US" sz="2300"/>
              <a:t> 1981</a:t>
            </a:r>
            <a:r>
              <a:rPr lang="ru-RU" sz="2300"/>
              <a:t>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0D3BA2-7510-4B43-AB99-142C3271B0AD}" type="slidenum">
              <a:rPr lang="de-DE" smtClean="0">
                <a:latin typeface="Arial" charset="0"/>
              </a:rPr>
              <a:pPr/>
              <a:t>11</a:t>
            </a:fld>
            <a:endParaRPr lang="de-DE">
              <a:latin typeface="Arial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 l="7166" t="9167" r="4646" b="3119"/>
          <a:stretch>
            <a:fillRect/>
          </a:stretch>
        </p:blipFill>
        <p:spPr bwMode="auto">
          <a:xfrm>
            <a:off x="500063" y="1857375"/>
            <a:ext cx="5429250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539552" y="908720"/>
            <a:ext cx="82663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b="1" dirty="0">
                <a:solidFill>
                  <a:schemeClr val="accent2"/>
                </a:solidFill>
              </a:rPr>
              <a:t>Исследовательский растворный реактор «Аргус»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943600" y="1905000"/>
            <a:ext cx="3200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ru-RU" sz="2000" b="1"/>
              <a:t>1 Активная зона и отражатель  </a:t>
            </a:r>
            <a:endParaRPr lang="en-US" sz="2000" b="1"/>
          </a:p>
          <a:p>
            <a:pPr marL="457200" indent="-457200" eaLnBrk="1" hangingPunct="1"/>
            <a:r>
              <a:rPr lang="ru-RU" sz="2000" b="1"/>
              <a:t>2 Система откачки газа</a:t>
            </a:r>
            <a:r>
              <a:rPr lang="en-US" sz="2000" b="1"/>
              <a:t> </a:t>
            </a:r>
            <a:r>
              <a:rPr lang="ru-RU" sz="2000" b="1"/>
              <a:t> </a:t>
            </a:r>
          </a:p>
          <a:p>
            <a:pPr marL="457200" indent="-457200" eaLnBrk="1" hangingPunct="1"/>
            <a:r>
              <a:rPr lang="ru-RU" sz="2000" b="1"/>
              <a:t>3 Водяные насосы </a:t>
            </a:r>
          </a:p>
          <a:p>
            <a:pPr marL="457200" indent="-457200" eaLnBrk="1" hangingPunct="1"/>
            <a:r>
              <a:rPr lang="ru-RU" sz="2000" b="1"/>
              <a:t>4 Нейтронный канал</a:t>
            </a:r>
          </a:p>
          <a:p>
            <a:pPr marL="457200" indent="-457200" eaLnBrk="1" hangingPunct="1"/>
            <a:r>
              <a:rPr lang="ru-RU" sz="2000" b="1"/>
              <a:t>5 Нейтронная радиография</a:t>
            </a:r>
          </a:p>
          <a:p>
            <a:pPr marL="457200" indent="-457200" eaLnBrk="1" hangingPunct="1"/>
            <a:r>
              <a:rPr lang="ru-RU" sz="2000" b="1"/>
              <a:t>6 Пневмопочта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F9F25F-3D97-41B1-AB3F-6B5C711B2C12}" type="slidenum">
              <a:rPr lang="de-DE" smtClean="0">
                <a:latin typeface="Arial" charset="0"/>
              </a:rPr>
              <a:pPr/>
              <a:t>12</a:t>
            </a:fld>
            <a:endParaRPr lang="de-DE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33375"/>
            <a:ext cx="8686800" cy="57927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accent2"/>
                </a:solidFill>
              </a:rPr>
              <a:t>	</a:t>
            </a:r>
            <a:r>
              <a:rPr lang="ru-RU" b="1">
                <a:solidFill>
                  <a:schemeClr val="accent2"/>
                </a:solidFill>
              </a:rPr>
              <a:t>Основные параметры реакторов типа «Аргус»</a:t>
            </a:r>
          </a:p>
          <a:p>
            <a:pPr algn="ctr">
              <a:lnSpc>
                <a:spcPct val="90000"/>
              </a:lnSpc>
            </a:pPr>
            <a:endParaRPr lang="ru-RU"/>
          </a:p>
          <a:p>
            <a:pPr>
              <a:lnSpc>
                <a:spcPct val="150000"/>
              </a:lnSpc>
            </a:pPr>
            <a:r>
              <a:rPr lang="ru-RU"/>
              <a:t>Топливо</a:t>
            </a:r>
            <a:r>
              <a:rPr lang="en-US"/>
              <a:t>  </a:t>
            </a:r>
            <a:r>
              <a:rPr lang="ru-RU"/>
              <a:t>- водный раствор уранил сульфата</a:t>
            </a:r>
          </a:p>
          <a:p>
            <a:pPr>
              <a:lnSpc>
                <a:spcPct val="150000"/>
              </a:lnSpc>
            </a:pPr>
            <a:r>
              <a:rPr lang="ru-RU"/>
              <a:t>Обогащение урана по </a:t>
            </a:r>
            <a:r>
              <a:rPr lang="en-US" baseline="30000"/>
              <a:t>235</a:t>
            </a:r>
            <a:r>
              <a:rPr lang="en-US"/>
              <a:t>U</a:t>
            </a:r>
            <a:r>
              <a:rPr lang="ru-RU"/>
              <a:t>  -  </a:t>
            </a:r>
            <a:r>
              <a:rPr lang="en-US"/>
              <a:t>90 % </a:t>
            </a:r>
            <a:r>
              <a:rPr lang="ru-RU"/>
              <a:t>или 19,85%</a:t>
            </a:r>
            <a:endParaRPr lang="en-US"/>
          </a:p>
          <a:p>
            <a:pPr>
              <a:lnSpc>
                <a:spcPct val="150000"/>
              </a:lnSpc>
            </a:pPr>
            <a:r>
              <a:rPr lang="en-US" baseline="30000"/>
              <a:t>235</a:t>
            </a:r>
            <a:r>
              <a:rPr lang="en-US"/>
              <a:t>U </a:t>
            </a:r>
            <a:r>
              <a:rPr lang="ru-RU"/>
              <a:t>концентрация			70-350 </a:t>
            </a:r>
            <a:r>
              <a:rPr lang="en-US"/>
              <a:t> </a:t>
            </a:r>
            <a:r>
              <a:rPr lang="ru-RU"/>
              <a:t>г/л</a:t>
            </a:r>
            <a:endParaRPr lang="en-US"/>
          </a:p>
          <a:p>
            <a:pPr>
              <a:lnSpc>
                <a:spcPct val="150000"/>
              </a:lnSpc>
            </a:pPr>
            <a:r>
              <a:rPr lang="ru-RU"/>
              <a:t>Номинальная мощность		</a:t>
            </a:r>
            <a:r>
              <a:rPr lang="en-US"/>
              <a:t>20</a:t>
            </a:r>
            <a:r>
              <a:rPr lang="ru-RU"/>
              <a:t>-50</a:t>
            </a:r>
            <a:r>
              <a:rPr lang="en-US"/>
              <a:t> </a:t>
            </a:r>
            <a:r>
              <a:rPr lang="ru-RU"/>
              <a:t>кВт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52C97B-0D91-43C6-8E8E-1BCA36040520}" type="slidenum">
              <a:rPr lang="ru-RU" smtClean="0"/>
              <a:pPr/>
              <a:t>13</a:t>
            </a:fld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533400"/>
            <a:ext cx="8153400" cy="5867400"/>
            <a:chOff x="384" y="480"/>
            <a:chExt cx="5136" cy="3696"/>
          </a:xfrm>
        </p:grpSpPr>
        <p:graphicFrame>
          <p:nvGraphicFramePr>
            <p:cNvPr id="2050" name="Object 3"/>
            <p:cNvGraphicFramePr>
              <a:graphicFrameLocks noChangeAspect="1"/>
            </p:cNvGraphicFramePr>
            <p:nvPr/>
          </p:nvGraphicFramePr>
          <p:xfrm>
            <a:off x="384" y="480"/>
            <a:ext cx="5136" cy="3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Рисунок" r:id="rId3" imgW="7467600" imgH="5593080" progId="Word.Picture.8">
                    <p:embed/>
                  </p:oleObj>
                </mc:Choice>
                <mc:Fallback>
                  <p:oleObj name="Рисунок" r:id="rId3" imgW="7467600" imgH="5593080" progId="Word.Picture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480"/>
                          <a:ext cx="5136" cy="36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4" name="Text Box 5"/>
            <p:cNvSpPr txBox="1">
              <a:spLocks noChangeArrowheads="1"/>
            </p:cNvSpPr>
            <p:nvPr/>
          </p:nvSpPr>
          <p:spPr bwMode="auto">
            <a:xfrm>
              <a:off x="848" y="1001"/>
              <a:ext cx="175" cy="2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1200"/>
                <a:t>1.5</a:t>
              </a:r>
            </a:p>
            <a:p>
              <a:endParaRPr lang="ru-RU" sz="1200"/>
            </a:p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endParaRPr lang="ru-RU" sz="1200"/>
            </a:p>
            <a:p>
              <a:endParaRPr lang="ru-RU" sz="1200"/>
            </a:p>
            <a:p>
              <a:r>
                <a:rPr lang="ru-RU" sz="1200"/>
                <a:t>1.4</a:t>
              </a:r>
            </a:p>
            <a:p>
              <a:endParaRPr lang="ru-RU" sz="1200"/>
            </a:p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endParaRPr lang="ru-RU" sz="1200"/>
            </a:p>
            <a:p>
              <a:endParaRPr lang="ru-RU" sz="900"/>
            </a:p>
            <a:p>
              <a:endParaRPr lang="ru-RU" sz="900"/>
            </a:p>
            <a:p>
              <a:r>
                <a:rPr lang="ru-RU" sz="1200"/>
                <a:t>1.3</a:t>
              </a:r>
            </a:p>
            <a:p>
              <a:endParaRPr lang="ru-RU" sz="1200"/>
            </a:p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endParaRPr lang="en-US" sz="400"/>
            </a:p>
            <a:p>
              <a:endParaRPr lang="en-US" sz="400"/>
            </a:p>
            <a:p>
              <a:endParaRPr lang="en-US" sz="400"/>
            </a:p>
            <a:p>
              <a:endParaRPr lang="ru-RU" sz="400"/>
            </a:p>
            <a:p>
              <a:endParaRPr lang="ru-RU" sz="1200"/>
            </a:p>
            <a:p>
              <a:r>
                <a:rPr lang="ru-RU" sz="1200"/>
                <a:t>1.2</a:t>
              </a:r>
            </a:p>
          </p:txBody>
        </p:sp>
        <p:sp>
          <p:nvSpPr>
            <p:cNvPr id="2055" name="Text Box 6"/>
            <p:cNvSpPr txBox="1">
              <a:spLocks noChangeArrowheads="1"/>
            </p:cNvSpPr>
            <p:nvPr/>
          </p:nvSpPr>
          <p:spPr bwMode="auto">
            <a:xfrm>
              <a:off x="946" y="3694"/>
              <a:ext cx="4543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1400"/>
                <a:t>  45   </a:t>
              </a:r>
              <a:r>
                <a:rPr lang="en-US" sz="1400"/>
                <a:t>	   </a:t>
              </a:r>
              <a:r>
                <a:rPr lang="ru-RU" sz="1400"/>
                <a:t>   55     </a:t>
              </a:r>
              <a:r>
                <a:rPr lang="en-US" sz="1400"/>
                <a:t>    </a:t>
              </a:r>
              <a:r>
                <a:rPr lang="ru-RU" sz="1400"/>
                <a:t>             65       </a:t>
              </a:r>
              <a:r>
                <a:rPr lang="en-US" sz="1400"/>
                <a:t>      </a:t>
              </a:r>
              <a:r>
                <a:rPr lang="ru-RU" sz="1400"/>
                <a:t>         75        </a:t>
              </a:r>
              <a:r>
                <a:rPr lang="en-US" sz="1400"/>
                <a:t>  </a:t>
              </a:r>
              <a:r>
                <a:rPr lang="ru-RU" sz="1400"/>
                <a:t>          85    </a:t>
              </a:r>
              <a:r>
                <a:rPr lang="en-US" sz="1400"/>
                <a:t>     </a:t>
              </a:r>
              <a:r>
                <a:rPr lang="ru-RU" sz="1400"/>
                <a:t>             95      </a:t>
              </a:r>
              <a:r>
                <a:rPr lang="en-US" sz="1400"/>
                <a:t>      </a:t>
              </a:r>
              <a:r>
                <a:rPr lang="ru-RU" sz="1400"/>
                <a:t>        105</a:t>
              </a:r>
            </a:p>
            <a:p>
              <a:pPr algn="ctr"/>
              <a:r>
                <a:rPr lang="ru-RU" sz="1400"/>
                <a:t>Концентрация </a:t>
              </a:r>
              <a:r>
                <a:rPr lang="ru-RU" sz="1400" baseline="30000"/>
                <a:t>235</a:t>
              </a:r>
              <a:r>
                <a:rPr lang="ru-RU" sz="1400"/>
                <a:t>U в топливном растворе, г/л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768" y="864"/>
              <a:ext cx="3648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ru-RU" sz="1400"/>
                <a:t>            Критическая масса топлива, кг</a:t>
              </a:r>
            </a:p>
          </p:txBody>
        </p:sp>
      </p:grp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633538" y="228600"/>
            <a:ext cx="62849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b="1">
                <a:solidFill>
                  <a:schemeClr val="accent2"/>
                </a:solidFill>
                <a:cs typeface="Times New Roman" pitchFamily="18" charset="0"/>
              </a:rPr>
              <a:t>Зависимость критической массы урана-235 </a:t>
            </a:r>
          </a:p>
          <a:p>
            <a:pPr algn="ctr" eaLnBrk="1" hangingPunct="1"/>
            <a:r>
              <a:rPr lang="ru-RU" b="1">
                <a:solidFill>
                  <a:schemeClr val="accent2"/>
                </a:solidFill>
                <a:cs typeface="Times New Roman" pitchFamily="18" charset="0"/>
              </a:rPr>
              <a:t>от его концентрации в топливном растворе.</a:t>
            </a:r>
            <a:endParaRPr lang="ru-RU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88CBE6-F8A1-4641-907B-AE0CF6A0B2A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430463" y="238125"/>
            <a:ext cx="4283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b="1"/>
              <a:t>Безопасность реактора Аргус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785813" y="785813"/>
            <a:ext cx="797718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000" b="1">
              <a:solidFill>
                <a:schemeClr val="accent2"/>
              </a:solidFill>
            </a:endParaRPr>
          </a:p>
          <a:p>
            <a:pPr eaLnBrk="1" hangingPunct="1"/>
            <a:endParaRPr lang="ru-RU" sz="2000" b="1">
              <a:solidFill>
                <a:schemeClr val="accent2"/>
              </a:solidFill>
            </a:endParaRPr>
          </a:p>
          <a:p>
            <a:pPr eaLnBrk="1" hangingPunct="1"/>
            <a:r>
              <a:rPr lang="ru-RU" sz="2000" b="1">
                <a:solidFill>
                  <a:schemeClr val="accent2"/>
                </a:solidFill>
              </a:rPr>
              <a:t>Оптимальная концентрация </a:t>
            </a:r>
            <a:r>
              <a:rPr lang="en-US" sz="2000" b="1">
                <a:solidFill>
                  <a:schemeClr val="accent2"/>
                </a:solidFill>
              </a:rPr>
              <a:t>U-235</a:t>
            </a:r>
            <a:endParaRPr lang="ru-RU" sz="2000" b="1">
              <a:solidFill>
                <a:schemeClr val="accent2"/>
              </a:solidFill>
            </a:endParaRPr>
          </a:p>
          <a:p>
            <a:pPr eaLnBrk="1" hangingPunct="1"/>
            <a:endParaRPr lang="ru-RU" sz="2000" b="1">
              <a:solidFill>
                <a:schemeClr val="accent2"/>
              </a:solidFill>
            </a:endParaRPr>
          </a:p>
          <a:p>
            <a:pPr eaLnBrk="1" hangingPunct="1"/>
            <a:r>
              <a:rPr lang="ru-RU" sz="2000" b="1">
                <a:solidFill>
                  <a:schemeClr val="accent2"/>
                </a:solidFill>
              </a:rPr>
              <a:t>Отрицательные температурный и мощностной эффекты реактивности</a:t>
            </a:r>
          </a:p>
          <a:p>
            <a:pPr eaLnBrk="1" hangingPunct="1"/>
            <a:endParaRPr lang="ru-RU" sz="2000" b="1">
              <a:solidFill>
                <a:schemeClr val="accent2"/>
              </a:solidFill>
            </a:endParaRPr>
          </a:p>
          <a:p>
            <a:pPr eaLnBrk="1" hangingPunct="1"/>
            <a:r>
              <a:rPr lang="ru-RU" sz="2000" b="1">
                <a:solidFill>
                  <a:schemeClr val="accent2"/>
                </a:solidFill>
              </a:rPr>
              <a:t>Безопасная концентрация водорода в корпусе реактора</a:t>
            </a:r>
          </a:p>
          <a:p>
            <a:pPr eaLnBrk="1" hangingPunct="1"/>
            <a:endParaRPr lang="ru-RU" sz="2000" b="1">
              <a:solidFill>
                <a:schemeClr val="accent2"/>
              </a:solidFill>
            </a:endParaRPr>
          </a:p>
          <a:p>
            <a:pPr eaLnBrk="1" hangingPunct="1"/>
            <a:r>
              <a:rPr lang="ru-RU" sz="2000" b="1">
                <a:solidFill>
                  <a:schemeClr val="accent2"/>
                </a:solidFill>
              </a:rPr>
              <a:t>Работа СКР на естественной циркуляции</a:t>
            </a:r>
          </a:p>
          <a:p>
            <a:pPr eaLnBrk="1" hangingPunct="1"/>
            <a:endParaRPr lang="ru-RU" sz="2000" b="1">
              <a:solidFill>
                <a:schemeClr val="accent2"/>
              </a:solidFill>
            </a:endParaRPr>
          </a:p>
          <a:p>
            <a:pPr eaLnBrk="1" hangingPunct="1"/>
            <a:r>
              <a:rPr lang="ru-RU" sz="2000" b="1">
                <a:solidFill>
                  <a:schemeClr val="accent2"/>
                </a:solidFill>
              </a:rPr>
              <a:t>Герметичность корпуса, давление в корпусе ниже атмосферного</a:t>
            </a:r>
          </a:p>
          <a:p>
            <a:pPr eaLnBrk="1" hangingPunct="1"/>
            <a:endParaRPr lang="ru-RU" sz="2000" b="1">
              <a:solidFill>
                <a:schemeClr val="accent2"/>
              </a:solidFill>
            </a:endParaRPr>
          </a:p>
          <a:p>
            <a:pPr eaLnBrk="1" hangingPunct="1"/>
            <a:r>
              <a:rPr lang="ru-RU" sz="2000" b="1">
                <a:solidFill>
                  <a:schemeClr val="accent2"/>
                </a:solidFill>
              </a:rPr>
              <a:t>Продукты деления (за исключением ИРГ) не выходят из топливного раствора</a:t>
            </a:r>
          </a:p>
          <a:p>
            <a:pPr eaLnBrk="1" hangingPunct="1"/>
            <a:endParaRPr lang="ru-RU" sz="2000" b="1">
              <a:solidFill>
                <a:schemeClr val="accent2"/>
              </a:solidFill>
            </a:endParaRPr>
          </a:p>
          <a:p>
            <a:pPr eaLnBrk="1" hangingPunct="1"/>
            <a:r>
              <a:rPr lang="ru-RU" sz="2000" b="1">
                <a:solidFill>
                  <a:schemeClr val="accent2"/>
                </a:solidFill>
              </a:rPr>
              <a:t>Низкая энергонапряженность</a:t>
            </a:r>
          </a:p>
          <a:p>
            <a:pPr eaLnBrk="1" hangingPunct="1"/>
            <a:endParaRPr lang="ru-RU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F8A0D2-F147-4B6C-A485-F6B0A813273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571500" y="1052513"/>
            <a:ext cx="7643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accent2"/>
                </a:solidFill>
                <a:latin typeface="+mj-lt"/>
              </a:rPr>
              <a:t>ВОУ-НОУ конверсия растворного реактора АРГУС: </a:t>
            </a:r>
            <a:endParaRPr lang="ru-RU" sz="2000" dirty="0">
              <a:solidFill>
                <a:schemeClr val="accent2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accent2"/>
                </a:solidFill>
                <a:latin typeface="+mj-lt"/>
              </a:rPr>
              <a:t>приготовление и загрузка </a:t>
            </a:r>
            <a:r>
              <a:rPr lang="ru-RU" sz="2000" b="1" dirty="0" err="1">
                <a:solidFill>
                  <a:schemeClr val="accent2"/>
                </a:solidFill>
                <a:latin typeface="+mj-lt"/>
              </a:rPr>
              <a:t>НОУ-топлива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, 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accent2"/>
                </a:solidFill>
                <a:latin typeface="+mj-lt"/>
              </a:rPr>
              <a:t>физические исследования </a:t>
            </a:r>
            <a:r>
              <a:rPr lang="ru-RU" sz="2000" b="1" dirty="0" err="1">
                <a:solidFill>
                  <a:schemeClr val="accent2"/>
                </a:solidFill>
                <a:latin typeface="+mj-lt"/>
              </a:rPr>
              <a:t>НОУ-реактора</a:t>
            </a:r>
            <a:r>
              <a:rPr lang="ru-RU" sz="2000" b="1">
                <a:solidFill>
                  <a:schemeClr val="accent2"/>
                </a:solidFill>
                <a:latin typeface="+mj-lt"/>
              </a:rPr>
              <a:t>(2012-2017 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гг.)</a:t>
            </a: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900113" y="2781300"/>
            <a:ext cx="7600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/>
              <a:t>В результате ВОУ-НОУ конверсии были получены следующие параметры реактора ″Аргус″: 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/>
              <a:t> обогащение  растворного топлива – 19,8% 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/>
              <a:t> концентрация урана 380 г/л. 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/>
              <a:t> объем 25,7л 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/>
              <a:t> рН ~ 1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Подтвержден статус организаций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Национальный исследовательский центр "Курчатовский институт" (НИЦ КИ) – Научный руководитель, разработчик технологических инструкций и производитель пуско-наладочных работ РУ. Подготовительные работы в части проведения научных исследований, разработки программного обеспечения, оформления материалов по экспертизам и лицензированию, информационным технологиям и т.п. проводит НИЦ КИ.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dirty="0"/>
              <a:t>Подтвержден статус организаций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Академия наук Республики Таджикистан – Заказчик</a:t>
            </a:r>
          </a:p>
          <a:p>
            <a:r>
              <a:rPr lang="ru-RU" dirty="0"/>
              <a:t> Открытое акционерное общество "Красная Звезда" (ОАО КЗ) – Главный конструктор (разработчик рабочей конструкторской документации, изготовитель нестандартного оборудования, производитель монтажных работ).</a:t>
            </a:r>
          </a:p>
          <a:p>
            <a:r>
              <a:rPr lang="ru-RU" dirty="0"/>
              <a:t>Физико-технический институт им. С.У. </a:t>
            </a:r>
            <a:r>
              <a:rPr lang="ru-RU" dirty="0" err="1"/>
              <a:t>Умарова</a:t>
            </a:r>
            <a:r>
              <a:rPr lang="ru-RU" dirty="0"/>
              <a:t> (ФТИ) – эксплуатирующая организация</a:t>
            </a:r>
          </a:p>
          <a:p>
            <a:r>
              <a:rPr lang="ru-RU" dirty="0"/>
              <a:t>Проектная организация – выбирается Заказчиком</a:t>
            </a:r>
          </a:p>
          <a:p>
            <a:r>
              <a:rPr lang="ru-RU" dirty="0"/>
              <a:t>АО «</a:t>
            </a:r>
            <a:r>
              <a:rPr lang="ru-RU" dirty="0" err="1"/>
              <a:t>Русатом</a:t>
            </a:r>
            <a:r>
              <a:rPr lang="ru-RU" dirty="0"/>
              <a:t> растворные реакторы» – Подрядчик- интегратор проекта по восстановлению реактора (распоряжение по </a:t>
            </a:r>
            <a:r>
              <a:rPr lang="ru-RU" dirty="0" err="1"/>
              <a:t>Госкорпорации</a:t>
            </a:r>
            <a:r>
              <a:rPr lang="ru-RU" dirty="0"/>
              <a:t> «</a:t>
            </a:r>
            <a:r>
              <a:rPr lang="ru-RU" dirty="0" err="1"/>
              <a:t>Росатом</a:t>
            </a:r>
            <a:r>
              <a:rPr lang="ru-RU" dirty="0"/>
              <a:t>»)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План реализации госпрограммы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Разработка общих правил обеспечения безопасности реакторного и ядерно-технологического комплексов  - Подготовка кадров. Необходимо подготовить не менее 15 человек по специальности «Разработка, проектирование, эксплуатация и вывод из эксплуатации исследовательских реакторов и других ядерных установок» (по три-шесть чел. в год) </a:t>
            </a:r>
          </a:p>
          <a:p>
            <a:pPr lvl="0"/>
            <a:r>
              <a:rPr lang="ru-RU" dirty="0"/>
              <a:t>Проектно-изыскательские работы по реакторному комплексу и подготовка технической площадки. Разработка проектной документации по реконструкции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 реализации госпрограммы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 lvl="0"/>
            <a:r>
              <a:rPr lang="ru-RU" dirty="0"/>
              <a:t>Разработка документации на технологическое реакторное оборудование </a:t>
            </a:r>
          </a:p>
          <a:p>
            <a:pPr lvl="0"/>
            <a:r>
              <a:rPr lang="ru-RU" dirty="0"/>
              <a:t>Разработка документации на строительство ядерно-технологического комплекса по производству </a:t>
            </a:r>
            <a:r>
              <a:rPr lang="ru-RU" dirty="0" err="1"/>
              <a:t>радиофармпрепаратов</a:t>
            </a:r>
            <a:r>
              <a:rPr lang="ru-RU" dirty="0"/>
              <a:t>. </a:t>
            </a:r>
          </a:p>
          <a:p>
            <a:pPr lvl="0"/>
            <a:r>
              <a:rPr lang="ru-RU" dirty="0"/>
              <a:t>Реконструкция зданий реакторного комплекса «Аргус-ФТИ» </a:t>
            </a:r>
          </a:p>
          <a:p>
            <a:pPr lvl="0"/>
            <a:r>
              <a:rPr lang="ru-RU" dirty="0"/>
              <a:t>Строительство ядерно-технологического комплекса по производству </a:t>
            </a:r>
            <a:r>
              <a:rPr lang="ru-RU" dirty="0" err="1"/>
              <a:t>радиофармпрепаратов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Закупка, монтаж и ввод в эксплуатацию реакторно-технологического  оборудования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Исторический экскурс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ru-RU" dirty="0"/>
              <a:t>1982 – принятие решения о создании  ядерно-аналитического центра  в ФТИ им. </a:t>
            </a:r>
            <a:r>
              <a:rPr lang="ru-RU" dirty="0" err="1"/>
              <a:t>С.У,Умарова</a:t>
            </a:r>
            <a:r>
              <a:rPr lang="ru-RU" dirty="0"/>
              <a:t> АН РТ</a:t>
            </a:r>
          </a:p>
          <a:p>
            <a:r>
              <a:rPr lang="ru-RU" dirty="0"/>
              <a:t>получение чистых и сверхчистых веществ, </a:t>
            </a:r>
          </a:p>
          <a:p>
            <a:r>
              <a:rPr lang="ru-RU" dirty="0"/>
              <a:t>создание новых материалов, </a:t>
            </a:r>
          </a:p>
          <a:p>
            <a:r>
              <a:rPr lang="ru-RU" dirty="0"/>
              <a:t>геология, </a:t>
            </a:r>
          </a:p>
          <a:p>
            <a:r>
              <a:rPr lang="ru-RU" dirty="0"/>
              <a:t>горная промышленность, </a:t>
            </a:r>
          </a:p>
          <a:p>
            <a:r>
              <a:rPr lang="ru-RU" dirty="0"/>
              <a:t>экология и сельское хозяйство</a:t>
            </a:r>
          </a:p>
          <a:p>
            <a:r>
              <a:rPr lang="ru-RU" dirty="0"/>
              <a:t>потребность геологии Таджикистана,- 500000 </a:t>
            </a:r>
            <a:r>
              <a:rPr lang="ru-RU" dirty="0" err="1"/>
              <a:t>элементоопределений</a:t>
            </a:r>
            <a:r>
              <a:rPr lang="ru-RU" dirty="0"/>
              <a:t> в год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 реализации госпрограммы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Закупка, монтаж и ввод в эксплуатацию оборудования ядерно-технологического комплекса по производству </a:t>
            </a:r>
            <a:r>
              <a:rPr lang="ru-RU" sz="2800" dirty="0" err="1"/>
              <a:t>радиофармпрепаратов</a:t>
            </a:r>
            <a:r>
              <a:rPr lang="ru-RU" sz="2800" dirty="0"/>
              <a:t>. - Обеспечение Физико-технического института им. </a:t>
            </a:r>
            <a:r>
              <a:rPr lang="ru-RU" sz="2800" dirty="0" err="1"/>
              <a:t>С.У.Умарова</a:t>
            </a:r>
            <a:r>
              <a:rPr lang="ru-RU" sz="2800" dirty="0"/>
              <a:t> оборудованием для проведения научно-исследовательской работы на реакторном и ядерно-технологическом комплексах </a:t>
            </a:r>
          </a:p>
          <a:p>
            <a:pPr lvl="0"/>
            <a:r>
              <a:rPr lang="ru-RU" sz="2800" dirty="0"/>
              <a:t>Разработка проблем защиты окружающей среды и работа с общественностью.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1296144"/>
          </a:xfrm>
        </p:spPr>
        <p:txBody>
          <a:bodyPr/>
          <a:lstStyle/>
          <a:p>
            <a:pPr algn="ctr"/>
            <a:r>
              <a:rPr lang="ru-RU" dirty="0"/>
              <a:t>СПАСИБО 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1143000"/>
          </a:xfrm>
        </p:spPr>
        <p:txBody>
          <a:bodyPr/>
          <a:lstStyle/>
          <a:p>
            <a:r>
              <a:rPr lang="ru-RU" dirty="0"/>
              <a:t>Исторический экскурс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В качестве источника излучения в ФТИ был установлен уникальный реактор растворного типа "Аргус", позволяющий получать сравнительно высокие плотности потоков нейтронов (до 7*10</a:t>
            </a:r>
            <a:r>
              <a:rPr lang="ru-RU" baseline="30000" dirty="0"/>
              <a:t>11</a:t>
            </a:r>
            <a:r>
              <a:rPr lang="ru-RU" dirty="0"/>
              <a:t>н/с*см</a:t>
            </a:r>
            <a:r>
              <a:rPr lang="ru-RU" baseline="30000" dirty="0"/>
              <a:t>2</a:t>
            </a:r>
            <a:r>
              <a:rPr lang="ru-RU" dirty="0"/>
              <a:t>). Реактор «Аргус» представляет собой простую надежную установку, при небольшой мощности (50 кВт) он обеспечивает гарантированную безопасность, удобные условия эксплуатации и низкую стоимость.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Использование реактора: нейтронно-активационный анализ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04456"/>
          </a:xfrm>
        </p:spPr>
        <p:txBody>
          <a:bodyPr/>
          <a:lstStyle/>
          <a:p>
            <a:pPr>
              <a:buNone/>
            </a:pPr>
            <a:r>
              <a:rPr lang="ru-RU" dirty="0"/>
              <a:t>   В составе лаборатории реактор может обеспечивать активационный анализ большинства элементов периодической системы с производительностью в 400 тыс. </a:t>
            </a:r>
            <a:r>
              <a:rPr lang="ru-RU" dirty="0" err="1"/>
              <a:t>элементоопрелений</a:t>
            </a:r>
            <a:r>
              <a:rPr lang="ru-RU" dirty="0"/>
              <a:t> в год с чувствительностью 10</a:t>
            </a:r>
            <a:r>
              <a:rPr lang="ru-RU" baseline="30000" dirty="0"/>
              <a:t>-6</a:t>
            </a:r>
            <a:r>
              <a:rPr lang="ru-RU" dirty="0"/>
              <a:t>-10</a:t>
            </a:r>
            <a:r>
              <a:rPr lang="ru-RU" baseline="30000" dirty="0"/>
              <a:t>-9</a:t>
            </a:r>
            <a:r>
              <a:rPr lang="ru-RU" dirty="0"/>
              <a:t> г/</a:t>
            </a:r>
            <a:r>
              <a:rPr lang="ru-RU" dirty="0" err="1"/>
              <a:t>г</a:t>
            </a:r>
            <a:r>
              <a:rPr lang="ru-RU" dirty="0"/>
              <a:t>. Как известно, основными потребителями активационного анализа являются геология и горнодобывающая промышленность, сельское хозяйство и охрана окружающей среды, медицина и биология, химическая промышленность и т.д.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Использование реактора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Нейтронографический</a:t>
            </a:r>
            <a:r>
              <a:rPr lang="ru-RU" dirty="0"/>
              <a:t> анализ позволяет проводить исследования кристаллической решетки новых материалов, кристаллов, имеющих широкие применения в микроэлектронике, </a:t>
            </a:r>
            <a:r>
              <a:rPr lang="ru-RU" dirty="0" err="1"/>
              <a:t>нанотехнологиях</a:t>
            </a:r>
            <a:r>
              <a:rPr lang="ru-RU" dirty="0"/>
              <a:t>, и т.д. Подобные материалы создаются в ФТИ им. </a:t>
            </a:r>
            <a:r>
              <a:rPr lang="ru-RU" dirty="0" err="1"/>
              <a:t>С.У.Умарова</a:t>
            </a:r>
            <a:r>
              <a:rPr lang="ru-RU" dirty="0"/>
              <a:t>.</a:t>
            </a:r>
          </a:p>
          <a:p>
            <a:r>
              <a:rPr lang="ru-RU" dirty="0"/>
              <a:t>На реакторе «Аргус», благодаря облучению нейтронами, можно получать </a:t>
            </a:r>
            <a:r>
              <a:rPr lang="ru-RU" dirty="0" err="1"/>
              <a:t>нанопленки</a:t>
            </a:r>
            <a:r>
              <a:rPr lang="ru-RU" dirty="0"/>
              <a:t>, имеющие широкие применения в области </a:t>
            </a:r>
            <a:r>
              <a:rPr lang="ru-RU" dirty="0" err="1"/>
              <a:t>нанотехнологий</a:t>
            </a:r>
            <a:r>
              <a:rPr lang="ru-RU" dirty="0"/>
              <a:t>, медицины, микробиологии, для опреснения воды, и т.д.</a:t>
            </a:r>
          </a:p>
          <a:p>
            <a:r>
              <a:rPr lang="ru-RU" dirty="0"/>
              <a:t> Неразрушающий контроль качества объектов методами нейтронной дефектоскопии позволяет обнаруживать дефекты в изделиях промышленности.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Применения в ядерной медицине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/>
          </a:bodyPr>
          <a:lstStyle/>
          <a:p>
            <a:r>
              <a:rPr lang="ru-RU" dirty="0"/>
              <a:t>Представляет интерес разработанные в РНЦ «Курчатовский институт» методики получения радионуклидов – изотопов молибдена-99 и стронция-89, период полураспада которых составляет несколько суток. </a:t>
            </a:r>
          </a:p>
          <a:p>
            <a:r>
              <a:rPr lang="ru-RU" dirty="0"/>
              <a:t>Радионуклиды используются для проведения ранней диагностики онкологических заболеваний (позволяют диагностировать рак на ранних стадиях – на 1 год раньше, чем традиционными методами), а также для терапии онкологических заболеваний. Они позволяют локализовать опухоль, предотвратить метастазирование, а также обладают болеутоляющими свойствами. </a:t>
            </a:r>
          </a:p>
          <a:p>
            <a:r>
              <a:rPr lang="ru-RU" dirty="0"/>
              <a:t>В настоящее время в Таджикистане имеется только одна лаборатория ядерной медицины (Институт гастроэнтерологии), применяющая данную терапию, хотя имеется спрос. Радионуклиды завозятся из Турции и Австрии.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История создания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Образец растворного ядерного исследовательского реактора "</a:t>
            </a:r>
            <a:r>
              <a:rPr lang="ru-RU" dirty="0" err="1"/>
              <a:t>Аргус-ФТИ</a:t>
            </a:r>
            <a:r>
              <a:rPr lang="ru-RU" dirty="0"/>
              <a:t>" (без ядерного топлива) создан в ФТИ им. С.У. </a:t>
            </a:r>
            <a:r>
              <a:rPr lang="ru-RU" dirty="0" err="1"/>
              <a:t>Умарова</a:t>
            </a:r>
            <a:r>
              <a:rPr lang="ru-RU" dirty="0"/>
              <a:t> в конце 80-х годов 20-го столетия. </a:t>
            </a:r>
          </a:p>
          <a:p>
            <a:r>
              <a:rPr lang="ru-RU" dirty="0"/>
              <a:t>Реактор "</a:t>
            </a:r>
            <a:r>
              <a:rPr lang="ru-RU" dirty="0" err="1"/>
              <a:t>Аргус-ФТИ</a:t>
            </a:r>
            <a:r>
              <a:rPr lang="ru-RU" dirty="0"/>
              <a:t>" (изделие 70) создавался при участии следующих организаций :</a:t>
            </a:r>
          </a:p>
          <a:p>
            <a:r>
              <a:rPr lang="ru-RU" dirty="0"/>
              <a:t>ИАЭ им. И.В Курчатова (ныне  НИЦ КИ) – Научный руководитель</a:t>
            </a:r>
          </a:p>
          <a:p>
            <a:r>
              <a:rPr lang="ru-RU" dirty="0"/>
              <a:t>НПО "Красная Звезда" (ныне ОАО КЗ)- Главный конструктор </a:t>
            </a:r>
          </a:p>
          <a:p>
            <a:r>
              <a:rPr lang="ru-RU" dirty="0"/>
              <a:t>ФТИ им. С.У. </a:t>
            </a:r>
            <a:r>
              <a:rPr lang="ru-RU" dirty="0" err="1"/>
              <a:t>Умарова</a:t>
            </a:r>
            <a:r>
              <a:rPr lang="ru-RU" dirty="0"/>
              <a:t> – Эксплуатирующая организация</a:t>
            </a:r>
          </a:p>
          <a:p>
            <a:r>
              <a:rPr lang="ru-RU" dirty="0"/>
              <a:t>ГПИ "</a:t>
            </a:r>
            <a:r>
              <a:rPr lang="ru-RU" dirty="0" err="1"/>
              <a:t>Таджикгипрострой</a:t>
            </a:r>
            <a:r>
              <a:rPr lang="ru-RU" dirty="0"/>
              <a:t>" – Разработчик проекта расширения здания.</a:t>
            </a:r>
          </a:p>
          <a:p>
            <a:r>
              <a:rPr lang="ru-RU" dirty="0"/>
              <a:t>В настоящее время оборудование реактора находится в законсервированном состоянии.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ctr"/>
            <a:r>
              <a:rPr lang="ru-RU" dirty="0"/>
              <a:t>Исторические вехи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r>
              <a:rPr lang="ru-RU" dirty="0"/>
              <a:t>1982 – принятие решения о создании комплекса</a:t>
            </a:r>
          </a:p>
          <a:p>
            <a:r>
              <a:rPr lang="ru-RU" dirty="0"/>
              <a:t>1988 – завершено расширение здания под реактор</a:t>
            </a:r>
          </a:p>
          <a:p>
            <a:r>
              <a:rPr lang="ru-RU" dirty="0"/>
              <a:t>1990 – решение горисполкома г. Душанбе о запрете физического пуска реактора</a:t>
            </a:r>
          </a:p>
          <a:p>
            <a:r>
              <a:rPr lang="ru-RU" dirty="0"/>
              <a:t>2008 – визит </a:t>
            </a:r>
            <a:r>
              <a:rPr lang="ru-RU" dirty="0" err="1"/>
              <a:t>представиетелй</a:t>
            </a:r>
            <a:r>
              <a:rPr lang="ru-RU" dirty="0"/>
              <a:t> МАГАТЭ </a:t>
            </a:r>
          </a:p>
          <a:p>
            <a:r>
              <a:rPr lang="ru-RU" dirty="0"/>
              <a:t>2008 – принятие решения о демонтаже реактора «Аргус» Президиумом АН РТ</a:t>
            </a:r>
          </a:p>
          <a:p>
            <a:r>
              <a:rPr lang="ru-RU" dirty="0"/>
              <a:t>2008 – визит представителей РНЦ «Курчатовский институт» </a:t>
            </a:r>
            <a:r>
              <a:rPr lang="ru-RU" dirty="0" err="1"/>
              <a:t>В.А.Павшука</a:t>
            </a:r>
            <a:r>
              <a:rPr lang="ru-RU" dirty="0"/>
              <a:t> и Филиала НИФХИ им. Карпова (Обнинск) и </a:t>
            </a:r>
            <a:r>
              <a:rPr lang="ru-RU" dirty="0" err="1"/>
              <a:t>О.Кочнова</a:t>
            </a:r>
            <a:endParaRPr lang="ru-RU" dirty="0"/>
          </a:p>
          <a:p>
            <a:r>
              <a:rPr lang="ru-RU" dirty="0"/>
              <a:t>2009-2013 – встречи и обсуждения  на разных уровнях- в аппарате Президента  Республики Таджикистан, с представителями МАГАТЭ, с академиком  Велиховым,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ctr"/>
            <a:r>
              <a:rPr lang="ru-RU" dirty="0"/>
              <a:t>Исторические вехи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ru-RU" dirty="0"/>
              <a:t>Рабочие встречи в 2014 -2015 гг. в г. Душанбе и в г. Москве с </a:t>
            </a:r>
            <a:r>
              <a:rPr lang="ru-RU" dirty="0" err="1"/>
              <a:t>В.А.Павшуком</a:t>
            </a:r>
            <a:r>
              <a:rPr lang="ru-RU" dirty="0"/>
              <a:t> (РНЦ «Курчатовский институт») и А.Б.Сенявиным (ОАО «Красная Звезда»)</a:t>
            </a:r>
          </a:p>
          <a:p>
            <a:r>
              <a:rPr lang="ru-RU" dirty="0"/>
              <a:t>2014 г. – разработка ТЭО</a:t>
            </a:r>
          </a:p>
          <a:p>
            <a:r>
              <a:rPr lang="ru-RU" dirty="0"/>
              <a:t>2015 г. разработка госпрограммы и плана реализации</a:t>
            </a:r>
          </a:p>
          <a:p>
            <a:r>
              <a:rPr lang="ru-RU" dirty="0"/>
              <a:t>2 ноября 2015 г. принятие  Государственной программы Республики Таджикистан о «Восстановлении и дальнейшем использовании реакторной установки «</a:t>
            </a:r>
            <a:r>
              <a:rPr lang="ru-RU" dirty="0" err="1"/>
              <a:t>Аргус-ФТИ</a:t>
            </a:r>
            <a:r>
              <a:rPr lang="ru-RU" dirty="0"/>
              <a:t>»</a:t>
            </a:r>
          </a:p>
          <a:p>
            <a:r>
              <a:rPr lang="ru-RU" dirty="0"/>
              <a:t>Встречи в г. Москве с представителями </a:t>
            </a:r>
            <a:r>
              <a:rPr lang="ru-RU" dirty="0" err="1"/>
              <a:t>Росатома</a:t>
            </a:r>
            <a:r>
              <a:rPr lang="ru-RU" dirty="0"/>
              <a:t> и «</a:t>
            </a:r>
            <a:r>
              <a:rPr lang="ru-RU" dirty="0" err="1"/>
              <a:t>Русатом</a:t>
            </a:r>
            <a:r>
              <a:rPr lang="ru-RU" dirty="0"/>
              <a:t> </a:t>
            </a:r>
            <a:r>
              <a:rPr lang="ru-RU" dirty="0" err="1"/>
              <a:t>Оверсиз</a:t>
            </a:r>
            <a:r>
              <a:rPr lang="ru-RU" dirty="0"/>
              <a:t>»</a:t>
            </a:r>
          </a:p>
          <a:p>
            <a:r>
              <a:rPr lang="ru-RU" dirty="0"/>
              <a:t>2017 – подписание Соглашения о мирном атоме с Россией</a:t>
            </a:r>
          </a:p>
          <a:p>
            <a:r>
              <a:rPr lang="ru-RU" dirty="0"/>
              <a:t>2017 – подписание Меморандума с </a:t>
            </a:r>
            <a:r>
              <a:rPr lang="ru-RU" dirty="0" err="1"/>
              <a:t>Китай-атомом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1248</Words>
  <Application>Microsoft Office PowerPoint</Application>
  <PresentationFormat>Экран (4:3)</PresentationFormat>
  <Paragraphs>160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Поток</vt:lpstr>
      <vt:lpstr>Рисунок</vt:lpstr>
      <vt:lpstr>  О Государственной программе Республики Таджикистан по восстановлению и дальнейшему использованию ядерного исследовательского реактора  «Аргус-ФТИ»</vt:lpstr>
      <vt:lpstr>Исторический экскурс</vt:lpstr>
      <vt:lpstr>Исторический экскурс</vt:lpstr>
      <vt:lpstr>Использование реактора: нейтронно-активационный анализ</vt:lpstr>
      <vt:lpstr>Использование реактора</vt:lpstr>
      <vt:lpstr>Применения в ядерной медицине</vt:lpstr>
      <vt:lpstr>История создания </vt:lpstr>
      <vt:lpstr>Исторические вехи</vt:lpstr>
      <vt:lpstr>Исторические вехи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Подтвержден статус организаций</vt:lpstr>
      <vt:lpstr>Подтвержден статус организаций</vt:lpstr>
      <vt:lpstr>План реализации госпрограммы</vt:lpstr>
      <vt:lpstr>План реализации госпрограммы</vt:lpstr>
      <vt:lpstr>План реализации госпрограммы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subhon Odinaev</cp:lastModifiedBy>
  <cp:revision>26</cp:revision>
  <dcterms:created xsi:type="dcterms:W3CDTF">2015-12-19T03:45:24Z</dcterms:created>
  <dcterms:modified xsi:type="dcterms:W3CDTF">2024-03-04T12:26:36Z</dcterms:modified>
</cp:coreProperties>
</file>